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tags/tag2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5" r:id="rId2"/>
    <p:sldMasterId id="2147483709" r:id="rId3"/>
  </p:sldMasterIdLst>
  <p:notesMasterIdLst>
    <p:notesMasterId r:id="rId25"/>
  </p:notesMasterIdLst>
  <p:sldIdLst>
    <p:sldId id="292" r:id="rId4"/>
    <p:sldId id="324" r:id="rId5"/>
    <p:sldId id="316" r:id="rId6"/>
    <p:sldId id="299" r:id="rId7"/>
    <p:sldId id="318" r:id="rId8"/>
    <p:sldId id="326" r:id="rId9"/>
    <p:sldId id="275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6"/>
      <p:bold r:id="rId27"/>
    </p:embeddedFont>
    <p:embeddedFont>
      <p:font typeface="B Nazanin" panose="00000400000000000000" pitchFamily="2" charset="-78"/>
      <p:regular r:id="rId28"/>
    </p:embeddedFont>
    <p:embeddedFont>
      <p:font typeface="Estedad Black" panose="020B0604020202020204" charset="-78"/>
      <p:bold r:id="rId29"/>
    </p:embeddedFont>
    <p:embeddedFont>
      <p:font typeface="Estedad Bold" panose="020B0604020202020204" charset="-78"/>
      <p:bold r:id="rId30"/>
    </p:embeddedFont>
    <p:embeddedFont>
      <p:font typeface="Estedad-FD ExtraBold" panose="02000203000000000000"/>
      <p:bold r:id="rId31"/>
    </p:embeddedFont>
    <p:embeddedFont>
      <p:font typeface="Impact" panose="020B0806030902050204" pitchFamily="34" charset="0"/>
      <p:regular r:id="rId32"/>
    </p:embeddedFont>
    <p:embeddedFont>
      <p:font typeface="Microsoft PhagsPa" panose="020B0502040204020203" pitchFamily="34" charset="0"/>
      <p:regular r:id="rId33"/>
      <p:bold r:id="rId34"/>
    </p:embeddedFont>
    <p:embeddedFont>
      <p:font typeface="Morabba" panose="020B0604020202020204" charset="-78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27E6B"/>
    <a:srgbClr val="F17E6B"/>
    <a:srgbClr val="FF9966"/>
    <a:srgbClr val="FFCC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65" autoAdjust="0"/>
  </p:normalViewPr>
  <p:slideViewPr>
    <p:cSldViewPr>
      <p:cViewPr varScale="1">
        <p:scale>
          <a:sx n="103" d="100"/>
          <a:sy n="103" d="100"/>
        </p:scale>
        <p:origin x="859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68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D21B8-FD5D-4866-B249-9171E4F2686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C472D-E06A-4DEE-A03D-A77B88F9E2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0189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811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6836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7166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4963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9522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2387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4181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4214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2120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8917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860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505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868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670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815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1">
            <a:extLst>
              <a:ext uri="{FF2B5EF4-FFF2-40B4-BE49-F238E27FC236}">
                <a16:creationId xmlns:a16="http://schemas.microsoft.com/office/drawing/2014/main" id="{6377FFC6-0023-D1BE-D286-B13DBB090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705"/>
            <a:ext cx="9144000" cy="51882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7216" y="127515"/>
            <a:ext cx="7481455" cy="644065"/>
          </a:xfrm>
        </p:spPr>
        <p:txBody>
          <a:bodyPr vert="horz" lIns="68580" tIns="34290" rIns="68580" bIns="34290" rtlCol="0" anchor="ctr">
            <a:normAutofit/>
          </a:bodyPr>
          <a:lstStyle>
            <a:lvl1pPr algn="l">
              <a:defRPr lang="zh-CN" altLang="en-US" sz="2400" b="0" i="0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51435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91014"/>
            <a:ext cx="2895600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en-US" altLang="zh-CN" dirty="0"/>
              <a:t>www.1ppt.com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452320" y="4787355"/>
            <a:ext cx="1224136" cy="304675"/>
          </a:xfrm>
        </p:spPr>
        <p:txBody>
          <a:bodyPr/>
          <a:lstStyle>
            <a:lvl1pPr algn="ctr">
              <a:defRPr sz="1400">
                <a:latin typeface="Impact" panose="020B0806030902050204" pitchFamily="34" charset="0"/>
              </a:defRPr>
            </a:lvl1pPr>
          </a:lstStyle>
          <a:p>
            <a:fld id="{D7083653-667E-442B-889B-3B8AF0E0F233}" type="slidenum">
              <a:rPr lang="zh-CN" altLang="en-US" smtClean="0"/>
              <a:t>‹#›</a:t>
            </a:fld>
            <a:endParaRPr lang="zh-CN" altLang="en-US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0" y="717902"/>
            <a:ext cx="81724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 userDrawn="1"/>
        </p:nvSpPr>
        <p:spPr>
          <a:xfrm>
            <a:off x="323528" y="378681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" name="KSO_Shape"/>
          <p:cNvSpPr/>
          <p:nvPr userDrawn="1"/>
        </p:nvSpPr>
        <p:spPr bwMode="auto">
          <a:xfrm>
            <a:off x="8244408" y="315203"/>
            <a:ext cx="219592" cy="402941"/>
          </a:xfrm>
          <a:custGeom>
            <a:avLst/>
            <a:gdLst>
              <a:gd name="T0" fmla="*/ 982546 w 2361"/>
              <a:gd name="T1" fmla="*/ 83198 h 4328"/>
              <a:gd name="T2" fmla="*/ 914296 w 2361"/>
              <a:gd name="T3" fmla="*/ 41599 h 4328"/>
              <a:gd name="T4" fmla="*/ 684994 w 2361"/>
              <a:gd name="T5" fmla="*/ 256249 h 4328"/>
              <a:gd name="T6" fmla="*/ 620490 w 2361"/>
              <a:gd name="T7" fmla="*/ 383125 h 4328"/>
              <a:gd name="T8" fmla="*/ 579706 w 2361"/>
              <a:gd name="T9" fmla="*/ 479218 h 4328"/>
              <a:gd name="T10" fmla="*/ 56597 w 2361"/>
              <a:gd name="T11" fmla="*/ 1501301 h 4328"/>
              <a:gd name="T12" fmla="*/ 32876 w 2361"/>
              <a:gd name="T13" fmla="*/ 1601555 h 4328"/>
              <a:gd name="T14" fmla="*/ 20392 w 2361"/>
              <a:gd name="T15" fmla="*/ 1676017 h 4328"/>
              <a:gd name="T16" fmla="*/ 0 w 2361"/>
              <a:gd name="T17" fmla="*/ 1792493 h 4328"/>
              <a:gd name="T18" fmla="*/ 7907 w 2361"/>
              <a:gd name="T19" fmla="*/ 1800397 h 4328"/>
              <a:gd name="T20" fmla="*/ 58262 w 2361"/>
              <a:gd name="T21" fmla="*/ 1700976 h 4328"/>
              <a:gd name="T22" fmla="*/ 120685 w 2361"/>
              <a:gd name="T23" fmla="*/ 1654801 h 4328"/>
              <a:gd name="T24" fmla="*/ 191848 w 2361"/>
              <a:gd name="T25" fmla="*/ 1569524 h 4328"/>
              <a:gd name="T26" fmla="*/ 727026 w 2361"/>
              <a:gd name="T27" fmla="*/ 582799 h 4328"/>
              <a:gd name="T28" fmla="*/ 747417 w 2361"/>
              <a:gd name="T29" fmla="*/ 563248 h 4328"/>
              <a:gd name="T30" fmla="*/ 936353 w 2361"/>
              <a:gd name="T31" fmla="*/ 195930 h 4328"/>
              <a:gd name="T32" fmla="*/ 799853 w 2361"/>
              <a:gd name="T33" fmla="*/ 475475 h 4328"/>
              <a:gd name="T34" fmla="*/ 802350 w 2361"/>
              <a:gd name="T35" fmla="*/ 501266 h 4328"/>
              <a:gd name="T36" fmla="*/ 980049 w 2361"/>
              <a:gd name="T37" fmla="*/ 158907 h 4328"/>
              <a:gd name="T38" fmla="*/ 963819 w 2361"/>
              <a:gd name="T39" fmla="*/ 141852 h 4328"/>
              <a:gd name="T40" fmla="*/ 982546 w 2361"/>
              <a:gd name="T41" fmla="*/ 104829 h 4328"/>
              <a:gd name="T42" fmla="*/ 210159 w 2361"/>
              <a:gd name="T43" fmla="*/ 1549140 h 4328"/>
              <a:gd name="T44" fmla="*/ 84896 w 2361"/>
              <a:gd name="T45" fmla="*/ 1493398 h 4328"/>
              <a:gd name="T46" fmla="*/ 412827 w 2361"/>
              <a:gd name="T47" fmla="*/ 849032 h 4328"/>
              <a:gd name="T48" fmla="*/ 598017 w 2361"/>
              <a:gd name="T49" fmla="*/ 488786 h 4328"/>
              <a:gd name="T50" fmla="*/ 627564 w 2361"/>
              <a:gd name="T51" fmla="*/ 503762 h 4328"/>
              <a:gd name="T52" fmla="*/ 720783 w 2361"/>
              <a:gd name="T53" fmla="*/ 552848 h 4328"/>
              <a:gd name="T54" fmla="*/ 741175 w 2361"/>
              <a:gd name="T55" fmla="*/ 530385 h 4328"/>
              <a:gd name="T56" fmla="*/ 733268 w 2361"/>
              <a:gd name="T57" fmla="*/ 532465 h 4328"/>
              <a:gd name="T58" fmla="*/ 601763 w 2361"/>
              <a:gd name="T59" fmla="*/ 465075 h 4328"/>
              <a:gd name="T60" fmla="*/ 829816 w 2361"/>
              <a:gd name="T61" fmla="*/ 25791 h 4328"/>
              <a:gd name="T62" fmla="*/ 962154 w 2361"/>
              <a:gd name="T63" fmla="*/ 99421 h 43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1" h="4328">
                <a:moveTo>
                  <a:pt x="2361" y="252"/>
                </a:moveTo>
                <a:cubicBezTo>
                  <a:pt x="2361" y="200"/>
                  <a:pt x="2361" y="200"/>
                  <a:pt x="2361" y="200"/>
                </a:cubicBezTo>
                <a:cubicBezTo>
                  <a:pt x="2293" y="156"/>
                  <a:pt x="2293" y="156"/>
                  <a:pt x="2293" y="156"/>
                </a:cubicBezTo>
                <a:cubicBezTo>
                  <a:pt x="2197" y="100"/>
                  <a:pt x="2197" y="100"/>
                  <a:pt x="2197" y="100"/>
                </a:cubicBezTo>
                <a:cubicBezTo>
                  <a:pt x="2103" y="55"/>
                  <a:pt x="2024" y="21"/>
                  <a:pt x="1960" y="0"/>
                </a:cubicBezTo>
                <a:cubicBezTo>
                  <a:pt x="1646" y="616"/>
                  <a:pt x="1646" y="616"/>
                  <a:pt x="1646" y="616"/>
                </a:cubicBezTo>
                <a:cubicBezTo>
                  <a:pt x="1621" y="661"/>
                  <a:pt x="1621" y="661"/>
                  <a:pt x="1621" y="661"/>
                </a:cubicBezTo>
                <a:cubicBezTo>
                  <a:pt x="1491" y="921"/>
                  <a:pt x="1491" y="921"/>
                  <a:pt x="1491" y="921"/>
                </a:cubicBezTo>
                <a:cubicBezTo>
                  <a:pt x="1375" y="1143"/>
                  <a:pt x="1375" y="1143"/>
                  <a:pt x="1375" y="1143"/>
                </a:cubicBezTo>
                <a:cubicBezTo>
                  <a:pt x="1393" y="1152"/>
                  <a:pt x="1393" y="1152"/>
                  <a:pt x="1393" y="1152"/>
                </a:cubicBezTo>
                <a:cubicBezTo>
                  <a:pt x="1375" y="1186"/>
                  <a:pt x="1375" y="1186"/>
                  <a:pt x="1375" y="1186"/>
                </a:cubicBezTo>
                <a:cubicBezTo>
                  <a:pt x="136" y="3609"/>
                  <a:pt x="136" y="3609"/>
                  <a:pt x="136" y="3609"/>
                </a:cubicBezTo>
                <a:cubicBezTo>
                  <a:pt x="187" y="3632"/>
                  <a:pt x="187" y="3632"/>
                  <a:pt x="187" y="3632"/>
                </a:cubicBezTo>
                <a:cubicBezTo>
                  <a:pt x="79" y="3850"/>
                  <a:pt x="79" y="3850"/>
                  <a:pt x="79" y="3850"/>
                </a:cubicBezTo>
                <a:cubicBezTo>
                  <a:pt x="121" y="3886"/>
                  <a:pt x="121" y="3886"/>
                  <a:pt x="121" y="3886"/>
                </a:cubicBezTo>
                <a:cubicBezTo>
                  <a:pt x="49" y="4029"/>
                  <a:pt x="49" y="4029"/>
                  <a:pt x="49" y="4029"/>
                </a:cubicBezTo>
                <a:cubicBezTo>
                  <a:pt x="115" y="4078"/>
                  <a:pt x="115" y="4078"/>
                  <a:pt x="115" y="4078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19" y="4328"/>
                  <a:pt x="19" y="4328"/>
                  <a:pt x="19" y="4328"/>
                </a:cubicBezTo>
                <a:cubicBezTo>
                  <a:pt x="25" y="4321"/>
                  <a:pt x="25" y="4321"/>
                  <a:pt x="25" y="4321"/>
                </a:cubicBezTo>
                <a:cubicBezTo>
                  <a:pt x="140" y="4089"/>
                  <a:pt x="140" y="4089"/>
                  <a:pt x="140" y="4089"/>
                </a:cubicBezTo>
                <a:cubicBezTo>
                  <a:pt x="140" y="4095"/>
                  <a:pt x="167" y="4103"/>
                  <a:pt x="221" y="4114"/>
                </a:cubicBezTo>
                <a:cubicBezTo>
                  <a:pt x="234" y="4096"/>
                  <a:pt x="257" y="4050"/>
                  <a:pt x="290" y="3978"/>
                </a:cubicBezTo>
                <a:cubicBezTo>
                  <a:pt x="352" y="3989"/>
                  <a:pt x="352" y="3989"/>
                  <a:pt x="352" y="3989"/>
                </a:cubicBezTo>
                <a:cubicBezTo>
                  <a:pt x="461" y="3773"/>
                  <a:pt x="461" y="3773"/>
                  <a:pt x="461" y="3773"/>
                </a:cubicBezTo>
                <a:cubicBezTo>
                  <a:pt x="520" y="3805"/>
                  <a:pt x="520" y="3805"/>
                  <a:pt x="520" y="3805"/>
                </a:cubicBezTo>
                <a:cubicBezTo>
                  <a:pt x="1747" y="1401"/>
                  <a:pt x="1747" y="1401"/>
                  <a:pt x="1747" y="1401"/>
                </a:cubicBezTo>
                <a:cubicBezTo>
                  <a:pt x="1779" y="1346"/>
                  <a:pt x="1779" y="1346"/>
                  <a:pt x="1779" y="1346"/>
                </a:cubicBezTo>
                <a:cubicBezTo>
                  <a:pt x="1796" y="1354"/>
                  <a:pt x="1796" y="1354"/>
                  <a:pt x="1796" y="1354"/>
                </a:cubicBezTo>
                <a:cubicBezTo>
                  <a:pt x="2169" y="621"/>
                  <a:pt x="2169" y="621"/>
                  <a:pt x="2169" y="621"/>
                </a:cubicBezTo>
                <a:cubicBezTo>
                  <a:pt x="2250" y="471"/>
                  <a:pt x="2250" y="471"/>
                  <a:pt x="2250" y="471"/>
                </a:cubicBezTo>
                <a:cubicBezTo>
                  <a:pt x="2263" y="480"/>
                  <a:pt x="2263" y="480"/>
                  <a:pt x="2263" y="480"/>
                </a:cubicBezTo>
                <a:cubicBezTo>
                  <a:pt x="1922" y="1143"/>
                  <a:pt x="1922" y="1143"/>
                  <a:pt x="1922" y="1143"/>
                </a:cubicBezTo>
                <a:cubicBezTo>
                  <a:pt x="1904" y="1173"/>
                  <a:pt x="1899" y="1192"/>
                  <a:pt x="1904" y="1201"/>
                </a:cubicBezTo>
                <a:cubicBezTo>
                  <a:pt x="1904" y="1207"/>
                  <a:pt x="1912" y="1208"/>
                  <a:pt x="1928" y="1205"/>
                </a:cubicBezTo>
                <a:cubicBezTo>
                  <a:pt x="1939" y="1196"/>
                  <a:pt x="1939" y="1196"/>
                  <a:pt x="1939" y="1196"/>
                </a:cubicBezTo>
                <a:cubicBezTo>
                  <a:pt x="2355" y="382"/>
                  <a:pt x="2355" y="382"/>
                  <a:pt x="2355" y="382"/>
                </a:cubicBezTo>
                <a:cubicBezTo>
                  <a:pt x="2360" y="368"/>
                  <a:pt x="2359" y="357"/>
                  <a:pt x="2350" y="350"/>
                </a:cubicBezTo>
                <a:cubicBezTo>
                  <a:pt x="2335" y="350"/>
                  <a:pt x="2323" y="347"/>
                  <a:pt x="2316" y="341"/>
                </a:cubicBezTo>
                <a:cubicBezTo>
                  <a:pt x="2316" y="333"/>
                  <a:pt x="2316" y="333"/>
                  <a:pt x="2316" y="333"/>
                </a:cubicBezTo>
                <a:cubicBezTo>
                  <a:pt x="2361" y="252"/>
                  <a:pt x="2361" y="252"/>
                  <a:pt x="2361" y="252"/>
                </a:cubicBezTo>
                <a:close/>
                <a:moveTo>
                  <a:pt x="1672" y="1438"/>
                </a:moveTo>
                <a:cubicBezTo>
                  <a:pt x="505" y="3724"/>
                  <a:pt x="505" y="3724"/>
                  <a:pt x="505" y="3724"/>
                </a:cubicBezTo>
                <a:cubicBezTo>
                  <a:pt x="504" y="3736"/>
                  <a:pt x="500" y="3740"/>
                  <a:pt x="492" y="3737"/>
                </a:cubicBezTo>
                <a:cubicBezTo>
                  <a:pt x="488" y="3728"/>
                  <a:pt x="392" y="3679"/>
                  <a:pt x="204" y="3590"/>
                </a:cubicBezTo>
                <a:cubicBezTo>
                  <a:pt x="204" y="3583"/>
                  <a:pt x="204" y="3583"/>
                  <a:pt x="204" y="3583"/>
                </a:cubicBezTo>
                <a:cubicBezTo>
                  <a:pt x="733" y="2560"/>
                  <a:pt x="996" y="2045"/>
                  <a:pt x="992" y="2041"/>
                </a:cubicBezTo>
                <a:cubicBezTo>
                  <a:pt x="1192" y="1661"/>
                  <a:pt x="1192" y="1661"/>
                  <a:pt x="1192" y="1661"/>
                </a:cubicBezTo>
                <a:cubicBezTo>
                  <a:pt x="1437" y="1175"/>
                  <a:pt x="1437" y="1175"/>
                  <a:pt x="1437" y="1175"/>
                </a:cubicBezTo>
                <a:cubicBezTo>
                  <a:pt x="1446" y="1175"/>
                  <a:pt x="1446" y="1175"/>
                  <a:pt x="1446" y="1175"/>
                </a:cubicBezTo>
                <a:cubicBezTo>
                  <a:pt x="1508" y="1211"/>
                  <a:pt x="1508" y="1211"/>
                  <a:pt x="1508" y="1211"/>
                </a:cubicBezTo>
                <a:cubicBezTo>
                  <a:pt x="1719" y="1316"/>
                  <a:pt x="1719" y="1316"/>
                  <a:pt x="1719" y="1316"/>
                </a:cubicBezTo>
                <a:cubicBezTo>
                  <a:pt x="1727" y="1317"/>
                  <a:pt x="1732" y="1322"/>
                  <a:pt x="1732" y="1329"/>
                </a:cubicBezTo>
                <a:cubicBezTo>
                  <a:pt x="1672" y="1438"/>
                  <a:pt x="1672" y="1438"/>
                  <a:pt x="1672" y="1438"/>
                </a:cubicBezTo>
                <a:close/>
                <a:moveTo>
                  <a:pt x="1781" y="1275"/>
                </a:moveTo>
                <a:cubicBezTo>
                  <a:pt x="1770" y="1288"/>
                  <a:pt x="1770" y="1288"/>
                  <a:pt x="1770" y="1288"/>
                </a:cubicBezTo>
                <a:cubicBezTo>
                  <a:pt x="1762" y="1280"/>
                  <a:pt x="1762" y="1280"/>
                  <a:pt x="1762" y="1280"/>
                </a:cubicBezTo>
                <a:cubicBezTo>
                  <a:pt x="1448" y="1122"/>
                  <a:pt x="1448" y="1122"/>
                  <a:pt x="1448" y="1122"/>
                </a:cubicBezTo>
                <a:cubicBezTo>
                  <a:pt x="1446" y="1118"/>
                  <a:pt x="1446" y="1118"/>
                  <a:pt x="1446" y="1118"/>
                </a:cubicBezTo>
                <a:cubicBezTo>
                  <a:pt x="1986" y="62"/>
                  <a:pt x="1986" y="62"/>
                  <a:pt x="1986" y="62"/>
                </a:cubicBezTo>
                <a:cubicBezTo>
                  <a:pt x="1994" y="62"/>
                  <a:pt x="1994" y="62"/>
                  <a:pt x="1994" y="62"/>
                </a:cubicBezTo>
                <a:cubicBezTo>
                  <a:pt x="2115" y="114"/>
                  <a:pt x="2220" y="169"/>
                  <a:pt x="2310" y="226"/>
                </a:cubicBezTo>
                <a:cubicBezTo>
                  <a:pt x="2312" y="239"/>
                  <a:pt x="2312" y="239"/>
                  <a:pt x="2312" y="239"/>
                </a:cubicBezTo>
                <a:cubicBezTo>
                  <a:pt x="1781" y="1275"/>
                  <a:pt x="1781" y="1275"/>
                  <a:pt x="1781" y="12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16" name="Flowchart: Off-page Connector 28">
            <a:extLst>
              <a:ext uri="{FF2B5EF4-FFF2-40B4-BE49-F238E27FC236}">
                <a16:creationId xmlns:a16="http://schemas.microsoft.com/office/drawing/2014/main" id="{A53749D5-92DD-4AB8-D3D7-A2DDF10FD84E}"/>
              </a:ext>
            </a:extLst>
          </p:cNvPr>
          <p:cNvSpPr/>
          <p:nvPr userDrawn="1"/>
        </p:nvSpPr>
        <p:spPr>
          <a:xfrm>
            <a:off x="8821552" y="4808116"/>
            <a:ext cx="231815" cy="239639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24F4157-A07B-903A-FC13-15F9364273D2}"/>
              </a:ext>
            </a:extLst>
          </p:cNvPr>
          <p:cNvSpPr txBox="1">
            <a:spLocks/>
          </p:cNvSpPr>
          <p:nvPr userDrawn="1"/>
        </p:nvSpPr>
        <p:spPr>
          <a:xfrm>
            <a:off x="8754235" y="4834744"/>
            <a:ext cx="366448" cy="197255"/>
          </a:xfrm>
          <a:prstGeom prst="rect">
            <a:avLst/>
          </a:prstGeom>
        </p:spPr>
        <p:txBody>
          <a:bodyPr vert="horz" wrap="square" lIns="68474" tIns="34237" rIns="68474" bIns="34237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900">
                <a:solidFill>
                  <a:schemeClr val="bg1"/>
                </a:solidFill>
                <a:latin typeface="Estedad-FD ExtraBold" panose="02000203000000000000" pitchFamily="2" charset="-78"/>
                <a:ea typeface="Calibri Light" panose="020F0302020204030204" pitchFamily="34" charset="0"/>
                <a:cs typeface="Estedad-FD ExtraBold" panose="02000203000000000000" pitchFamily="2" charset="-78"/>
              </a:rPr>
              <a:pPr/>
              <a:t>‹#›</a:t>
            </a:fld>
            <a:endParaRPr lang="en-US" sz="900" dirty="0">
              <a:solidFill>
                <a:schemeClr val="bg1"/>
              </a:solidFill>
              <a:latin typeface="Estedad-FD ExtraBold" panose="02000203000000000000" pitchFamily="2" charset="-78"/>
              <a:ea typeface="Calibri Light" panose="020F0302020204030204" pitchFamily="34" charset="0"/>
              <a:cs typeface="Estedad-FD ExtraBold" panose="02000203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 animBg="1"/>
      <p:bldP spid="13" grpId="0" animBg="1"/>
      <p:bldP spid="16" grpId="0" animBg="1"/>
      <p:bldP spid="17" grpId="0" build="p"/>
    </p:bld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3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437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047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36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050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603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32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899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77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787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748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656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80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025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564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138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590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69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128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098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463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125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85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752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048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157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787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110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76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820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44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13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398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327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005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695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968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549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6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161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148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772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818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246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14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44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07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56215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408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293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1">
                  <a:lumMod val="94000"/>
                </a:schemeClr>
              </a:gs>
              <a:gs pos="100000">
                <a:schemeClr val="bg1">
                  <a:lumMod val="97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7BC6FFF1-9EF1-5665-7C94-07CB40BE0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-14933"/>
            <a:ext cx="9220200" cy="5174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2025/6/8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76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2025/6/8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08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192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20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888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327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任意多边形 25">
            <a:extLst>
              <a:ext uri="{FF2B5EF4-FFF2-40B4-BE49-F238E27FC236}">
                <a16:creationId xmlns:a16="http://schemas.microsoft.com/office/drawing/2014/main" id="{A120A79D-7288-2574-5999-3C1367093853}"/>
              </a:ext>
            </a:extLst>
          </p:cNvPr>
          <p:cNvSpPr/>
          <p:nvPr userDrawn="1"/>
        </p:nvSpPr>
        <p:spPr>
          <a:xfrm flipH="1" flipV="1">
            <a:off x="0" y="0"/>
            <a:ext cx="2350294" cy="2349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992" h="2983">
                <a:moveTo>
                  <a:pt x="2992" y="0"/>
                </a:moveTo>
                <a:lnTo>
                  <a:pt x="2992" y="1224"/>
                </a:lnTo>
                <a:lnTo>
                  <a:pt x="2963" y="1225"/>
                </a:lnTo>
                <a:cubicBezTo>
                  <a:pt x="2014" y="1249"/>
                  <a:pt x="1253" y="2025"/>
                  <a:pt x="1253" y="2979"/>
                </a:cubicBezTo>
                <a:lnTo>
                  <a:pt x="1253" y="2983"/>
                </a:lnTo>
                <a:lnTo>
                  <a:pt x="0" y="2983"/>
                </a:lnTo>
                <a:lnTo>
                  <a:pt x="0" y="2956"/>
                </a:lnTo>
                <a:cubicBezTo>
                  <a:pt x="21" y="1333"/>
                  <a:pt x="1332" y="21"/>
                  <a:pt x="2955" y="0"/>
                </a:cubicBezTo>
                <a:lnTo>
                  <a:pt x="2992" y="0"/>
                </a:ln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8" name="任意多边形 6">
            <a:extLst>
              <a:ext uri="{FF2B5EF4-FFF2-40B4-BE49-F238E27FC236}">
                <a16:creationId xmlns:a16="http://schemas.microsoft.com/office/drawing/2014/main" id="{F0CDA47D-27A2-5D46-1AFB-A0C3B0064593}"/>
              </a:ext>
            </a:extLst>
          </p:cNvPr>
          <p:cNvSpPr/>
          <p:nvPr userDrawn="1"/>
        </p:nvSpPr>
        <p:spPr>
          <a:xfrm>
            <a:off x="5166360" y="3153727"/>
            <a:ext cx="3977640" cy="1989773"/>
          </a:xfrm>
          <a:custGeom>
            <a:avLst/>
            <a:gdLst>
              <a:gd name="adj1" fmla="val 10800000"/>
              <a:gd name="adj2" fmla="val 0"/>
              <a:gd name="adj3" fmla="val 25000"/>
              <a:gd name="stAng" fmla="pin 0 adj1 21599999"/>
              <a:gd name="istAng" fmla="pin 0 adj2 21599999"/>
              <a:gd name="a3" fmla="pin 0 adj3 50000"/>
              <a:gd name="sw11" fmla="+- istAng 0 stAng"/>
              <a:gd name="sw12" fmla="+- sw11 21600000 0"/>
              <a:gd name="swAng" fmla="?: sw11 sw11 sw12"/>
              <a:gd name="iswAng" fmla="+- 0 0 swAng"/>
              <a:gd name="wt1" fmla="sin wd2 stAng"/>
              <a:gd name="ht1" fmla="cos hd2 stAng"/>
              <a:gd name="wt3" fmla="sin wd2 istAng"/>
              <a:gd name="ht3" fmla="cos hd2 istAng"/>
              <a:gd name="dx1" fmla="cat2 wd2 ht1 wt1"/>
              <a:gd name="dy1" fmla="sat2 hd2 ht1 wt1"/>
              <a:gd name="dx3" fmla="cat2 wd2 ht3 wt3"/>
              <a:gd name="dy3" fmla="sat2 hd2 ht3 wt3"/>
              <a:gd name="x1" fmla="+- hc dx1 0"/>
              <a:gd name="y1" fmla="+- vc dy1 0"/>
              <a:gd name="x3" fmla="+- hc dx3 0"/>
              <a:gd name="y3" fmla="+- vc dy3 0"/>
              <a:gd name="dr" fmla="*/ ss a3 100000"/>
              <a:gd name="iwd2" fmla="+- wd2 0 dr"/>
              <a:gd name="ihd2" fmla="+- hd2 0 dr"/>
              <a:gd name="wt2" fmla="sin iwd2 istAng"/>
              <a:gd name="ht2" fmla="cos ihd2 istAng"/>
              <a:gd name="wt4" fmla="sin iwd2 stAng"/>
              <a:gd name="ht4" fmla="cos ihd2 stAng"/>
              <a:gd name="dx2" fmla="cat2 iwd2 ht2 wt2"/>
              <a:gd name="dy2" fmla="sat2 ihd2 ht2 wt2"/>
              <a:gd name="dx4" fmla="cat2 iwd2 ht4 wt4"/>
              <a:gd name="dy4" fmla="sat2 ihd2 ht4 wt4"/>
              <a:gd name="x2" fmla="+- hc dx2 0"/>
              <a:gd name="y2" fmla="+- vc dy2 0"/>
              <a:gd name="x4" fmla="+- hc dx4 0"/>
              <a:gd name="y4" fmla="+- vc dy4 0"/>
              <a:gd name="sw0" fmla="+- 21600000 0 stAng"/>
              <a:gd name="da1" fmla="+- swAng 0 sw0"/>
              <a:gd name="g1" fmla="max x1 x2"/>
              <a:gd name="g2" fmla="max x3 x4"/>
              <a:gd name="g3" fmla="max g1 g2"/>
              <a:gd name="ir" fmla="?: da1 r g3"/>
              <a:gd name="sw1" fmla="+- cd4 0 stAng"/>
              <a:gd name="sw2" fmla="+- 27000000 0 stAng"/>
              <a:gd name="sw3" fmla="?: sw1 sw1 sw2"/>
              <a:gd name="da2" fmla="+- swAng 0 sw3"/>
              <a:gd name="g5" fmla="max y1 y2"/>
              <a:gd name="g6" fmla="max y3 y4"/>
              <a:gd name="g7" fmla="max g5 g6"/>
              <a:gd name="ib" fmla="?: da2 b g7"/>
              <a:gd name="sw4" fmla="+- cd2 0 stAng"/>
              <a:gd name="sw5" fmla="+- 32400000 0 stAng"/>
              <a:gd name="sw6" fmla="?: sw4 sw4 sw5"/>
              <a:gd name="da3" fmla="+- swAng 0 sw6"/>
              <a:gd name="g9" fmla="min x1 x2"/>
              <a:gd name="g10" fmla="min x3 x4"/>
              <a:gd name="g11" fmla="min g9 g10"/>
              <a:gd name="il" fmla="?: da3 l g11"/>
              <a:gd name="sw7" fmla="+- 3 0 stAng"/>
              <a:gd name="sw8" fmla="+- 37800000 0 stAng"/>
              <a:gd name="sw9" fmla="?: sw7 sw7 sw8"/>
              <a:gd name="da4" fmla="+- swAng 0 sw9"/>
              <a:gd name="g13" fmla="min y1 y2"/>
              <a:gd name="g14" fmla="min y3 y4"/>
              <a:gd name="g15" fmla="min g13 g14"/>
              <a:gd name="it" fmla="?: da4 t g15"/>
              <a:gd name="x5" fmla="+/ x1 x4 2"/>
              <a:gd name="y5" fmla="+/ y1 y4 2"/>
              <a:gd name="x6" fmla="+/ x3 x2 2"/>
              <a:gd name="y6" fmla="+/ y3 y2 2"/>
              <a:gd name="cang1" fmla="+- stAng 0 cd4"/>
              <a:gd name="cang2" fmla="+- istAng cd4 0"/>
              <a:gd name="cang3" fmla="+/ cang1 cang2 2"/>
            </a:gdLst>
            <a:ahLst/>
            <a:cxnLst>
              <a:cxn ang="cang1">
                <a:pos x="x5" y="y5"/>
              </a:cxn>
              <a:cxn ang="cang2">
                <a:pos x="x6" y="y6"/>
              </a:cxn>
              <a:cxn ang="cang3">
                <a:pos x="hc" y="vc"/>
              </a:cxn>
            </a:cxnLst>
            <a:rect l="l" t="t" r="r" b="b"/>
            <a:pathLst>
              <a:path w="5088" h="2544">
                <a:moveTo>
                  <a:pt x="2544" y="0"/>
                </a:moveTo>
                <a:cubicBezTo>
                  <a:pt x="3949" y="0"/>
                  <a:pt x="5088" y="1139"/>
                  <a:pt x="5088" y="2544"/>
                </a:cubicBezTo>
                <a:lnTo>
                  <a:pt x="3816" y="2544"/>
                </a:lnTo>
                <a:cubicBezTo>
                  <a:pt x="3816" y="1841"/>
                  <a:pt x="3247" y="1272"/>
                  <a:pt x="2544" y="1272"/>
                </a:cubicBezTo>
                <a:cubicBezTo>
                  <a:pt x="1841" y="1272"/>
                  <a:pt x="1272" y="1841"/>
                  <a:pt x="1272" y="2544"/>
                </a:cubicBezTo>
                <a:lnTo>
                  <a:pt x="0" y="2544"/>
                </a:lnTo>
                <a:cubicBezTo>
                  <a:pt x="0" y="1139"/>
                  <a:pt x="1139" y="0"/>
                  <a:pt x="254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A2B6CD-3FDF-2415-54AA-309D474E21DA}"/>
              </a:ext>
            </a:extLst>
          </p:cNvPr>
          <p:cNvGrpSpPr/>
          <p:nvPr userDrawn="1"/>
        </p:nvGrpSpPr>
        <p:grpSpPr>
          <a:xfrm>
            <a:off x="340238" y="260833"/>
            <a:ext cx="8486988" cy="4635632"/>
            <a:chOff x="635318" y="595313"/>
            <a:chExt cx="10921365" cy="5727110"/>
          </a:xfrm>
        </p:grpSpPr>
        <p:sp>
          <p:nvSpPr>
            <p:cNvPr id="10" name="圆角矩形 3">
              <a:extLst>
                <a:ext uri="{FF2B5EF4-FFF2-40B4-BE49-F238E27FC236}">
                  <a16:creationId xmlns:a16="http://schemas.microsoft.com/office/drawing/2014/main" id="{A675737A-8631-E700-E5ED-7AC65EC994B8}"/>
                </a:ext>
              </a:extLst>
            </p:cNvPr>
            <p:cNvSpPr/>
            <p:nvPr/>
          </p:nvSpPr>
          <p:spPr>
            <a:xfrm>
              <a:off x="635318" y="595313"/>
              <a:ext cx="10921365" cy="5727110"/>
            </a:xfrm>
            <a:prstGeom prst="roundRect">
              <a:avLst>
                <a:gd name="adj" fmla="val 9665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圆角矩形 5">
              <a:extLst>
                <a:ext uri="{FF2B5EF4-FFF2-40B4-BE49-F238E27FC236}">
                  <a16:creationId xmlns:a16="http://schemas.microsoft.com/office/drawing/2014/main" id="{A40DCC26-9AC4-AFD2-ED87-3F7639361CA8}"/>
                </a:ext>
              </a:extLst>
            </p:cNvPr>
            <p:cNvSpPr/>
            <p:nvPr/>
          </p:nvSpPr>
          <p:spPr>
            <a:xfrm>
              <a:off x="860108" y="808355"/>
              <a:ext cx="10471785" cy="5241290"/>
            </a:xfrm>
            <a:prstGeom prst="roundRect">
              <a:avLst>
                <a:gd name="adj" fmla="val 7257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43331C-1849-C4A5-9A81-D71E706287B5}"/>
              </a:ext>
            </a:extLst>
          </p:cNvPr>
          <p:cNvGrpSpPr/>
          <p:nvPr userDrawn="1"/>
        </p:nvGrpSpPr>
        <p:grpSpPr>
          <a:xfrm>
            <a:off x="8775423" y="110616"/>
            <a:ext cx="278217" cy="209780"/>
            <a:chOff x="10892088" y="120803"/>
            <a:chExt cx="370956" cy="279707"/>
          </a:xfrm>
          <a:solidFill>
            <a:srgbClr val="A67B6A"/>
          </a:solidFill>
        </p:grpSpPr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CB54C223-9FEA-DCA1-62F1-B46DF0381F6D}"/>
                </a:ext>
              </a:extLst>
            </p:cNvPr>
            <p:cNvSpPr/>
            <p:nvPr/>
          </p:nvSpPr>
          <p:spPr>
            <a:xfrm>
              <a:off x="10892088" y="120803"/>
              <a:ext cx="365983" cy="215300"/>
            </a:xfrm>
            <a:prstGeom prst="rect">
              <a:avLst/>
            </a:prstGeom>
            <a:solidFill>
              <a:srgbClr val="B386C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09" rIns="91420" bIns="45709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Isosceles Triangle 10">
              <a:extLst>
                <a:ext uri="{FF2B5EF4-FFF2-40B4-BE49-F238E27FC236}">
                  <a16:creationId xmlns:a16="http://schemas.microsoft.com/office/drawing/2014/main" id="{4CEFECD0-77DF-D7D0-6EC4-1D1BD863A727}"/>
                </a:ext>
              </a:extLst>
            </p:cNvPr>
            <p:cNvSpPr/>
            <p:nvPr/>
          </p:nvSpPr>
          <p:spPr>
            <a:xfrm rot="10610802">
              <a:off x="10896463" y="195144"/>
              <a:ext cx="366581" cy="196391"/>
            </a:xfrm>
            <a:prstGeom prst="triangle">
              <a:avLst/>
            </a:prstGeom>
            <a:solidFill>
              <a:srgbClr val="B386C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09" rIns="91420" bIns="45709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Slide Number Placeholder 5">
              <a:extLst>
                <a:ext uri="{FF2B5EF4-FFF2-40B4-BE49-F238E27FC236}">
                  <a16:creationId xmlns:a16="http://schemas.microsoft.com/office/drawing/2014/main" id="{0D7BC3C0-EE58-2D52-32F1-FBE7B233C029}"/>
                </a:ext>
              </a:extLst>
            </p:cNvPr>
            <p:cNvSpPr txBox="1"/>
            <p:nvPr/>
          </p:nvSpPr>
          <p:spPr>
            <a:xfrm>
              <a:off x="10920990" y="150407"/>
              <a:ext cx="337081" cy="250103"/>
            </a:xfrm>
            <a:prstGeom prst="rect">
              <a:avLst/>
            </a:prstGeom>
            <a:noFill/>
          </p:spPr>
          <p:txBody>
            <a:bodyPr vert="horz" lIns="0" tIns="0" rIns="0" bIns="45709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314FFB07-917D-5348-AE2D-F9A4E0AD1751}" type="slidenum">
                <a:rPr kumimoji="0" lang="en-US" sz="75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stedad-FD ExtraBold" panose="02000203000000000000" pitchFamily="2" charset="-78"/>
                  <a:cs typeface="Estedad-FD ExtraBold" panose="02000203000000000000" pitchFamily="2" charset="-78"/>
                </a:rPr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stedad-FD ExtraBold" panose="02000203000000000000" pitchFamily="2" charset="-78"/>
                <a:cs typeface="Estedad-FD ExtraBold" panose="02000203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405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20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07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40238" y="1"/>
            <a:ext cx="405045" cy="149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3453949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08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338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086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08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217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932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886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084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093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03F55-051D-411D-B076-EEE696BD8CF7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650" r:id="rId5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00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FF587425-AFC4-6339-358A-00EA37CF97C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44705"/>
            <a:ext cx="9144000" cy="518820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7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5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notesSlide" Target="../notesSlides/notesSlide7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slideLayout" Target="../slideLayouts/slideLayout56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9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6">
            <a:extLst>
              <a:ext uri="{FF2B5EF4-FFF2-40B4-BE49-F238E27FC236}">
                <a16:creationId xmlns:a16="http://schemas.microsoft.com/office/drawing/2014/main" id="{580A7EFF-D564-801A-5B3E-2A15578AB7AB}"/>
              </a:ext>
            </a:extLst>
          </p:cNvPr>
          <p:cNvGrpSpPr/>
          <p:nvPr/>
        </p:nvGrpSpPr>
        <p:grpSpPr>
          <a:xfrm>
            <a:off x="2374115" y="3254161"/>
            <a:ext cx="468703" cy="468703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33" name="椭圆 37">
              <a:extLst>
                <a:ext uri="{FF2B5EF4-FFF2-40B4-BE49-F238E27FC236}">
                  <a16:creationId xmlns:a16="http://schemas.microsoft.com/office/drawing/2014/main" id="{A82E85D1-EF3E-0A7F-0DFD-AA0A018B7744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5" name="椭圆 38">
              <a:extLst>
                <a:ext uri="{FF2B5EF4-FFF2-40B4-BE49-F238E27FC236}">
                  <a16:creationId xmlns:a16="http://schemas.microsoft.com/office/drawing/2014/main" id="{F0BDD7C3-B802-0F0B-CB22-91C2AC07DDE3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sz="1350" dirty="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36" name="组合 51">
            <a:extLst>
              <a:ext uri="{FF2B5EF4-FFF2-40B4-BE49-F238E27FC236}">
                <a16:creationId xmlns:a16="http://schemas.microsoft.com/office/drawing/2014/main" id="{3EF7BB87-F6B9-E622-AB9D-778BADED7B54}"/>
              </a:ext>
            </a:extLst>
          </p:cNvPr>
          <p:cNvGrpSpPr/>
          <p:nvPr/>
        </p:nvGrpSpPr>
        <p:grpSpPr>
          <a:xfrm>
            <a:off x="6066471" y="1675188"/>
            <a:ext cx="468703" cy="468703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37" name="椭圆 52">
              <a:extLst>
                <a:ext uri="{FF2B5EF4-FFF2-40B4-BE49-F238E27FC236}">
                  <a16:creationId xmlns:a16="http://schemas.microsoft.com/office/drawing/2014/main" id="{82DAC0A8-A523-8EA6-3BF8-90E71C4F0AF3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8" name="椭圆 53">
              <a:extLst>
                <a:ext uri="{FF2B5EF4-FFF2-40B4-BE49-F238E27FC236}">
                  <a16:creationId xmlns:a16="http://schemas.microsoft.com/office/drawing/2014/main" id="{4EDB6644-3948-1080-68A0-BE9D97C16E3E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39" name="组合 11">
            <a:extLst>
              <a:ext uri="{FF2B5EF4-FFF2-40B4-BE49-F238E27FC236}">
                <a16:creationId xmlns:a16="http://schemas.microsoft.com/office/drawing/2014/main" id="{BB1C5AC5-299F-8344-233D-21A664D799BA}"/>
              </a:ext>
            </a:extLst>
          </p:cNvPr>
          <p:cNvGrpSpPr/>
          <p:nvPr/>
        </p:nvGrpSpPr>
        <p:grpSpPr>
          <a:xfrm>
            <a:off x="5694647" y="3402320"/>
            <a:ext cx="346560" cy="346559"/>
            <a:chOff x="304800" y="673100"/>
            <a:chExt cx="4000500" cy="4000500"/>
          </a:xfrm>
          <a:solidFill>
            <a:srgbClr val="F27E6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12">
              <a:extLst>
                <a:ext uri="{FF2B5EF4-FFF2-40B4-BE49-F238E27FC236}">
                  <a16:creationId xmlns:a16="http://schemas.microsoft.com/office/drawing/2014/main" id="{40F3B347-7520-F03A-0BA4-EDEBE5C91CC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1" name="椭圆 13">
              <a:extLst>
                <a:ext uri="{FF2B5EF4-FFF2-40B4-BE49-F238E27FC236}">
                  <a16:creationId xmlns:a16="http://schemas.microsoft.com/office/drawing/2014/main" id="{7CD2AACF-1837-0D20-43D6-9814604C8A6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2" name="组合 5">
            <a:extLst>
              <a:ext uri="{FF2B5EF4-FFF2-40B4-BE49-F238E27FC236}">
                <a16:creationId xmlns:a16="http://schemas.microsoft.com/office/drawing/2014/main" id="{B2170628-9585-8ECF-47EB-BE8932852406}"/>
              </a:ext>
            </a:extLst>
          </p:cNvPr>
          <p:cNvGrpSpPr/>
          <p:nvPr/>
        </p:nvGrpSpPr>
        <p:grpSpPr>
          <a:xfrm>
            <a:off x="6259877" y="3172831"/>
            <a:ext cx="692081" cy="692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6">
              <a:extLst>
                <a:ext uri="{FF2B5EF4-FFF2-40B4-BE49-F238E27FC236}">
                  <a16:creationId xmlns:a16="http://schemas.microsoft.com/office/drawing/2014/main" id="{34F51DF7-886D-8B50-D9CB-932109213E5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4" name="椭圆 7">
              <a:extLst>
                <a:ext uri="{FF2B5EF4-FFF2-40B4-BE49-F238E27FC236}">
                  <a16:creationId xmlns:a16="http://schemas.microsoft.com/office/drawing/2014/main" id="{918294A6-45E4-01D1-6C45-A89F4D9C0C0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5" name="组合 8">
            <a:extLst>
              <a:ext uri="{FF2B5EF4-FFF2-40B4-BE49-F238E27FC236}">
                <a16:creationId xmlns:a16="http://schemas.microsoft.com/office/drawing/2014/main" id="{EF2FC8A1-D7CD-AFF0-D56A-6A43816EB070}"/>
              </a:ext>
            </a:extLst>
          </p:cNvPr>
          <p:cNvGrpSpPr/>
          <p:nvPr/>
        </p:nvGrpSpPr>
        <p:grpSpPr>
          <a:xfrm>
            <a:off x="3733978" y="1443068"/>
            <a:ext cx="297780" cy="2977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9">
              <a:extLst>
                <a:ext uri="{FF2B5EF4-FFF2-40B4-BE49-F238E27FC236}">
                  <a16:creationId xmlns:a16="http://schemas.microsoft.com/office/drawing/2014/main" id="{054EFEE2-F5CA-C04F-5240-75DABD77682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7" name="椭圆 10">
              <a:extLst>
                <a:ext uri="{FF2B5EF4-FFF2-40B4-BE49-F238E27FC236}">
                  <a16:creationId xmlns:a16="http://schemas.microsoft.com/office/drawing/2014/main" id="{882A9433-884F-9AC9-F497-21023342EC1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8" name="组合 14">
            <a:extLst>
              <a:ext uri="{FF2B5EF4-FFF2-40B4-BE49-F238E27FC236}">
                <a16:creationId xmlns:a16="http://schemas.microsoft.com/office/drawing/2014/main" id="{48F59FFF-9BC2-6019-5C5E-D4658B3A3EE6}"/>
              </a:ext>
            </a:extLst>
          </p:cNvPr>
          <p:cNvGrpSpPr/>
          <p:nvPr/>
        </p:nvGrpSpPr>
        <p:grpSpPr>
          <a:xfrm>
            <a:off x="4824740" y="956468"/>
            <a:ext cx="362458" cy="3624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同心圆 15">
              <a:extLst>
                <a:ext uri="{FF2B5EF4-FFF2-40B4-BE49-F238E27FC236}">
                  <a16:creationId xmlns:a16="http://schemas.microsoft.com/office/drawing/2014/main" id="{DC2A3D70-9399-13E3-4D86-252BC546478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0" name="椭圆 16">
              <a:extLst>
                <a:ext uri="{FF2B5EF4-FFF2-40B4-BE49-F238E27FC236}">
                  <a16:creationId xmlns:a16="http://schemas.microsoft.com/office/drawing/2014/main" id="{24B10B4B-B8A5-CE75-BF92-56889F8CF5F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1" name="组合 17">
            <a:extLst>
              <a:ext uri="{FF2B5EF4-FFF2-40B4-BE49-F238E27FC236}">
                <a16:creationId xmlns:a16="http://schemas.microsoft.com/office/drawing/2014/main" id="{3FFD9E89-EEF6-7D56-6099-027A113C3386}"/>
              </a:ext>
            </a:extLst>
          </p:cNvPr>
          <p:cNvGrpSpPr/>
          <p:nvPr/>
        </p:nvGrpSpPr>
        <p:grpSpPr>
          <a:xfrm>
            <a:off x="2863840" y="2594224"/>
            <a:ext cx="230318" cy="23031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2" name="同心圆 18">
              <a:extLst>
                <a:ext uri="{FF2B5EF4-FFF2-40B4-BE49-F238E27FC236}">
                  <a16:creationId xmlns:a16="http://schemas.microsoft.com/office/drawing/2014/main" id="{B04883A5-6C72-98E8-1E33-163525D5683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3" name="椭圆 19">
              <a:extLst>
                <a:ext uri="{FF2B5EF4-FFF2-40B4-BE49-F238E27FC236}">
                  <a16:creationId xmlns:a16="http://schemas.microsoft.com/office/drawing/2014/main" id="{29827A2F-C8CE-ED30-0D6D-A058F444D1D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4" name="组合 30">
            <a:extLst>
              <a:ext uri="{FF2B5EF4-FFF2-40B4-BE49-F238E27FC236}">
                <a16:creationId xmlns:a16="http://schemas.microsoft.com/office/drawing/2014/main" id="{8968E9B4-6DB6-7C53-7000-6E0162528D01}"/>
              </a:ext>
            </a:extLst>
          </p:cNvPr>
          <p:cNvGrpSpPr/>
          <p:nvPr/>
        </p:nvGrpSpPr>
        <p:grpSpPr>
          <a:xfrm>
            <a:off x="7463514" y="2961895"/>
            <a:ext cx="1053236" cy="1053236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55" name="椭圆 31">
              <a:extLst>
                <a:ext uri="{FF2B5EF4-FFF2-40B4-BE49-F238E27FC236}">
                  <a16:creationId xmlns:a16="http://schemas.microsoft.com/office/drawing/2014/main" id="{49A24508-93DE-94F9-AFF1-B2930C5D18E5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6" name="椭圆 32">
              <a:extLst>
                <a:ext uri="{FF2B5EF4-FFF2-40B4-BE49-F238E27FC236}">
                  <a16:creationId xmlns:a16="http://schemas.microsoft.com/office/drawing/2014/main" id="{69AF13D6-FD3A-797E-2AF5-133E76ED40FC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sz="1350" dirty="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57" name="组合 33">
            <a:extLst>
              <a:ext uri="{FF2B5EF4-FFF2-40B4-BE49-F238E27FC236}">
                <a16:creationId xmlns:a16="http://schemas.microsoft.com/office/drawing/2014/main" id="{F43F2B37-3686-1D67-5E71-A3C5146A6D51}"/>
              </a:ext>
            </a:extLst>
          </p:cNvPr>
          <p:cNvGrpSpPr/>
          <p:nvPr/>
        </p:nvGrpSpPr>
        <p:grpSpPr>
          <a:xfrm>
            <a:off x="838955" y="1701985"/>
            <a:ext cx="1208729" cy="1208729"/>
            <a:chOff x="5252030" y="2008764"/>
            <a:chExt cx="809336" cy="80933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8" name="椭圆 34">
              <a:extLst>
                <a:ext uri="{FF2B5EF4-FFF2-40B4-BE49-F238E27FC236}">
                  <a16:creationId xmlns:a16="http://schemas.microsoft.com/office/drawing/2014/main" id="{17EF5BC8-B03F-3431-05AB-BA7DD89716D7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9" name="椭圆 35">
              <a:extLst>
                <a:ext uri="{FF2B5EF4-FFF2-40B4-BE49-F238E27FC236}">
                  <a16:creationId xmlns:a16="http://schemas.microsoft.com/office/drawing/2014/main" id="{3FC00E94-2C7F-A214-43EA-38E442E79FAB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solidFill>
              <a:srgbClr val="F27E6B"/>
            </a:solidFill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60" name="组合 39">
            <a:extLst>
              <a:ext uri="{FF2B5EF4-FFF2-40B4-BE49-F238E27FC236}">
                <a16:creationId xmlns:a16="http://schemas.microsoft.com/office/drawing/2014/main" id="{19BFE795-2EF8-7104-7A6D-A063551151FB}"/>
              </a:ext>
            </a:extLst>
          </p:cNvPr>
          <p:cNvGrpSpPr/>
          <p:nvPr/>
        </p:nvGrpSpPr>
        <p:grpSpPr>
          <a:xfrm>
            <a:off x="3362355" y="3260122"/>
            <a:ext cx="233921" cy="233921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61" name="椭圆 40">
              <a:extLst>
                <a:ext uri="{FF2B5EF4-FFF2-40B4-BE49-F238E27FC236}">
                  <a16:creationId xmlns:a16="http://schemas.microsoft.com/office/drawing/2014/main" id="{17A85782-F9AB-92E5-BEDC-C09E23ED301C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62" name="椭圆 41">
              <a:extLst>
                <a:ext uri="{FF2B5EF4-FFF2-40B4-BE49-F238E27FC236}">
                  <a16:creationId xmlns:a16="http://schemas.microsoft.com/office/drawing/2014/main" id="{136474D8-5875-4532-F4E0-2B13BF459D23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63" name="组合 42">
            <a:extLst>
              <a:ext uri="{FF2B5EF4-FFF2-40B4-BE49-F238E27FC236}">
                <a16:creationId xmlns:a16="http://schemas.microsoft.com/office/drawing/2014/main" id="{DBC10C6A-E3F4-BE0D-4C11-E341FF5A49BB}"/>
              </a:ext>
            </a:extLst>
          </p:cNvPr>
          <p:cNvGrpSpPr/>
          <p:nvPr/>
        </p:nvGrpSpPr>
        <p:grpSpPr>
          <a:xfrm>
            <a:off x="3171747" y="1201963"/>
            <a:ext cx="233921" cy="233921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64" name="椭圆 43">
              <a:extLst>
                <a:ext uri="{FF2B5EF4-FFF2-40B4-BE49-F238E27FC236}">
                  <a16:creationId xmlns:a16="http://schemas.microsoft.com/office/drawing/2014/main" id="{A0E242E8-D562-F6F1-683A-06040EB390EF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65" name="椭圆 44">
              <a:extLst>
                <a:ext uri="{FF2B5EF4-FFF2-40B4-BE49-F238E27FC236}">
                  <a16:creationId xmlns:a16="http://schemas.microsoft.com/office/drawing/2014/main" id="{5B20E2F2-7F44-7BAE-605F-51AACC152A5C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66" name="组合 45">
            <a:extLst>
              <a:ext uri="{FF2B5EF4-FFF2-40B4-BE49-F238E27FC236}">
                <a16:creationId xmlns:a16="http://schemas.microsoft.com/office/drawing/2014/main" id="{B76B9575-D3ED-9252-09AD-AF55350BECF9}"/>
              </a:ext>
            </a:extLst>
          </p:cNvPr>
          <p:cNvGrpSpPr/>
          <p:nvPr/>
        </p:nvGrpSpPr>
        <p:grpSpPr>
          <a:xfrm>
            <a:off x="3656821" y="3851578"/>
            <a:ext cx="233921" cy="233921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67" name="椭圆 46">
              <a:extLst>
                <a:ext uri="{FF2B5EF4-FFF2-40B4-BE49-F238E27FC236}">
                  <a16:creationId xmlns:a16="http://schemas.microsoft.com/office/drawing/2014/main" id="{84EB40A5-595C-91EF-B29F-B094ED00901F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68" name="椭圆 47">
              <a:extLst>
                <a:ext uri="{FF2B5EF4-FFF2-40B4-BE49-F238E27FC236}">
                  <a16:creationId xmlns:a16="http://schemas.microsoft.com/office/drawing/2014/main" id="{D909BEDC-F6CB-DF3F-8985-AA7AD3438431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69" name="组合 48">
            <a:extLst>
              <a:ext uri="{FF2B5EF4-FFF2-40B4-BE49-F238E27FC236}">
                <a16:creationId xmlns:a16="http://schemas.microsoft.com/office/drawing/2014/main" id="{AA1AE2DE-AB12-7C6F-72CA-E1A25785FFFF}"/>
              </a:ext>
            </a:extLst>
          </p:cNvPr>
          <p:cNvGrpSpPr/>
          <p:nvPr/>
        </p:nvGrpSpPr>
        <p:grpSpPr>
          <a:xfrm>
            <a:off x="4566104" y="3864911"/>
            <a:ext cx="173913" cy="173913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70" name="椭圆 49">
              <a:extLst>
                <a:ext uri="{FF2B5EF4-FFF2-40B4-BE49-F238E27FC236}">
                  <a16:creationId xmlns:a16="http://schemas.microsoft.com/office/drawing/2014/main" id="{C2A0FAA7-E078-5B64-9A94-20E735E9ABBA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71" name="椭圆 50">
              <a:extLst>
                <a:ext uri="{FF2B5EF4-FFF2-40B4-BE49-F238E27FC236}">
                  <a16:creationId xmlns:a16="http://schemas.microsoft.com/office/drawing/2014/main" id="{65BEFA84-1E01-D12C-CFC6-9D116202813E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72" name="组合 54">
            <a:extLst>
              <a:ext uri="{FF2B5EF4-FFF2-40B4-BE49-F238E27FC236}">
                <a16:creationId xmlns:a16="http://schemas.microsoft.com/office/drawing/2014/main" id="{FF199368-94F3-B95F-9AF0-AEAD8A20A63C}"/>
              </a:ext>
            </a:extLst>
          </p:cNvPr>
          <p:cNvGrpSpPr/>
          <p:nvPr/>
        </p:nvGrpSpPr>
        <p:grpSpPr>
          <a:xfrm>
            <a:off x="6300823" y="2700739"/>
            <a:ext cx="339254" cy="339254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73" name="椭圆 55">
              <a:extLst>
                <a:ext uri="{FF2B5EF4-FFF2-40B4-BE49-F238E27FC236}">
                  <a16:creationId xmlns:a16="http://schemas.microsoft.com/office/drawing/2014/main" id="{0A34CD58-24E2-F362-7F43-9BC6E753363C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74" name="椭圆 56">
              <a:extLst>
                <a:ext uri="{FF2B5EF4-FFF2-40B4-BE49-F238E27FC236}">
                  <a16:creationId xmlns:a16="http://schemas.microsoft.com/office/drawing/2014/main" id="{A25EA535-AAC8-E2E0-3D02-2618D55C7EB5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75" name="组合 57">
            <a:extLst>
              <a:ext uri="{FF2B5EF4-FFF2-40B4-BE49-F238E27FC236}">
                <a16:creationId xmlns:a16="http://schemas.microsoft.com/office/drawing/2014/main" id="{129EDC4E-E01F-B8E4-A28B-BAFD71FBCC88}"/>
              </a:ext>
            </a:extLst>
          </p:cNvPr>
          <p:cNvGrpSpPr/>
          <p:nvPr/>
        </p:nvGrpSpPr>
        <p:grpSpPr>
          <a:xfrm>
            <a:off x="6469343" y="2349460"/>
            <a:ext cx="169627" cy="169627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76" name="椭圆 58">
              <a:extLst>
                <a:ext uri="{FF2B5EF4-FFF2-40B4-BE49-F238E27FC236}">
                  <a16:creationId xmlns:a16="http://schemas.microsoft.com/office/drawing/2014/main" id="{59931170-D2A7-CF13-C3F5-8A90F4A75217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77" name="椭圆 59">
              <a:extLst>
                <a:ext uri="{FF2B5EF4-FFF2-40B4-BE49-F238E27FC236}">
                  <a16:creationId xmlns:a16="http://schemas.microsoft.com/office/drawing/2014/main" id="{38798CF3-E339-FAA8-F7D7-336C7A805DE0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78" name="组合 2">
            <a:extLst>
              <a:ext uri="{FF2B5EF4-FFF2-40B4-BE49-F238E27FC236}">
                <a16:creationId xmlns:a16="http://schemas.microsoft.com/office/drawing/2014/main" id="{51D829FF-88B5-F74F-9702-54BECDC2F12C}"/>
              </a:ext>
            </a:extLst>
          </p:cNvPr>
          <p:cNvGrpSpPr/>
          <p:nvPr/>
        </p:nvGrpSpPr>
        <p:grpSpPr>
          <a:xfrm>
            <a:off x="3109263" y="803048"/>
            <a:ext cx="3006610" cy="300660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9" name="同心圆 3">
              <a:extLst>
                <a:ext uri="{FF2B5EF4-FFF2-40B4-BE49-F238E27FC236}">
                  <a16:creationId xmlns:a16="http://schemas.microsoft.com/office/drawing/2014/main" id="{DCC406DD-D931-B9DD-9517-A47D537609F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0" name="椭圆 4">
              <a:extLst>
                <a:ext uri="{FF2B5EF4-FFF2-40B4-BE49-F238E27FC236}">
                  <a16:creationId xmlns:a16="http://schemas.microsoft.com/office/drawing/2014/main" id="{E203E290-95DE-D450-5326-559BD7CE0AA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64275">
                <a:defRPr/>
              </a:pPr>
              <a:endParaRPr lang="zh-CN" altLang="en-US" sz="1898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81" name="Picture 2" descr="بسم الله الرحمن الرحيم با فرمت Png">
            <a:extLst>
              <a:ext uri="{FF2B5EF4-FFF2-40B4-BE49-F238E27FC236}">
                <a16:creationId xmlns:a16="http://schemas.microsoft.com/office/drawing/2014/main" id="{BA2B5BAE-730E-E5C4-EF1C-CF707EB5B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0" t="-24755" r="-1460" b="24755"/>
          <a:stretch/>
        </p:blipFill>
        <p:spPr bwMode="auto">
          <a:xfrm>
            <a:off x="3347710" y="754279"/>
            <a:ext cx="2646759" cy="257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206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8000" fill="hold" nodeType="withEffect" p14:presetBounceEnd="5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3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9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0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3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4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3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4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7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8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67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6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7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78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3">
            <a:extLst>
              <a:ext uri="{FF2B5EF4-FFF2-40B4-BE49-F238E27FC236}">
                <a16:creationId xmlns:a16="http://schemas.microsoft.com/office/drawing/2014/main" id="{BC7AF020-7FEF-343B-5776-EDCA89A5ED09}"/>
              </a:ext>
            </a:extLst>
          </p:cNvPr>
          <p:cNvSpPr/>
          <p:nvPr/>
        </p:nvSpPr>
        <p:spPr bwMode="auto">
          <a:xfrm rot="16200000">
            <a:off x="614474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87F57CD-FE80-193A-F953-E4E53241F919}"/>
              </a:ext>
            </a:extLst>
          </p:cNvPr>
          <p:cNvSpPr/>
          <p:nvPr/>
        </p:nvSpPr>
        <p:spPr bwMode="auto">
          <a:xfrm rot="16200000">
            <a:off x="117771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D658653E-DAC8-8640-4CF6-8526902565EF}"/>
              </a:ext>
            </a:extLst>
          </p:cNvPr>
          <p:cNvSpPr/>
          <p:nvPr/>
        </p:nvSpPr>
        <p:spPr bwMode="auto">
          <a:xfrm rot="16200000">
            <a:off x="-4709032" y="5014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C10EBE04-F2D4-9399-28C3-03CAA5D8D4DC}"/>
              </a:ext>
            </a:extLst>
          </p:cNvPr>
          <p:cNvSpPr/>
          <p:nvPr/>
        </p:nvSpPr>
        <p:spPr bwMode="auto">
          <a:xfrm rot="16200000">
            <a:off x="-5290977" y="513816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27E6B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F6696476-8202-4887-2E35-8177143B6F19}"/>
              </a:ext>
            </a:extLst>
          </p:cNvPr>
          <p:cNvSpPr/>
          <p:nvPr/>
        </p:nvSpPr>
        <p:spPr bwMode="auto">
          <a:xfrm rot="16200000">
            <a:off x="-5789152" y="487080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FF2EE7D9-9867-FCC5-6145-640CFC0DFD83}"/>
              </a:ext>
            </a:extLst>
          </p:cNvPr>
          <p:cNvSpPr/>
          <p:nvPr/>
        </p:nvSpPr>
        <p:spPr bwMode="auto">
          <a:xfrm rot="16200000">
            <a:off x="-6371097" y="51381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C422FE9A-C775-8097-F57E-13407F7B5849}"/>
              </a:ext>
            </a:extLst>
          </p:cNvPr>
          <p:cNvSpPr/>
          <p:nvPr/>
        </p:nvSpPr>
        <p:spPr bwMode="auto">
          <a:xfrm rot="16200000">
            <a:off x="-6977113" y="5014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D51A5DB8-1B96-3D48-C6B6-F0D5A2BC7F14}"/>
              </a:ext>
            </a:extLst>
          </p:cNvPr>
          <p:cNvSpPr/>
          <p:nvPr/>
        </p:nvSpPr>
        <p:spPr bwMode="auto">
          <a:xfrm rot="16200000">
            <a:off x="-7642597" y="507619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3631382F-32A3-7AF6-1F60-34FF536786C7}"/>
              </a:ext>
            </a:extLst>
          </p:cNvPr>
          <p:cNvSpPr/>
          <p:nvPr/>
        </p:nvSpPr>
        <p:spPr bwMode="auto">
          <a:xfrm rot="16200000">
            <a:off x="-8145400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8071353-FEF0-734D-05F3-B654B829ABF1}"/>
              </a:ext>
            </a:extLst>
          </p:cNvPr>
          <p:cNvGrpSpPr/>
          <p:nvPr/>
        </p:nvGrpSpPr>
        <p:grpSpPr>
          <a:xfrm>
            <a:off x="4139952" y="286219"/>
            <a:ext cx="3228157" cy="535955"/>
            <a:chOff x="755736" y="3089454"/>
            <a:chExt cx="1440000" cy="400050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FBA26C7F-D0A3-620B-B247-6BC551806527}"/>
                </a:ext>
              </a:extLst>
            </p:cNvPr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8600F408-3626-8FEA-CDF8-1CB17E0B0CA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altLang="zh-CN" sz="1600" b="1" dirty="0">
                  <a:solidFill>
                    <a:srgbClr val="F3614A"/>
                  </a:solidFill>
                  <a:latin typeface="Morabba" pitchFamily="2" charset="-78"/>
                  <a:ea typeface="微软雅黑"/>
                  <a:cs typeface="Morabba" pitchFamily="2" charset="-78"/>
                </a:rPr>
                <a:t>پوکی استخوان</a:t>
              </a:r>
              <a:r>
                <a:rPr kumimoji="0" lang="fa-IR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3614A"/>
                  </a:solidFill>
                  <a:effectLst/>
                  <a:uLnTx/>
                  <a:uFillTx/>
                  <a:latin typeface="Morabba" pitchFamily="2" charset="-78"/>
                  <a:ea typeface="微软雅黑"/>
                  <a:cs typeface="Morabba" pitchFamily="2" charset="-78"/>
                </a:rPr>
                <a:t>: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Morabba" pitchFamily="2" charset="-78"/>
                <a:ea typeface="微软雅黑"/>
                <a:cs typeface="Morabba" pitchFamily="2" charset="-7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5C28B2-C6FC-953B-C691-6C5F1D736B50}"/>
              </a:ext>
            </a:extLst>
          </p:cNvPr>
          <p:cNvSpPr txBox="1"/>
          <p:nvPr/>
        </p:nvSpPr>
        <p:spPr>
          <a:xfrm>
            <a:off x="3811553" y="892142"/>
            <a:ext cx="4341173" cy="211369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zh-CN"/>
            </a:defPPr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defRPr>
            </a:lvl1pPr>
          </a:lstStyle>
          <a:p>
            <a:pPr algn="justLow" rtl="1">
              <a:lnSpc>
                <a:spcPct val="150000"/>
              </a:lnSpc>
            </a:pPr>
            <a:endParaRPr lang="zh-CN" altLang="en-US" dirty="0">
              <a:sym typeface="+mn-lt"/>
            </a:endParaRPr>
          </a:p>
        </p:txBody>
      </p:sp>
      <p:sp>
        <p:nvSpPr>
          <p:cNvPr id="19" name="Flowchart: Off-page Connector 28">
            <a:extLst>
              <a:ext uri="{FF2B5EF4-FFF2-40B4-BE49-F238E27FC236}">
                <a16:creationId xmlns:a16="http://schemas.microsoft.com/office/drawing/2014/main" id="{6CD08380-D223-D861-56BE-DE36DC2D399A}"/>
              </a:ext>
            </a:extLst>
          </p:cNvPr>
          <p:cNvSpPr/>
          <p:nvPr/>
        </p:nvSpPr>
        <p:spPr>
          <a:xfrm>
            <a:off x="8821552" y="4808116"/>
            <a:ext cx="231815" cy="239639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1606B97-7682-3C22-E7A8-4D91169ED23C}"/>
              </a:ext>
            </a:extLst>
          </p:cNvPr>
          <p:cNvSpPr txBox="1">
            <a:spLocks/>
          </p:cNvSpPr>
          <p:nvPr/>
        </p:nvSpPr>
        <p:spPr>
          <a:xfrm>
            <a:off x="8754235" y="4834744"/>
            <a:ext cx="366448" cy="197255"/>
          </a:xfrm>
          <a:prstGeom prst="rect">
            <a:avLst/>
          </a:prstGeom>
        </p:spPr>
        <p:txBody>
          <a:bodyPr vert="horz" wrap="square" lIns="68474" tIns="34237" rIns="68474" bIns="34237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900">
                <a:solidFill>
                  <a:schemeClr val="bg1"/>
                </a:solidFill>
                <a:latin typeface="Estedad-FD ExtraBold" panose="02000203000000000000" pitchFamily="2" charset="-78"/>
                <a:ea typeface="Calibri Light" panose="020F0302020204030204" pitchFamily="34" charset="0"/>
                <a:cs typeface="Estedad-FD ExtraBold" panose="02000203000000000000" pitchFamily="2" charset="-78"/>
              </a:rPr>
              <a:pPr/>
              <a:t>10</a:t>
            </a:fld>
            <a:endParaRPr lang="en-US" sz="900" dirty="0">
              <a:solidFill>
                <a:schemeClr val="bg1"/>
              </a:solidFill>
              <a:latin typeface="Estedad-FD ExtraBold" panose="02000203000000000000" pitchFamily="2" charset="-78"/>
              <a:ea typeface="Calibri Light" panose="020F0302020204030204" pitchFamily="34" charset="0"/>
              <a:cs typeface="Estedad-FD ExtraBold" panose="02000203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217" y="1689741"/>
            <a:ext cx="4426602" cy="2970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4490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3">
            <a:extLst>
              <a:ext uri="{FF2B5EF4-FFF2-40B4-BE49-F238E27FC236}">
                <a16:creationId xmlns:a16="http://schemas.microsoft.com/office/drawing/2014/main" id="{BC7AF020-7FEF-343B-5776-EDCA89A5ED09}"/>
              </a:ext>
            </a:extLst>
          </p:cNvPr>
          <p:cNvSpPr/>
          <p:nvPr/>
        </p:nvSpPr>
        <p:spPr bwMode="auto">
          <a:xfrm rot="16200000">
            <a:off x="614474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87F57CD-FE80-193A-F953-E4E53241F919}"/>
              </a:ext>
            </a:extLst>
          </p:cNvPr>
          <p:cNvSpPr/>
          <p:nvPr/>
        </p:nvSpPr>
        <p:spPr bwMode="auto">
          <a:xfrm rot="16200000">
            <a:off x="172030" y="52485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D658653E-DAC8-8640-4CF6-8526902565EF}"/>
              </a:ext>
            </a:extLst>
          </p:cNvPr>
          <p:cNvSpPr/>
          <p:nvPr/>
        </p:nvSpPr>
        <p:spPr bwMode="auto">
          <a:xfrm rot="16200000">
            <a:off x="-332026" y="567970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C10EBE04-F2D4-9399-28C3-03CAA5D8D4DC}"/>
              </a:ext>
            </a:extLst>
          </p:cNvPr>
          <p:cNvSpPr/>
          <p:nvPr/>
        </p:nvSpPr>
        <p:spPr bwMode="auto">
          <a:xfrm rot="16200000">
            <a:off x="-5290977" y="513816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27E6B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F6696476-8202-4887-2E35-8177143B6F19}"/>
              </a:ext>
            </a:extLst>
          </p:cNvPr>
          <p:cNvSpPr/>
          <p:nvPr/>
        </p:nvSpPr>
        <p:spPr bwMode="auto">
          <a:xfrm rot="16200000">
            <a:off x="-5789152" y="487080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FF2EE7D9-9867-FCC5-6145-640CFC0DFD83}"/>
              </a:ext>
            </a:extLst>
          </p:cNvPr>
          <p:cNvSpPr/>
          <p:nvPr/>
        </p:nvSpPr>
        <p:spPr bwMode="auto">
          <a:xfrm rot="16200000">
            <a:off x="-6371097" y="51381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C422FE9A-C775-8097-F57E-13407F7B5849}"/>
              </a:ext>
            </a:extLst>
          </p:cNvPr>
          <p:cNvSpPr/>
          <p:nvPr/>
        </p:nvSpPr>
        <p:spPr bwMode="auto">
          <a:xfrm rot="16200000">
            <a:off x="-6977113" y="5014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D51A5DB8-1B96-3D48-C6B6-F0D5A2BC7F14}"/>
              </a:ext>
            </a:extLst>
          </p:cNvPr>
          <p:cNvSpPr/>
          <p:nvPr/>
        </p:nvSpPr>
        <p:spPr bwMode="auto">
          <a:xfrm rot="16200000">
            <a:off x="-7642597" y="507619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3614A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3631382F-32A3-7AF6-1F60-34FF536786C7}"/>
              </a:ext>
            </a:extLst>
          </p:cNvPr>
          <p:cNvSpPr/>
          <p:nvPr/>
        </p:nvSpPr>
        <p:spPr bwMode="auto">
          <a:xfrm rot="16200000">
            <a:off x="-8145400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8071353-FEF0-734D-05F3-B654B829ABF1}"/>
              </a:ext>
            </a:extLst>
          </p:cNvPr>
          <p:cNvGrpSpPr/>
          <p:nvPr/>
        </p:nvGrpSpPr>
        <p:grpSpPr>
          <a:xfrm>
            <a:off x="4181466" y="555526"/>
            <a:ext cx="3228157" cy="535955"/>
            <a:chOff x="755736" y="3089454"/>
            <a:chExt cx="1440000" cy="400050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FBA26C7F-D0A3-620B-B247-6BC551806527}"/>
                </a:ext>
              </a:extLst>
            </p:cNvPr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8600F408-3626-8FEA-CDF8-1CB17E0B0CA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altLang="zh-CN" sz="1600" b="1" dirty="0">
                  <a:solidFill>
                    <a:srgbClr val="F3614A"/>
                  </a:solidFill>
                  <a:latin typeface="Morabba" pitchFamily="2" charset="-78"/>
                  <a:ea typeface="微软雅黑"/>
                  <a:cs typeface="Morabba" pitchFamily="2" charset="-78"/>
                </a:rPr>
                <a:t>مشکلات عصبی</a:t>
              </a:r>
              <a:r>
                <a:rPr kumimoji="0" lang="fa-IR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3614A"/>
                  </a:solidFill>
                  <a:effectLst/>
                  <a:uLnTx/>
                  <a:uFillTx/>
                  <a:latin typeface="Morabba" pitchFamily="2" charset="-78"/>
                  <a:ea typeface="微软雅黑"/>
                  <a:cs typeface="Morabba" pitchFamily="2" charset="-78"/>
                </a:rPr>
                <a:t>: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Morabba" pitchFamily="2" charset="-78"/>
                <a:ea typeface="微软雅黑"/>
                <a:cs typeface="Morabba" pitchFamily="2" charset="-7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5C28B2-C6FC-953B-C691-6C5F1D736B50}"/>
              </a:ext>
            </a:extLst>
          </p:cNvPr>
          <p:cNvSpPr txBox="1"/>
          <p:nvPr/>
        </p:nvSpPr>
        <p:spPr>
          <a:xfrm>
            <a:off x="3249282" y="1203598"/>
            <a:ext cx="4316219" cy="4939661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zh-CN"/>
            </a:defPPr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defRPr>
            </a:lvl1pPr>
          </a:lstStyle>
          <a:p>
            <a:pPr marL="285750" marR="0" lvl="0" indent="-285750" algn="justLow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a-IR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80808">
                  <a:lumMod val="50000"/>
                  <a:lumOff val="50000"/>
                </a:srgbClr>
              </a:solidFill>
              <a:effectLst/>
              <a:uLnTx/>
              <a:uFillTx/>
              <a:latin typeface="Estedad Bold" pitchFamily="2" charset="-78"/>
              <a:ea typeface="微软雅黑"/>
              <a:cs typeface="Estedad Bold" pitchFamily="2" charset="-78"/>
              <a:sym typeface="+mn-lt"/>
            </a:endParaRPr>
          </a:p>
        </p:txBody>
      </p:sp>
      <p:sp>
        <p:nvSpPr>
          <p:cNvPr id="17" name="Flowchart: Off-page Connector 28">
            <a:extLst>
              <a:ext uri="{FF2B5EF4-FFF2-40B4-BE49-F238E27FC236}">
                <a16:creationId xmlns:a16="http://schemas.microsoft.com/office/drawing/2014/main" id="{1C7998D3-B403-19B2-E577-C24F8FE1ABC5}"/>
              </a:ext>
            </a:extLst>
          </p:cNvPr>
          <p:cNvSpPr/>
          <p:nvPr/>
        </p:nvSpPr>
        <p:spPr>
          <a:xfrm>
            <a:off x="8821552" y="4808116"/>
            <a:ext cx="231815" cy="239639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0F02784-DD0D-41EF-5299-DEE901987595}"/>
              </a:ext>
            </a:extLst>
          </p:cNvPr>
          <p:cNvSpPr txBox="1">
            <a:spLocks/>
          </p:cNvSpPr>
          <p:nvPr/>
        </p:nvSpPr>
        <p:spPr>
          <a:xfrm>
            <a:off x="8754235" y="4834744"/>
            <a:ext cx="366448" cy="197255"/>
          </a:xfrm>
          <a:prstGeom prst="rect">
            <a:avLst/>
          </a:prstGeom>
        </p:spPr>
        <p:txBody>
          <a:bodyPr vert="horz" wrap="square" lIns="68474" tIns="34237" rIns="68474" bIns="34237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900">
                <a:solidFill>
                  <a:schemeClr val="bg1"/>
                </a:solidFill>
                <a:latin typeface="Estedad-FD ExtraBold" panose="02000203000000000000" pitchFamily="2" charset="-78"/>
                <a:ea typeface="Calibri Light" panose="020F0302020204030204" pitchFamily="34" charset="0"/>
                <a:cs typeface="Estedad-FD ExtraBold" panose="02000203000000000000" pitchFamily="2" charset="-78"/>
              </a:rPr>
              <a:pPr/>
              <a:t>11</a:t>
            </a:fld>
            <a:endParaRPr lang="en-US" sz="900" dirty="0">
              <a:solidFill>
                <a:schemeClr val="bg1"/>
              </a:solidFill>
              <a:latin typeface="Estedad-FD ExtraBold" panose="02000203000000000000" pitchFamily="2" charset="-78"/>
              <a:ea typeface="Calibri Light" panose="020F0302020204030204" pitchFamily="34" charset="0"/>
              <a:cs typeface="Estedad-FD ExtraBold" panose="02000203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061" y="1482623"/>
            <a:ext cx="3847616" cy="3295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0373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3">
            <a:extLst>
              <a:ext uri="{FF2B5EF4-FFF2-40B4-BE49-F238E27FC236}">
                <a16:creationId xmlns:a16="http://schemas.microsoft.com/office/drawing/2014/main" id="{BC7AF020-7FEF-343B-5776-EDCA89A5ED09}"/>
              </a:ext>
            </a:extLst>
          </p:cNvPr>
          <p:cNvSpPr/>
          <p:nvPr/>
        </p:nvSpPr>
        <p:spPr bwMode="auto">
          <a:xfrm rot="16200000">
            <a:off x="614474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87F57CD-FE80-193A-F953-E4E53241F919}"/>
              </a:ext>
            </a:extLst>
          </p:cNvPr>
          <p:cNvSpPr/>
          <p:nvPr/>
        </p:nvSpPr>
        <p:spPr bwMode="auto">
          <a:xfrm rot="16200000">
            <a:off x="172030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D658653E-DAC8-8640-4CF6-8526902565EF}"/>
              </a:ext>
            </a:extLst>
          </p:cNvPr>
          <p:cNvSpPr/>
          <p:nvPr/>
        </p:nvSpPr>
        <p:spPr bwMode="auto">
          <a:xfrm rot="16200000">
            <a:off x="-332026" y="476036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C10EBE04-F2D4-9399-28C3-03CAA5D8D4DC}"/>
              </a:ext>
            </a:extLst>
          </p:cNvPr>
          <p:cNvSpPr/>
          <p:nvPr/>
        </p:nvSpPr>
        <p:spPr bwMode="auto">
          <a:xfrm rot="16200000">
            <a:off x="-5290977" y="513816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27E6B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F6696476-8202-4887-2E35-8177143B6F19}"/>
              </a:ext>
            </a:extLst>
          </p:cNvPr>
          <p:cNvSpPr/>
          <p:nvPr/>
        </p:nvSpPr>
        <p:spPr bwMode="auto">
          <a:xfrm rot="16200000">
            <a:off x="-5789152" y="487080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FF2EE7D9-9867-FCC5-6145-640CFC0DFD83}"/>
              </a:ext>
            </a:extLst>
          </p:cNvPr>
          <p:cNvSpPr/>
          <p:nvPr/>
        </p:nvSpPr>
        <p:spPr bwMode="auto">
          <a:xfrm rot="16200000">
            <a:off x="-6371097" y="51381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C422FE9A-C775-8097-F57E-13407F7B5849}"/>
              </a:ext>
            </a:extLst>
          </p:cNvPr>
          <p:cNvSpPr/>
          <p:nvPr/>
        </p:nvSpPr>
        <p:spPr bwMode="auto">
          <a:xfrm rot="16200000">
            <a:off x="-6977113" y="5014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D51A5DB8-1B96-3D48-C6B6-F0D5A2BC7F14}"/>
              </a:ext>
            </a:extLst>
          </p:cNvPr>
          <p:cNvSpPr/>
          <p:nvPr/>
        </p:nvSpPr>
        <p:spPr bwMode="auto">
          <a:xfrm rot="16200000">
            <a:off x="-7642597" y="507619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3614A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3631382F-32A3-7AF6-1F60-34FF536786C7}"/>
              </a:ext>
            </a:extLst>
          </p:cNvPr>
          <p:cNvSpPr/>
          <p:nvPr/>
        </p:nvSpPr>
        <p:spPr bwMode="auto">
          <a:xfrm rot="16200000">
            <a:off x="-8145400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8071353-FEF0-734D-05F3-B654B829ABF1}"/>
              </a:ext>
            </a:extLst>
          </p:cNvPr>
          <p:cNvGrpSpPr/>
          <p:nvPr/>
        </p:nvGrpSpPr>
        <p:grpSpPr>
          <a:xfrm>
            <a:off x="4181466" y="555526"/>
            <a:ext cx="3228157" cy="535955"/>
            <a:chOff x="755736" y="3089454"/>
            <a:chExt cx="1440000" cy="400050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FBA26C7F-D0A3-620B-B247-6BC551806527}"/>
                </a:ext>
              </a:extLst>
            </p:cNvPr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8600F408-3626-8FEA-CDF8-1CB17E0B0CA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rtl="1">
                <a:defRPr/>
              </a:pPr>
              <a:r>
                <a:rPr lang="fa-IR" altLang="zh-CN" sz="1600" b="1" dirty="0">
                  <a:solidFill>
                    <a:srgbClr val="F3614A"/>
                  </a:solidFill>
                  <a:latin typeface="Morabba" pitchFamily="2" charset="-78"/>
                  <a:cs typeface="Morabba" pitchFamily="2" charset="-78"/>
                </a:rPr>
                <a:t>  آزمایش خون: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Morabba" pitchFamily="2" charset="-78"/>
                <a:ea typeface="微软雅黑"/>
                <a:cs typeface="Morabba" pitchFamily="2" charset="-7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5C28B2-C6FC-953B-C691-6C5F1D736B50}"/>
              </a:ext>
            </a:extLst>
          </p:cNvPr>
          <p:cNvSpPr txBox="1"/>
          <p:nvPr/>
        </p:nvSpPr>
        <p:spPr>
          <a:xfrm>
            <a:off x="3291228" y="1851670"/>
            <a:ext cx="4316219" cy="4939661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zh-CN"/>
            </a:defPPr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defRPr>
            </a:lvl1pPr>
          </a:lstStyle>
          <a:p>
            <a:pPr lvl="0" algn="justLow" rtl="1">
              <a:lnSpc>
                <a:spcPct val="150000"/>
              </a:lnSpc>
              <a:defRPr/>
            </a:pPr>
            <a:r>
              <a:rPr lang="fa-IR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*سطح بالای هموسیستئین و متیونین در پلاسما</a:t>
            </a:r>
          </a:p>
          <a:p>
            <a:pPr lvl="0" algn="justLow" rtl="1">
              <a:lnSpc>
                <a:spcPct val="150000"/>
              </a:lnSpc>
              <a:defRPr/>
            </a:pPr>
            <a:endParaRPr lang="fa-IR" altLang="zh-CN" sz="1400" dirty="0">
              <a:solidFill>
                <a:srgbClr val="080808">
                  <a:lumMod val="50000"/>
                  <a:lumOff val="50000"/>
                </a:srgb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  <a:p>
            <a:pPr lvl="0" algn="justLow" rtl="1">
              <a:lnSpc>
                <a:spcPct val="150000"/>
              </a:lnSpc>
              <a:defRPr/>
            </a:pPr>
            <a:r>
              <a:rPr lang="fa-IR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* کاهش سطح فولات یا </a:t>
            </a:r>
            <a:r>
              <a:rPr lang="en-US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B12 </a:t>
            </a:r>
            <a:endParaRPr kumimoji="0" lang="fa-IR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80808">
                  <a:lumMod val="50000"/>
                  <a:lumOff val="50000"/>
                </a:srgbClr>
              </a:solidFill>
              <a:effectLst/>
              <a:uLnTx/>
              <a:uFillTx/>
              <a:latin typeface="Estedad Bold" pitchFamily="2" charset="-78"/>
              <a:ea typeface="微软雅黑"/>
              <a:cs typeface="Estedad Bold" pitchFamily="2" charset="-78"/>
              <a:sym typeface="+mn-lt"/>
            </a:endParaRPr>
          </a:p>
        </p:txBody>
      </p:sp>
      <p:sp>
        <p:nvSpPr>
          <p:cNvPr id="17" name="Flowchart: Off-page Connector 28">
            <a:extLst>
              <a:ext uri="{FF2B5EF4-FFF2-40B4-BE49-F238E27FC236}">
                <a16:creationId xmlns:a16="http://schemas.microsoft.com/office/drawing/2014/main" id="{C3C2A168-263F-C175-528D-524D6772FD13}"/>
              </a:ext>
            </a:extLst>
          </p:cNvPr>
          <p:cNvSpPr/>
          <p:nvPr/>
        </p:nvSpPr>
        <p:spPr>
          <a:xfrm>
            <a:off x="8821552" y="4808116"/>
            <a:ext cx="231815" cy="239639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0F3188C-B7B2-A89B-C162-2C6E714B7D3C}"/>
              </a:ext>
            </a:extLst>
          </p:cNvPr>
          <p:cNvSpPr txBox="1">
            <a:spLocks/>
          </p:cNvSpPr>
          <p:nvPr/>
        </p:nvSpPr>
        <p:spPr>
          <a:xfrm>
            <a:off x="8754235" y="4834744"/>
            <a:ext cx="366448" cy="197255"/>
          </a:xfrm>
          <a:prstGeom prst="rect">
            <a:avLst/>
          </a:prstGeom>
        </p:spPr>
        <p:txBody>
          <a:bodyPr vert="horz" wrap="square" lIns="68474" tIns="34237" rIns="68474" bIns="34237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900">
                <a:solidFill>
                  <a:schemeClr val="bg1"/>
                </a:solidFill>
                <a:latin typeface="Estedad-FD ExtraBold" panose="02000203000000000000" pitchFamily="2" charset="-78"/>
                <a:ea typeface="Calibri Light" panose="020F0302020204030204" pitchFamily="34" charset="0"/>
                <a:cs typeface="Estedad-FD ExtraBold" panose="02000203000000000000" pitchFamily="2" charset="-78"/>
              </a:rPr>
              <a:pPr/>
              <a:t>12</a:t>
            </a:fld>
            <a:endParaRPr lang="en-US" sz="900" dirty="0">
              <a:solidFill>
                <a:schemeClr val="bg1"/>
              </a:solidFill>
              <a:latin typeface="Estedad-FD ExtraBold" panose="02000203000000000000" pitchFamily="2" charset="-78"/>
              <a:ea typeface="Calibri Light" panose="020F0302020204030204" pitchFamily="34" charset="0"/>
              <a:cs typeface="Estedad-FD ExtraBold" panose="02000203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8880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3">
            <a:extLst>
              <a:ext uri="{FF2B5EF4-FFF2-40B4-BE49-F238E27FC236}">
                <a16:creationId xmlns:a16="http://schemas.microsoft.com/office/drawing/2014/main" id="{BC7AF020-7FEF-343B-5776-EDCA89A5ED09}"/>
              </a:ext>
            </a:extLst>
          </p:cNvPr>
          <p:cNvSpPr/>
          <p:nvPr/>
        </p:nvSpPr>
        <p:spPr bwMode="auto">
          <a:xfrm rot="16200000">
            <a:off x="614474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87F57CD-FE80-193A-F953-E4E53241F919}"/>
              </a:ext>
            </a:extLst>
          </p:cNvPr>
          <p:cNvSpPr/>
          <p:nvPr/>
        </p:nvSpPr>
        <p:spPr bwMode="auto">
          <a:xfrm rot="16200000">
            <a:off x="172030" y="52485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D658653E-DAC8-8640-4CF6-8526902565EF}"/>
              </a:ext>
            </a:extLst>
          </p:cNvPr>
          <p:cNvSpPr/>
          <p:nvPr/>
        </p:nvSpPr>
        <p:spPr bwMode="auto">
          <a:xfrm rot="16200000">
            <a:off x="-332026" y="567969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C10EBE04-F2D4-9399-28C3-03CAA5D8D4DC}"/>
              </a:ext>
            </a:extLst>
          </p:cNvPr>
          <p:cNvSpPr/>
          <p:nvPr/>
        </p:nvSpPr>
        <p:spPr bwMode="auto">
          <a:xfrm rot="16200000">
            <a:off x="-762194" y="579005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27E6B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F6696476-8202-4887-2E35-8177143B6F19}"/>
              </a:ext>
            </a:extLst>
          </p:cNvPr>
          <p:cNvSpPr/>
          <p:nvPr/>
        </p:nvSpPr>
        <p:spPr bwMode="auto">
          <a:xfrm rot="16200000">
            <a:off x="-5789152" y="487080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FF2EE7D9-9867-FCC5-6145-640CFC0DFD83}"/>
              </a:ext>
            </a:extLst>
          </p:cNvPr>
          <p:cNvSpPr/>
          <p:nvPr/>
        </p:nvSpPr>
        <p:spPr bwMode="auto">
          <a:xfrm rot="16200000">
            <a:off x="-6371097" y="51381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C422FE9A-C775-8097-F57E-13407F7B5849}"/>
              </a:ext>
            </a:extLst>
          </p:cNvPr>
          <p:cNvSpPr/>
          <p:nvPr/>
        </p:nvSpPr>
        <p:spPr bwMode="auto">
          <a:xfrm rot="16200000">
            <a:off x="-6977113" y="5014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D51A5DB8-1B96-3D48-C6B6-F0D5A2BC7F14}"/>
              </a:ext>
            </a:extLst>
          </p:cNvPr>
          <p:cNvSpPr/>
          <p:nvPr/>
        </p:nvSpPr>
        <p:spPr bwMode="auto">
          <a:xfrm rot="16200000">
            <a:off x="-7642597" y="507619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3614A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3631382F-32A3-7AF6-1F60-34FF536786C7}"/>
              </a:ext>
            </a:extLst>
          </p:cNvPr>
          <p:cNvSpPr/>
          <p:nvPr/>
        </p:nvSpPr>
        <p:spPr bwMode="auto">
          <a:xfrm rot="16200000">
            <a:off x="-8145400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8071353-FEF0-734D-05F3-B654B829ABF1}"/>
              </a:ext>
            </a:extLst>
          </p:cNvPr>
          <p:cNvGrpSpPr/>
          <p:nvPr/>
        </p:nvGrpSpPr>
        <p:grpSpPr>
          <a:xfrm>
            <a:off x="3359140" y="358644"/>
            <a:ext cx="3228157" cy="535955"/>
            <a:chOff x="755736" y="3089454"/>
            <a:chExt cx="1440000" cy="400050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FBA26C7F-D0A3-620B-B247-6BC551806527}"/>
                </a:ext>
              </a:extLst>
            </p:cNvPr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8600F408-3626-8FEA-CDF8-1CB17E0B0CA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rtl="1">
                <a:defRPr/>
              </a:pPr>
              <a:r>
                <a:rPr lang="fa-IR" altLang="zh-CN" sz="1600" b="1" dirty="0">
                  <a:solidFill>
                    <a:srgbClr val="F3614A"/>
                  </a:solidFill>
                  <a:latin typeface="Morabba" pitchFamily="2" charset="-78"/>
                  <a:cs typeface="Morabba" pitchFamily="2" charset="-78"/>
                </a:rPr>
                <a:t>آزمایش ادرار: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Morabba" pitchFamily="2" charset="-78"/>
                <a:ea typeface="微软雅黑"/>
                <a:cs typeface="Morabba" pitchFamily="2" charset="-7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5C28B2-C6FC-953B-C691-6C5F1D736B50}"/>
              </a:ext>
            </a:extLst>
          </p:cNvPr>
          <p:cNvSpPr txBox="1"/>
          <p:nvPr/>
        </p:nvSpPr>
        <p:spPr>
          <a:xfrm>
            <a:off x="2583296" y="1033593"/>
            <a:ext cx="4689032" cy="1107907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zh-CN"/>
            </a:defPPr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defRPr>
            </a:lvl1pPr>
          </a:lstStyle>
          <a:p>
            <a:pPr marL="0" marR="0" lvl="0" indent="0" algn="justLow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altLang="zh-CN" sz="13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Estedad Bold" pitchFamily="2" charset="-78"/>
              <a:ea typeface="微软雅黑"/>
              <a:cs typeface="Estedad Bold" pitchFamily="2" charset="-78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66A8EC-8E4E-DEC4-21D3-2D4351359204}"/>
              </a:ext>
            </a:extLst>
          </p:cNvPr>
          <p:cNvSpPr txBox="1"/>
          <p:nvPr/>
        </p:nvSpPr>
        <p:spPr>
          <a:xfrm>
            <a:off x="2726805" y="1989126"/>
            <a:ext cx="4526351" cy="278884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zh-CN"/>
            </a:defPPr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defRPr>
            </a:lvl1pPr>
          </a:lstStyle>
          <a:p>
            <a:pPr lvl="0" algn="justLow" rtl="1">
              <a:lnSpc>
                <a:spcPct val="150000"/>
              </a:lnSpc>
              <a:defRPr/>
            </a:pPr>
            <a:r>
              <a:rPr lang="fa-IR" altLang="zh-CN" sz="1400" dirty="0">
                <a:solidFill>
                  <a:srgbClr val="FFFFFF">
                    <a:lumMod val="9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* وجود هموسیستئین در ادرار (با تست نیتروپروسید)</a:t>
            </a:r>
          </a:p>
        </p:txBody>
      </p:sp>
      <p:sp>
        <p:nvSpPr>
          <p:cNvPr id="19" name="Flowchart: Off-page Connector 28">
            <a:extLst>
              <a:ext uri="{FF2B5EF4-FFF2-40B4-BE49-F238E27FC236}">
                <a16:creationId xmlns:a16="http://schemas.microsoft.com/office/drawing/2014/main" id="{481D90A4-F05D-AAE2-376E-2C5BB3739083}"/>
              </a:ext>
            </a:extLst>
          </p:cNvPr>
          <p:cNvSpPr/>
          <p:nvPr/>
        </p:nvSpPr>
        <p:spPr>
          <a:xfrm>
            <a:off x="8821552" y="4808116"/>
            <a:ext cx="231815" cy="239639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E164931-F830-A1B8-6E96-22E5C3453CCC}"/>
              </a:ext>
            </a:extLst>
          </p:cNvPr>
          <p:cNvSpPr txBox="1">
            <a:spLocks/>
          </p:cNvSpPr>
          <p:nvPr/>
        </p:nvSpPr>
        <p:spPr>
          <a:xfrm>
            <a:off x="8754235" y="4834744"/>
            <a:ext cx="366448" cy="197255"/>
          </a:xfrm>
          <a:prstGeom prst="rect">
            <a:avLst/>
          </a:prstGeom>
        </p:spPr>
        <p:txBody>
          <a:bodyPr vert="horz" wrap="square" lIns="68474" tIns="34237" rIns="68474" bIns="34237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900">
                <a:solidFill>
                  <a:schemeClr val="bg1"/>
                </a:solidFill>
                <a:latin typeface="Estedad-FD ExtraBold" panose="02000203000000000000" pitchFamily="2" charset="-78"/>
                <a:ea typeface="Calibri Light" panose="020F0302020204030204" pitchFamily="34" charset="0"/>
                <a:cs typeface="Estedad-FD ExtraBold" panose="02000203000000000000" pitchFamily="2" charset="-78"/>
              </a:rPr>
              <a:pPr/>
              <a:t>13</a:t>
            </a:fld>
            <a:endParaRPr lang="en-US" sz="900" dirty="0">
              <a:solidFill>
                <a:schemeClr val="bg1"/>
              </a:solidFill>
              <a:latin typeface="Estedad-FD ExtraBold" panose="02000203000000000000" pitchFamily="2" charset="-78"/>
              <a:ea typeface="Calibri Light" panose="020F0302020204030204" pitchFamily="34" charset="0"/>
              <a:cs typeface="Estedad-FD ExtraBold" panose="02000203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6924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3">
            <a:extLst>
              <a:ext uri="{FF2B5EF4-FFF2-40B4-BE49-F238E27FC236}">
                <a16:creationId xmlns:a16="http://schemas.microsoft.com/office/drawing/2014/main" id="{BC7AF020-7FEF-343B-5776-EDCA89A5ED09}"/>
              </a:ext>
            </a:extLst>
          </p:cNvPr>
          <p:cNvSpPr/>
          <p:nvPr/>
        </p:nvSpPr>
        <p:spPr bwMode="auto">
          <a:xfrm rot="16200000">
            <a:off x="614474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87F57CD-FE80-193A-F953-E4E53241F919}"/>
              </a:ext>
            </a:extLst>
          </p:cNvPr>
          <p:cNvSpPr/>
          <p:nvPr/>
        </p:nvSpPr>
        <p:spPr bwMode="auto">
          <a:xfrm rot="16200000">
            <a:off x="172030" y="489735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D658653E-DAC8-8640-4CF6-8526902565EF}"/>
              </a:ext>
            </a:extLst>
          </p:cNvPr>
          <p:cNvSpPr/>
          <p:nvPr/>
        </p:nvSpPr>
        <p:spPr bwMode="auto">
          <a:xfrm rot="16200000">
            <a:off x="-332026" y="46920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C10EBE04-F2D4-9399-28C3-03CAA5D8D4DC}"/>
              </a:ext>
            </a:extLst>
          </p:cNvPr>
          <p:cNvSpPr/>
          <p:nvPr/>
        </p:nvSpPr>
        <p:spPr bwMode="auto">
          <a:xfrm rot="16200000">
            <a:off x="-762194" y="46920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27E6B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F6696476-8202-4887-2E35-8177143B6F19}"/>
              </a:ext>
            </a:extLst>
          </p:cNvPr>
          <p:cNvSpPr/>
          <p:nvPr/>
        </p:nvSpPr>
        <p:spPr bwMode="auto">
          <a:xfrm rot="16200000">
            <a:off x="-1059751" y="441805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FF2EE7D9-9867-FCC5-6145-640CFC0DFD83}"/>
              </a:ext>
            </a:extLst>
          </p:cNvPr>
          <p:cNvSpPr/>
          <p:nvPr/>
        </p:nvSpPr>
        <p:spPr bwMode="auto">
          <a:xfrm rot="16200000">
            <a:off x="-6371097" y="51381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C422FE9A-C775-8097-F57E-13407F7B5849}"/>
              </a:ext>
            </a:extLst>
          </p:cNvPr>
          <p:cNvSpPr/>
          <p:nvPr/>
        </p:nvSpPr>
        <p:spPr bwMode="auto">
          <a:xfrm rot="16200000">
            <a:off x="-6977113" y="5014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D51A5DB8-1B96-3D48-C6B6-F0D5A2BC7F14}"/>
              </a:ext>
            </a:extLst>
          </p:cNvPr>
          <p:cNvSpPr/>
          <p:nvPr/>
        </p:nvSpPr>
        <p:spPr bwMode="auto">
          <a:xfrm rot="16200000">
            <a:off x="-7642597" y="507619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3614A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3631382F-32A3-7AF6-1F60-34FF536786C7}"/>
              </a:ext>
            </a:extLst>
          </p:cNvPr>
          <p:cNvSpPr/>
          <p:nvPr/>
        </p:nvSpPr>
        <p:spPr bwMode="auto">
          <a:xfrm rot="16200000">
            <a:off x="-8145400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8071353-FEF0-734D-05F3-B654B829ABF1}"/>
              </a:ext>
            </a:extLst>
          </p:cNvPr>
          <p:cNvGrpSpPr/>
          <p:nvPr/>
        </p:nvGrpSpPr>
        <p:grpSpPr>
          <a:xfrm>
            <a:off x="3011380" y="145573"/>
            <a:ext cx="3228157" cy="535955"/>
            <a:chOff x="755736" y="3089454"/>
            <a:chExt cx="1440000" cy="400050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FBA26C7F-D0A3-620B-B247-6BC551806527}"/>
                </a:ext>
              </a:extLst>
            </p:cNvPr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8600F408-3626-8FEA-CDF8-1CB17E0B0CA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altLang="zh-CN" sz="1600" b="1" dirty="0">
                  <a:solidFill>
                    <a:srgbClr val="F3614A"/>
                  </a:solidFill>
                  <a:latin typeface="Morabba" pitchFamily="2" charset="-78"/>
                  <a:ea typeface="微软雅黑"/>
                  <a:cs typeface="Morabba" pitchFamily="2" charset="-78"/>
                </a:rPr>
                <a:t>تست ژنتیک</a:t>
              </a:r>
              <a:r>
                <a:rPr kumimoji="0" lang="fa-IR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3614A"/>
                  </a:solidFill>
                  <a:effectLst/>
                  <a:uLnTx/>
                  <a:uFillTx/>
                  <a:latin typeface="Morabba" pitchFamily="2" charset="-78"/>
                  <a:ea typeface="微软雅黑"/>
                  <a:cs typeface="Morabba" pitchFamily="2" charset="-78"/>
                </a:rPr>
                <a:t>: 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Morabba" pitchFamily="2" charset="-78"/>
                <a:ea typeface="微软雅黑"/>
                <a:cs typeface="Morabba" pitchFamily="2" charset="-7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5C28B2-C6FC-953B-C691-6C5F1D736B50}"/>
              </a:ext>
            </a:extLst>
          </p:cNvPr>
          <p:cNvSpPr txBox="1"/>
          <p:nvPr/>
        </p:nvSpPr>
        <p:spPr>
          <a:xfrm>
            <a:off x="2218131" y="1582222"/>
            <a:ext cx="4651693" cy="321821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zh-CN"/>
            </a:defPPr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defRPr>
            </a:lvl1pPr>
          </a:lstStyle>
          <a:p>
            <a:pPr lvl="0" algn="justLow" rtl="1">
              <a:lnSpc>
                <a:spcPct val="150000"/>
              </a:lnSpc>
              <a:defRPr/>
            </a:pPr>
            <a:r>
              <a:rPr lang="fa-IR" altLang="zh-CN" sz="1400" dirty="0">
                <a:solidFill>
                  <a:srgbClr val="FFFFFF">
                    <a:lumMod val="9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* بررسی ژن </a:t>
            </a:r>
            <a:r>
              <a:rPr lang="en-US" altLang="zh-CN" sz="1400" dirty="0">
                <a:solidFill>
                  <a:srgbClr val="FFFFFF">
                    <a:lumMod val="9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CBS </a:t>
            </a:r>
            <a:r>
              <a:rPr lang="fa-IR" altLang="zh-CN" sz="1400" dirty="0">
                <a:solidFill>
                  <a:srgbClr val="FFFFFF">
                    <a:lumMod val="9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و سایر ژن‌های دخیل </a:t>
            </a:r>
            <a:endParaRPr kumimoji="0" lang="fa-IR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Estedad Bold" pitchFamily="2" charset="-78"/>
              <a:ea typeface="微软雅黑"/>
              <a:cs typeface="Estedad Bold" pitchFamily="2" charset="-78"/>
              <a:sym typeface="+mn-lt"/>
            </a:endParaRPr>
          </a:p>
        </p:txBody>
      </p:sp>
      <p:sp>
        <p:nvSpPr>
          <p:cNvPr id="19" name="Flowchart: Off-page Connector 28">
            <a:extLst>
              <a:ext uri="{FF2B5EF4-FFF2-40B4-BE49-F238E27FC236}">
                <a16:creationId xmlns:a16="http://schemas.microsoft.com/office/drawing/2014/main" id="{03B7F592-0955-D996-8BB8-AAE4F29C3CD5}"/>
              </a:ext>
            </a:extLst>
          </p:cNvPr>
          <p:cNvSpPr/>
          <p:nvPr/>
        </p:nvSpPr>
        <p:spPr>
          <a:xfrm>
            <a:off x="8821552" y="4808116"/>
            <a:ext cx="231815" cy="239639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08403C3-602C-E340-91A0-7ACBAC65EEAF}"/>
              </a:ext>
            </a:extLst>
          </p:cNvPr>
          <p:cNvSpPr txBox="1">
            <a:spLocks/>
          </p:cNvSpPr>
          <p:nvPr/>
        </p:nvSpPr>
        <p:spPr>
          <a:xfrm>
            <a:off x="8754235" y="4834744"/>
            <a:ext cx="366448" cy="197255"/>
          </a:xfrm>
          <a:prstGeom prst="rect">
            <a:avLst/>
          </a:prstGeom>
        </p:spPr>
        <p:txBody>
          <a:bodyPr vert="horz" wrap="square" lIns="68474" tIns="34237" rIns="68474" bIns="34237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900">
                <a:solidFill>
                  <a:schemeClr val="bg1"/>
                </a:solidFill>
                <a:latin typeface="Estedad-FD ExtraBold" panose="02000203000000000000" pitchFamily="2" charset="-78"/>
                <a:ea typeface="Calibri Light" panose="020F0302020204030204" pitchFamily="34" charset="0"/>
                <a:cs typeface="Estedad-FD ExtraBold" panose="02000203000000000000" pitchFamily="2" charset="-78"/>
              </a:rPr>
              <a:pPr/>
              <a:t>14</a:t>
            </a:fld>
            <a:endParaRPr lang="en-US" sz="900" dirty="0">
              <a:solidFill>
                <a:schemeClr val="bg1"/>
              </a:solidFill>
              <a:latin typeface="Estedad-FD ExtraBold" panose="02000203000000000000" pitchFamily="2" charset="-78"/>
              <a:ea typeface="Calibri Light" panose="020F0302020204030204" pitchFamily="34" charset="0"/>
              <a:cs typeface="Estedad-FD ExtraBold" panose="02000203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654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3">
            <a:extLst>
              <a:ext uri="{FF2B5EF4-FFF2-40B4-BE49-F238E27FC236}">
                <a16:creationId xmlns:a16="http://schemas.microsoft.com/office/drawing/2014/main" id="{BC7AF020-7FEF-343B-5776-EDCA89A5ED09}"/>
              </a:ext>
            </a:extLst>
          </p:cNvPr>
          <p:cNvSpPr/>
          <p:nvPr/>
        </p:nvSpPr>
        <p:spPr bwMode="auto">
          <a:xfrm rot="16200000">
            <a:off x="614474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87F57CD-FE80-193A-F953-E4E53241F919}"/>
              </a:ext>
            </a:extLst>
          </p:cNvPr>
          <p:cNvSpPr/>
          <p:nvPr/>
        </p:nvSpPr>
        <p:spPr bwMode="auto">
          <a:xfrm rot="16200000">
            <a:off x="172030" y="548044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D658653E-DAC8-8640-4CF6-8526902565EF}"/>
              </a:ext>
            </a:extLst>
          </p:cNvPr>
          <p:cNvSpPr/>
          <p:nvPr/>
        </p:nvSpPr>
        <p:spPr bwMode="auto">
          <a:xfrm rot="16200000">
            <a:off x="-332026" y="5275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C10EBE04-F2D4-9399-28C3-03CAA5D8D4DC}"/>
              </a:ext>
            </a:extLst>
          </p:cNvPr>
          <p:cNvSpPr/>
          <p:nvPr/>
        </p:nvSpPr>
        <p:spPr bwMode="auto">
          <a:xfrm rot="16200000">
            <a:off x="-762194" y="5275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27E6B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F6696476-8202-4887-2E35-8177143B6F19}"/>
              </a:ext>
            </a:extLst>
          </p:cNvPr>
          <p:cNvSpPr/>
          <p:nvPr/>
        </p:nvSpPr>
        <p:spPr bwMode="auto">
          <a:xfrm rot="16200000">
            <a:off x="-1179262" y="51244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FF2EE7D9-9867-FCC5-6145-640CFC0DFD83}"/>
              </a:ext>
            </a:extLst>
          </p:cNvPr>
          <p:cNvSpPr/>
          <p:nvPr/>
        </p:nvSpPr>
        <p:spPr bwMode="auto">
          <a:xfrm rot="16200000">
            <a:off x="-1594657" y="530574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C422FE9A-C775-8097-F57E-13407F7B5849}"/>
              </a:ext>
            </a:extLst>
          </p:cNvPr>
          <p:cNvSpPr/>
          <p:nvPr/>
        </p:nvSpPr>
        <p:spPr bwMode="auto">
          <a:xfrm rot="16200000">
            <a:off x="-6977113" y="5014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D51A5DB8-1B96-3D48-C6B6-F0D5A2BC7F14}"/>
              </a:ext>
            </a:extLst>
          </p:cNvPr>
          <p:cNvSpPr/>
          <p:nvPr/>
        </p:nvSpPr>
        <p:spPr bwMode="auto">
          <a:xfrm rot="16200000">
            <a:off x="-7642597" y="507619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3614A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3631382F-32A3-7AF6-1F60-34FF536786C7}"/>
              </a:ext>
            </a:extLst>
          </p:cNvPr>
          <p:cNvSpPr/>
          <p:nvPr/>
        </p:nvSpPr>
        <p:spPr bwMode="auto">
          <a:xfrm rot="16200000">
            <a:off x="-8145400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8071353-FEF0-734D-05F3-B654B829ABF1}"/>
              </a:ext>
            </a:extLst>
          </p:cNvPr>
          <p:cNvGrpSpPr/>
          <p:nvPr/>
        </p:nvGrpSpPr>
        <p:grpSpPr>
          <a:xfrm>
            <a:off x="2444283" y="472426"/>
            <a:ext cx="3228157" cy="535955"/>
            <a:chOff x="755736" y="3089454"/>
            <a:chExt cx="1440000" cy="400050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FBA26C7F-D0A3-620B-B247-6BC551806527}"/>
                </a:ext>
              </a:extLst>
            </p:cNvPr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8600F408-3626-8FEA-CDF8-1CB17E0B0CA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rtl="1">
                <a:defRPr/>
              </a:pPr>
              <a:r>
                <a:rPr lang="fa-IR" altLang="zh-CN" sz="1600" b="1" dirty="0">
                  <a:solidFill>
                    <a:srgbClr val="F3614A"/>
                  </a:solidFill>
                  <a:latin typeface="Morabba" pitchFamily="2" charset="-78"/>
                  <a:cs typeface="Morabba" pitchFamily="2" charset="-78"/>
                </a:rPr>
                <a:t>غربالگری نوزادی: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Morabba" pitchFamily="2" charset="-78"/>
                <a:ea typeface="微软雅黑"/>
                <a:cs typeface="Morabba" pitchFamily="2" charset="-7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5C28B2-C6FC-953B-C691-6C5F1D736B50}"/>
              </a:ext>
            </a:extLst>
          </p:cNvPr>
          <p:cNvSpPr txBox="1"/>
          <p:nvPr/>
        </p:nvSpPr>
        <p:spPr>
          <a:xfrm>
            <a:off x="1212101" y="1417347"/>
            <a:ext cx="5008501" cy="321821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zh-CN"/>
            </a:defPPr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defRPr>
            </a:lvl1pPr>
          </a:lstStyle>
          <a:p>
            <a:pPr lvl="0" algn="justLow" rtl="1">
              <a:lnSpc>
                <a:spcPct val="150000"/>
              </a:lnSpc>
              <a:defRPr/>
            </a:pPr>
            <a:r>
              <a:rPr lang="fa-IR" altLang="zh-CN" sz="1600" dirty="0">
                <a:solidFill>
                  <a:srgbClr val="FFFFFF">
                    <a:lumMod val="9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انجام تست از پاشنه پا با دستگاه </a:t>
            </a:r>
            <a:r>
              <a:rPr lang="en-US" altLang="zh-CN" sz="1600" dirty="0">
                <a:solidFill>
                  <a:srgbClr val="FFFFFF">
                    <a:lumMod val="9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MS/MS</a:t>
            </a:r>
          </a:p>
          <a:p>
            <a:pPr lvl="0" algn="justLow" rtl="1">
              <a:lnSpc>
                <a:spcPct val="150000"/>
              </a:lnSpc>
              <a:defRPr/>
            </a:pPr>
            <a:r>
              <a:rPr lang="fa-IR" altLang="zh-CN" sz="1600" dirty="0">
                <a:solidFill>
                  <a:srgbClr val="FFFFFF">
                    <a:lumMod val="9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اندازه‌گیری متیونین در خون نوزاد </a:t>
            </a:r>
            <a:endParaRPr kumimoji="0" lang="fa-IR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Estedad Bold" pitchFamily="2" charset="-78"/>
              <a:ea typeface="微软雅黑"/>
              <a:cs typeface="Estedad Bold" pitchFamily="2" charset="-78"/>
              <a:sym typeface="+mn-lt"/>
            </a:endParaRPr>
          </a:p>
        </p:txBody>
      </p:sp>
      <p:sp>
        <p:nvSpPr>
          <p:cNvPr id="18" name="Flowchart: Off-page Connector 28">
            <a:extLst>
              <a:ext uri="{FF2B5EF4-FFF2-40B4-BE49-F238E27FC236}">
                <a16:creationId xmlns:a16="http://schemas.microsoft.com/office/drawing/2014/main" id="{D384B088-76D2-C26C-24EC-A8CB7A04A8A4}"/>
              </a:ext>
            </a:extLst>
          </p:cNvPr>
          <p:cNvSpPr/>
          <p:nvPr/>
        </p:nvSpPr>
        <p:spPr>
          <a:xfrm>
            <a:off x="8821552" y="4808116"/>
            <a:ext cx="231815" cy="239639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0606718-D018-F6E9-33A1-B7986079F407}"/>
              </a:ext>
            </a:extLst>
          </p:cNvPr>
          <p:cNvSpPr txBox="1">
            <a:spLocks/>
          </p:cNvSpPr>
          <p:nvPr/>
        </p:nvSpPr>
        <p:spPr>
          <a:xfrm>
            <a:off x="8754235" y="4834744"/>
            <a:ext cx="366448" cy="197255"/>
          </a:xfrm>
          <a:prstGeom prst="rect">
            <a:avLst/>
          </a:prstGeom>
        </p:spPr>
        <p:txBody>
          <a:bodyPr vert="horz" wrap="square" lIns="68474" tIns="34237" rIns="68474" bIns="34237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900">
                <a:solidFill>
                  <a:schemeClr val="bg1"/>
                </a:solidFill>
                <a:latin typeface="Estedad-FD ExtraBold" panose="02000203000000000000" pitchFamily="2" charset="-78"/>
                <a:ea typeface="Calibri Light" panose="020F0302020204030204" pitchFamily="34" charset="0"/>
                <a:cs typeface="Estedad-FD ExtraBold" panose="02000203000000000000" pitchFamily="2" charset="-78"/>
              </a:rPr>
              <a:pPr/>
              <a:t>15</a:t>
            </a:fld>
            <a:endParaRPr lang="en-US" sz="900" dirty="0">
              <a:solidFill>
                <a:schemeClr val="bg1"/>
              </a:solidFill>
              <a:latin typeface="Estedad-FD ExtraBold" panose="02000203000000000000" pitchFamily="2" charset="-78"/>
              <a:ea typeface="Calibri Light" panose="020F0302020204030204" pitchFamily="34" charset="0"/>
              <a:cs typeface="Estedad-FD ExtraBold" panose="02000203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5230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3">
            <a:extLst>
              <a:ext uri="{FF2B5EF4-FFF2-40B4-BE49-F238E27FC236}">
                <a16:creationId xmlns:a16="http://schemas.microsoft.com/office/drawing/2014/main" id="{BC7AF020-7FEF-343B-5776-EDCA89A5ED09}"/>
              </a:ext>
            </a:extLst>
          </p:cNvPr>
          <p:cNvSpPr/>
          <p:nvPr/>
        </p:nvSpPr>
        <p:spPr bwMode="auto">
          <a:xfrm rot="16200000">
            <a:off x="614474" y="441804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87F57CD-FE80-193A-F953-E4E53241F919}"/>
              </a:ext>
            </a:extLst>
          </p:cNvPr>
          <p:cNvSpPr/>
          <p:nvPr/>
        </p:nvSpPr>
        <p:spPr bwMode="auto">
          <a:xfrm rot="16200000">
            <a:off x="172030" y="476036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D658653E-DAC8-8640-4CF6-8526902565EF}"/>
              </a:ext>
            </a:extLst>
          </p:cNvPr>
          <p:cNvSpPr/>
          <p:nvPr/>
        </p:nvSpPr>
        <p:spPr bwMode="auto">
          <a:xfrm rot="16200000">
            <a:off x="-332026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C10EBE04-F2D4-9399-28C3-03CAA5D8D4DC}"/>
              </a:ext>
            </a:extLst>
          </p:cNvPr>
          <p:cNvSpPr/>
          <p:nvPr/>
        </p:nvSpPr>
        <p:spPr bwMode="auto">
          <a:xfrm rot="16200000">
            <a:off x="-762194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27E6B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F6696476-8202-4887-2E35-8177143B6F19}"/>
              </a:ext>
            </a:extLst>
          </p:cNvPr>
          <p:cNvSpPr/>
          <p:nvPr/>
        </p:nvSpPr>
        <p:spPr bwMode="auto">
          <a:xfrm rot="16200000">
            <a:off x="-1179262" y="440439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FF2EE7D9-9867-FCC5-6145-640CFC0DFD83}"/>
              </a:ext>
            </a:extLst>
          </p:cNvPr>
          <p:cNvSpPr/>
          <p:nvPr/>
        </p:nvSpPr>
        <p:spPr bwMode="auto">
          <a:xfrm rot="16200000">
            <a:off x="-1594657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C422FE9A-C775-8097-F57E-13407F7B5849}"/>
              </a:ext>
            </a:extLst>
          </p:cNvPr>
          <p:cNvSpPr/>
          <p:nvPr/>
        </p:nvSpPr>
        <p:spPr bwMode="auto">
          <a:xfrm rot="16200000">
            <a:off x="-2020722" y="476036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D51A5DB8-1B96-3D48-C6B6-F0D5A2BC7F14}"/>
              </a:ext>
            </a:extLst>
          </p:cNvPr>
          <p:cNvSpPr/>
          <p:nvPr/>
        </p:nvSpPr>
        <p:spPr bwMode="auto">
          <a:xfrm rot="16200000">
            <a:off x="-7642597" y="507619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3614A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3631382F-32A3-7AF6-1F60-34FF536786C7}"/>
              </a:ext>
            </a:extLst>
          </p:cNvPr>
          <p:cNvSpPr/>
          <p:nvPr/>
        </p:nvSpPr>
        <p:spPr bwMode="auto">
          <a:xfrm rot="16200000">
            <a:off x="-8145400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8071353-FEF0-734D-05F3-B654B829ABF1}"/>
              </a:ext>
            </a:extLst>
          </p:cNvPr>
          <p:cNvGrpSpPr/>
          <p:nvPr/>
        </p:nvGrpSpPr>
        <p:grpSpPr>
          <a:xfrm>
            <a:off x="1821289" y="396518"/>
            <a:ext cx="3228157" cy="535955"/>
            <a:chOff x="755736" y="3089454"/>
            <a:chExt cx="1440000" cy="400050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FBA26C7F-D0A3-620B-B247-6BC551806527}"/>
                </a:ext>
              </a:extLst>
            </p:cNvPr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8600F408-3626-8FEA-CDF8-1CB17E0B0CA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Morabba" pitchFamily="2" charset="-78"/>
                <a:ea typeface="微软雅黑"/>
                <a:cs typeface="Morabba" pitchFamily="2" charset="-7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5C28B2-C6FC-953B-C691-6C5F1D736B50}"/>
              </a:ext>
            </a:extLst>
          </p:cNvPr>
          <p:cNvSpPr txBox="1"/>
          <p:nvPr/>
        </p:nvSpPr>
        <p:spPr>
          <a:xfrm>
            <a:off x="2120503" y="1419622"/>
            <a:ext cx="3891657" cy="321821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zh-CN"/>
            </a:defPPr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defRPr>
            </a:lvl1pPr>
          </a:lstStyle>
          <a:p>
            <a:pPr lvl="0" algn="justLow" rtl="1">
              <a:lnSpc>
                <a:spcPct val="150000"/>
              </a:lnSpc>
              <a:defRPr/>
            </a:pPr>
            <a:r>
              <a:rPr lang="fa-IR" altLang="zh-CN" sz="1400" dirty="0">
                <a:solidFill>
                  <a:schemeClr val="accent2">
                    <a:lumMod val="75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 - مکانیسم: در برخی بیماران (حدود 50%)،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B</a:t>
            </a:r>
            <a:r>
              <a:rPr lang="fa-IR" altLang="zh-CN" sz="1400" dirty="0">
                <a:solidFill>
                  <a:schemeClr val="accent2">
                    <a:lumMod val="75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۶ به عنوان کوفاکتور آنزیم باقی‌مانده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CBS </a:t>
            </a:r>
            <a:r>
              <a:rPr lang="fa-IR" altLang="zh-CN" sz="1400" dirty="0">
                <a:solidFill>
                  <a:schemeClr val="accent2">
                    <a:lumMod val="75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عمل می‌کند</a:t>
            </a:r>
            <a:endParaRPr kumimoji="0" lang="fa-IR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Estedad Bold" pitchFamily="2" charset="-78"/>
              <a:ea typeface="微软雅黑"/>
              <a:cs typeface="Estedad Bold" pitchFamily="2" charset="-78"/>
              <a:sym typeface="+mn-lt"/>
            </a:endParaRPr>
          </a:p>
        </p:txBody>
      </p:sp>
      <p:sp>
        <p:nvSpPr>
          <p:cNvPr id="18" name="Flowchart: Off-page Connector 28">
            <a:extLst>
              <a:ext uri="{FF2B5EF4-FFF2-40B4-BE49-F238E27FC236}">
                <a16:creationId xmlns:a16="http://schemas.microsoft.com/office/drawing/2014/main" id="{5F98326A-561B-C726-73D9-9587BB2F69D4}"/>
              </a:ext>
            </a:extLst>
          </p:cNvPr>
          <p:cNvSpPr/>
          <p:nvPr/>
        </p:nvSpPr>
        <p:spPr>
          <a:xfrm>
            <a:off x="8821552" y="4808116"/>
            <a:ext cx="231815" cy="239639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A74D606-A012-6978-3FE9-D0ED5EB63FE1}"/>
              </a:ext>
            </a:extLst>
          </p:cNvPr>
          <p:cNvSpPr txBox="1">
            <a:spLocks/>
          </p:cNvSpPr>
          <p:nvPr/>
        </p:nvSpPr>
        <p:spPr>
          <a:xfrm>
            <a:off x="8754235" y="4834744"/>
            <a:ext cx="366448" cy="197255"/>
          </a:xfrm>
          <a:prstGeom prst="rect">
            <a:avLst/>
          </a:prstGeom>
        </p:spPr>
        <p:txBody>
          <a:bodyPr vert="horz" wrap="square" lIns="68474" tIns="34237" rIns="68474" bIns="34237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900">
                <a:solidFill>
                  <a:schemeClr val="bg1"/>
                </a:solidFill>
                <a:latin typeface="Estedad-FD ExtraBold" panose="02000203000000000000" pitchFamily="2" charset="-78"/>
                <a:ea typeface="Calibri Light" panose="020F0302020204030204" pitchFamily="34" charset="0"/>
                <a:cs typeface="Estedad-FD ExtraBold" panose="02000203000000000000" pitchFamily="2" charset="-78"/>
              </a:rPr>
              <a:pPr/>
              <a:t>16</a:t>
            </a:fld>
            <a:endParaRPr lang="en-US" sz="900" dirty="0">
              <a:solidFill>
                <a:schemeClr val="bg1"/>
              </a:solidFill>
              <a:latin typeface="Estedad-FD ExtraBold" panose="02000203000000000000" pitchFamily="2" charset="-78"/>
              <a:ea typeface="Calibri Light" panose="020F0302020204030204" pitchFamily="34" charset="0"/>
              <a:cs typeface="Estedad-FD ExtraBold" panose="02000203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25882" y="461544"/>
            <a:ext cx="2190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fa-IR" dirty="0">
                <a:solidFill>
                  <a:schemeClr val="accent1">
                    <a:lumMod val="75000"/>
                  </a:schemeClr>
                </a:solidFill>
              </a:rPr>
              <a:t>ویتامین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fa-IR" dirty="0">
                <a:solidFill>
                  <a:schemeClr val="accent1">
                    <a:lumMod val="75000"/>
                  </a:schemeClr>
                </a:solidFill>
              </a:rPr>
              <a:t>۶ (پیریدوکسین):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4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3">
            <a:extLst>
              <a:ext uri="{FF2B5EF4-FFF2-40B4-BE49-F238E27FC236}">
                <a16:creationId xmlns:a16="http://schemas.microsoft.com/office/drawing/2014/main" id="{BC7AF020-7FEF-343B-5776-EDCA89A5ED09}"/>
              </a:ext>
            </a:extLst>
          </p:cNvPr>
          <p:cNvSpPr/>
          <p:nvPr/>
        </p:nvSpPr>
        <p:spPr bwMode="auto">
          <a:xfrm rot="16200000">
            <a:off x="614474" y="456868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87F57CD-FE80-193A-F953-E4E53241F919}"/>
              </a:ext>
            </a:extLst>
          </p:cNvPr>
          <p:cNvSpPr/>
          <p:nvPr/>
        </p:nvSpPr>
        <p:spPr bwMode="auto">
          <a:xfrm rot="16200000">
            <a:off x="172030" y="491100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D658653E-DAC8-8640-4CF6-8526902565EF}"/>
              </a:ext>
            </a:extLst>
          </p:cNvPr>
          <p:cNvSpPr/>
          <p:nvPr/>
        </p:nvSpPr>
        <p:spPr bwMode="auto">
          <a:xfrm rot="16200000">
            <a:off x="-332026" y="47056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C10EBE04-F2D4-9399-28C3-03CAA5D8D4DC}"/>
              </a:ext>
            </a:extLst>
          </p:cNvPr>
          <p:cNvSpPr/>
          <p:nvPr/>
        </p:nvSpPr>
        <p:spPr bwMode="auto">
          <a:xfrm rot="16200000">
            <a:off x="-762194" y="47056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27E6B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F6696476-8202-4887-2E35-8177143B6F19}"/>
              </a:ext>
            </a:extLst>
          </p:cNvPr>
          <p:cNvSpPr/>
          <p:nvPr/>
        </p:nvSpPr>
        <p:spPr bwMode="auto">
          <a:xfrm rot="16200000">
            <a:off x="-1179262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FF2EE7D9-9867-FCC5-6145-640CFC0DFD83}"/>
              </a:ext>
            </a:extLst>
          </p:cNvPr>
          <p:cNvSpPr/>
          <p:nvPr/>
        </p:nvSpPr>
        <p:spPr bwMode="auto">
          <a:xfrm rot="16200000">
            <a:off x="-1594657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C422FE9A-C775-8097-F57E-13407F7B5849}"/>
              </a:ext>
            </a:extLst>
          </p:cNvPr>
          <p:cNvSpPr/>
          <p:nvPr/>
        </p:nvSpPr>
        <p:spPr bwMode="auto">
          <a:xfrm rot="16200000">
            <a:off x="-2020722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D51A5DB8-1B96-3D48-C6B6-F0D5A2BC7F14}"/>
              </a:ext>
            </a:extLst>
          </p:cNvPr>
          <p:cNvSpPr/>
          <p:nvPr/>
        </p:nvSpPr>
        <p:spPr bwMode="auto">
          <a:xfrm rot="16200000">
            <a:off x="-2441893" y="454138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3614A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3631382F-32A3-7AF6-1F60-34FF536786C7}"/>
              </a:ext>
            </a:extLst>
          </p:cNvPr>
          <p:cNvSpPr/>
          <p:nvPr/>
        </p:nvSpPr>
        <p:spPr bwMode="auto">
          <a:xfrm rot="16200000">
            <a:off x="-8145400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8071353-FEF0-734D-05F3-B654B829ABF1}"/>
              </a:ext>
            </a:extLst>
          </p:cNvPr>
          <p:cNvGrpSpPr/>
          <p:nvPr/>
        </p:nvGrpSpPr>
        <p:grpSpPr>
          <a:xfrm>
            <a:off x="1363374" y="199355"/>
            <a:ext cx="3228157" cy="535955"/>
            <a:chOff x="755736" y="3089454"/>
            <a:chExt cx="1440000" cy="400050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FBA26C7F-D0A3-620B-B247-6BC551806527}"/>
                </a:ext>
              </a:extLst>
            </p:cNvPr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8600F408-3626-8FEA-CDF8-1CB17E0B0CA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Morabba" pitchFamily="2" charset="-78"/>
                <a:ea typeface="微软雅黑"/>
                <a:cs typeface="Morabba" pitchFamily="2" charset="-7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5C28B2-C6FC-953B-C691-6C5F1D736B50}"/>
              </a:ext>
            </a:extLst>
          </p:cNvPr>
          <p:cNvSpPr txBox="1"/>
          <p:nvPr/>
        </p:nvSpPr>
        <p:spPr>
          <a:xfrm>
            <a:off x="641595" y="826092"/>
            <a:ext cx="4755006" cy="499623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zh-CN"/>
            </a:defPPr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defRPr>
            </a:lvl1pPr>
          </a:lstStyle>
          <a:p>
            <a:pPr marL="285750" lvl="0" indent="-285750" algn="justLow" rtl="1">
              <a:lnSpc>
                <a:spcPts val="2100"/>
              </a:lnSpc>
              <a:buFontTx/>
              <a:buChar char="-"/>
              <a:defRPr/>
            </a:pPr>
            <a:r>
              <a:rPr lang="fa-IR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غذاهای ممنوع: گوشت قرمز، تخم‌مرغ، لبنیات، گندم.</a:t>
            </a:r>
          </a:p>
          <a:p>
            <a:pPr marL="285750" lvl="0" indent="-285750" algn="justLow" rtl="1">
              <a:lnSpc>
                <a:spcPts val="2100"/>
              </a:lnSpc>
              <a:buFontTx/>
              <a:buChar char="-"/>
              <a:defRPr/>
            </a:pPr>
            <a:endParaRPr lang="fa-IR" altLang="zh-CN" sz="1300" dirty="0">
              <a:solidFill>
                <a:srgbClr val="838383">
                  <a:lumMod val="75000"/>
                </a:srgb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  <a:p>
            <a:pPr lvl="0" algn="justLow" rtl="1">
              <a:lnSpc>
                <a:spcPts val="2100"/>
              </a:lnSpc>
              <a:defRPr/>
            </a:pPr>
            <a:r>
              <a:rPr lang="fa-IR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  - فرمولای پزشکی: شیرهای مصنوعی فاقد متیونین (مثل </a:t>
            </a:r>
            <a:r>
              <a:rPr lang="en-US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Hominex-2، </a:t>
            </a:r>
            <a:r>
              <a:rPr lang="en-US" altLang="zh-CN" sz="1300" dirty="0" err="1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Methionex</a:t>
            </a:r>
            <a:r>
              <a:rPr lang="en-US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.</a:t>
            </a:r>
            <a:r>
              <a:rPr lang="fa-IR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)</a:t>
            </a:r>
          </a:p>
          <a:p>
            <a:pPr lvl="0" algn="justLow" rtl="1">
              <a:lnSpc>
                <a:spcPts val="2100"/>
              </a:lnSpc>
              <a:defRPr/>
            </a:pPr>
            <a:endParaRPr lang="en-US" altLang="zh-CN" sz="1300" dirty="0">
              <a:solidFill>
                <a:srgbClr val="838383">
                  <a:lumMod val="75000"/>
                </a:srgb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  <a:p>
            <a:pPr lvl="0" algn="justLow" rtl="1">
              <a:lnSpc>
                <a:spcPts val="2100"/>
              </a:lnSpc>
              <a:defRPr/>
            </a:pPr>
            <a:r>
              <a:rPr lang="en-US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  - </a:t>
            </a:r>
            <a:r>
              <a:rPr lang="fa-IR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مکمل سیستئین: 100-200 </a:t>
            </a:r>
            <a:r>
              <a:rPr lang="en-US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mg/kg/day </a:t>
            </a:r>
            <a:r>
              <a:rPr lang="fa-IR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(جبران کمبود ناشی از محدودیت متیونین)</a:t>
            </a:r>
            <a:endParaRPr kumimoji="0" lang="fa-IR" altLang="zh-CN" sz="1300" b="0" i="0" u="none" strike="noStrike" kern="1200" cap="none" spc="0" normalizeH="0" baseline="0" noProof="0" dirty="0">
              <a:ln>
                <a:noFill/>
              </a:ln>
              <a:solidFill>
                <a:srgbClr val="838383">
                  <a:lumMod val="75000"/>
                </a:srgbClr>
              </a:solidFill>
              <a:effectLst/>
              <a:uLnTx/>
              <a:uFillTx/>
              <a:latin typeface="Estedad Bold" pitchFamily="2" charset="-78"/>
              <a:ea typeface="微软雅黑"/>
              <a:cs typeface="Estedad Bold" pitchFamily="2" charset="-78"/>
              <a:sym typeface="+mn-lt"/>
            </a:endParaRPr>
          </a:p>
        </p:txBody>
      </p:sp>
      <p:sp>
        <p:nvSpPr>
          <p:cNvPr id="18" name="Flowchart: Off-page Connector 28">
            <a:extLst>
              <a:ext uri="{FF2B5EF4-FFF2-40B4-BE49-F238E27FC236}">
                <a16:creationId xmlns:a16="http://schemas.microsoft.com/office/drawing/2014/main" id="{5ECEC3E1-9378-F8A1-2B8C-A063F71D90C1}"/>
              </a:ext>
            </a:extLst>
          </p:cNvPr>
          <p:cNvSpPr/>
          <p:nvPr/>
        </p:nvSpPr>
        <p:spPr>
          <a:xfrm>
            <a:off x="8821552" y="4808116"/>
            <a:ext cx="231815" cy="239639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02880C5-4353-8F43-FAFC-B541A14B733A}"/>
              </a:ext>
            </a:extLst>
          </p:cNvPr>
          <p:cNvSpPr txBox="1">
            <a:spLocks/>
          </p:cNvSpPr>
          <p:nvPr/>
        </p:nvSpPr>
        <p:spPr>
          <a:xfrm>
            <a:off x="8754235" y="4834744"/>
            <a:ext cx="366448" cy="197255"/>
          </a:xfrm>
          <a:prstGeom prst="rect">
            <a:avLst/>
          </a:prstGeom>
        </p:spPr>
        <p:txBody>
          <a:bodyPr vert="horz" wrap="square" lIns="68474" tIns="34237" rIns="68474" bIns="34237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900">
                <a:solidFill>
                  <a:schemeClr val="bg1"/>
                </a:solidFill>
                <a:latin typeface="Estedad-FD ExtraBold" panose="02000203000000000000" pitchFamily="2" charset="-78"/>
                <a:ea typeface="Calibri Light" panose="020F0302020204030204" pitchFamily="34" charset="0"/>
                <a:cs typeface="Estedad-FD ExtraBold" panose="02000203000000000000" pitchFamily="2" charset="-78"/>
              </a:rPr>
              <a:pPr/>
              <a:t>17</a:t>
            </a:fld>
            <a:endParaRPr lang="en-US" sz="900" dirty="0">
              <a:solidFill>
                <a:schemeClr val="bg1"/>
              </a:solidFill>
              <a:latin typeface="Estedad-FD ExtraBold" panose="02000203000000000000" pitchFamily="2" charset="-78"/>
              <a:ea typeface="Calibri Light" panose="020F0302020204030204" pitchFamily="34" charset="0"/>
              <a:cs typeface="Estedad-FD ExtraBold" panose="02000203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63686" y="249260"/>
            <a:ext cx="2778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solidFill>
                  <a:schemeClr val="accent1">
                    <a:lumMod val="75000"/>
                  </a:schemeClr>
                </a:solidFill>
              </a:rPr>
              <a:t>رژیم کم متیونین + مکمل سیستئین: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80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3">
            <a:extLst>
              <a:ext uri="{FF2B5EF4-FFF2-40B4-BE49-F238E27FC236}">
                <a16:creationId xmlns:a16="http://schemas.microsoft.com/office/drawing/2014/main" id="{BC7AF020-7FEF-343B-5776-EDCA89A5ED09}"/>
              </a:ext>
            </a:extLst>
          </p:cNvPr>
          <p:cNvSpPr/>
          <p:nvPr/>
        </p:nvSpPr>
        <p:spPr bwMode="auto">
          <a:xfrm rot="16200000">
            <a:off x="614474" y="456868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87F57CD-FE80-193A-F953-E4E53241F919}"/>
              </a:ext>
            </a:extLst>
          </p:cNvPr>
          <p:cNvSpPr/>
          <p:nvPr/>
        </p:nvSpPr>
        <p:spPr bwMode="auto">
          <a:xfrm rot="16200000">
            <a:off x="172030" y="491100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D658653E-DAC8-8640-4CF6-8526902565EF}"/>
              </a:ext>
            </a:extLst>
          </p:cNvPr>
          <p:cNvSpPr/>
          <p:nvPr/>
        </p:nvSpPr>
        <p:spPr bwMode="auto">
          <a:xfrm rot="16200000">
            <a:off x="-332026" y="47056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C10EBE04-F2D4-9399-28C3-03CAA5D8D4DC}"/>
              </a:ext>
            </a:extLst>
          </p:cNvPr>
          <p:cNvSpPr/>
          <p:nvPr/>
        </p:nvSpPr>
        <p:spPr bwMode="auto">
          <a:xfrm rot="16200000">
            <a:off x="-762194" y="47056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27E6B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F6696476-8202-4887-2E35-8177143B6F19}"/>
              </a:ext>
            </a:extLst>
          </p:cNvPr>
          <p:cNvSpPr/>
          <p:nvPr/>
        </p:nvSpPr>
        <p:spPr bwMode="auto">
          <a:xfrm rot="16200000">
            <a:off x="-1179262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FF2EE7D9-9867-FCC5-6145-640CFC0DFD83}"/>
              </a:ext>
            </a:extLst>
          </p:cNvPr>
          <p:cNvSpPr/>
          <p:nvPr/>
        </p:nvSpPr>
        <p:spPr bwMode="auto">
          <a:xfrm rot="16200000">
            <a:off x="-1594657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C422FE9A-C775-8097-F57E-13407F7B5849}"/>
              </a:ext>
            </a:extLst>
          </p:cNvPr>
          <p:cNvSpPr/>
          <p:nvPr/>
        </p:nvSpPr>
        <p:spPr bwMode="auto">
          <a:xfrm rot="16200000">
            <a:off x="-2020722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D51A5DB8-1B96-3D48-C6B6-F0D5A2BC7F14}"/>
              </a:ext>
            </a:extLst>
          </p:cNvPr>
          <p:cNvSpPr/>
          <p:nvPr/>
        </p:nvSpPr>
        <p:spPr bwMode="auto">
          <a:xfrm rot="16200000">
            <a:off x="-2441893" y="454138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3614A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3631382F-32A3-7AF6-1F60-34FF536786C7}"/>
              </a:ext>
            </a:extLst>
          </p:cNvPr>
          <p:cNvSpPr/>
          <p:nvPr/>
        </p:nvSpPr>
        <p:spPr bwMode="auto">
          <a:xfrm rot="16200000">
            <a:off x="-2744800" y="41990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8071353-FEF0-734D-05F3-B654B829ABF1}"/>
              </a:ext>
            </a:extLst>
          </p:cNvPr>
          <p:cNvGrpSpPr/>
          <p:nvPr/>
        </p:nvGrpSpPr>
        <p:grpSpPr>
          <a:xfrm>
            <a:off x="1363374" y="199355"/>
            <a:ext cx="3228157" cy="535955"/>
            <a:chOff x="755736" y="3089454"/>
            <a:chExt cx="1440000" cy="400050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FBA26C7F-D0A3-620B-B247-6BC551806527}"/>
                </a:ext>
              </a:extLst>
            </p:cNvPr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8600F408-3626-8FEA-CDF8-1CB17E0B0CA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Morabba" pitchFamily="2" charset="-78"/>
                <a:ea typeface="微软雅黑"/>
                <a:cs typeface="Morabba" pitchFamily="2" charset="-7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5C28B2-C6FC-953B-C691-6C5F1D736B50}"/>
              </a:ext>
            </a:extLst>
          </p:cNvPr>
          <p:cNvSpPr txBox="1"/>
          <p:nvPr/>
        </p:nvSpPr>
        <p:spPr>
          <a:xfrm>
            <a:off x="-298430" y="1203599"/>
            <a:ext cx="5456417" cy="324036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zh-CN"/>
            </a:defPPr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defRPr>
            </a:lvl1pPr>
          </a:lstStyle>
          <a:p>
            <a:pPr marL="285750" lvl="0" indent="-285750" algn="justLow" rtl="1">
              <a:lnSpc>
                <a:spcPct val="150000"/>
              </a:lnSpc>
              <a:buFontTx/>
              <a:buChar char="-"/>
              <a:defRPr/>
            </a:pPr>
            <a:r>
              <a:rPr lang="fa-IR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دوز تزریقی: 1 </a:t>
            </a:r>
            <a:r>
              <a:rPr lang="en-US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mg/day </a:t>
            </a:r>
            <a:r>
              <a:rPr lang="fa-IR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عضلانی.</a:t>
            </a:r>
            <a:endParaRPr lang="en-US" altLang="zh-CN" sz="1300" dirty="0">
              <a:solidFill>
                <a:srgbClr val="838383">
                  <a:lumMod val="75000"/>
                </a:srgb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  <a:p>
            <a:pPr marL="285750" lvl="0" indent="-285750" algn="justLow" rtl="1">
              <a:lnSpc>
                <a:spcPct val="150000"/>
              </a:lnSpc>
              <a:buFontTx/>
              <a:buChar char="-"/>
              <a:defRPr/>
            </a:pPr>
            <a:endParaRPr lang="fa-IR" altLang="zh-CN" sz="1300" dirty="0">
              <a:solidFill>
                <a:srgbClr val="838383">
                  <a:lumMod val="75000"/>
                </a:srgb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  <a:p>
            <a:pPr lvl="0" algn="justLow" rtl="1">
              <a:lnSpc>
                <a:spcPct val="150000"/>
              </a:lnSpc>
              <a:defRPr/>
            </a:pPr>
            <a:r>
              <a:rPr lang="fa-IR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  - مکانیسم: فعال‌سازی متیونین سنتتاز.</a:t>
            </a:r>
          </a:p>
          <a:p>
            <a:pPr lvl="0" algn="justLow" rtl="1">
              <a:lnSpc>
                <a:spcPct val="150000"/>
              </a:lnSpc>
              <a:defRPr/>
            </a:pPr>
            <a:endParaRPr lang="fa-IR" altLang="zh-CN" sz="1300" dirty="0">
              <a:solidFill>
                <a:srgbClr val="838383">
                  <a:lumMod val="75000"/>
                </a:srgb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  <a:p>
            <a:pPr lvl="0" algn="justLow" rtl="1">
              <a:lnSpc>
                <a:spcPct val="150000"/>
              </a:lnSpc>
              <a:defRPr/>
            </a:pPr>
            <a:r>
              <a:rPr lang="fa-IR" altLang="zh-CN" sz="1300" dirty="0">
                <a:solidFill>
                  <a:srgbClr val="838383">
                    <a:lumMod val="75000"/>
                  </a:srgb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 -اسید فولیک </a:t>
            </a:r>
            <a:endParaRPr lang="en-US" altLang="zh-CN" sz="1300" dirty="0">
              <a:solidFill>
                <a:srgbClr val="838383">
                  <a:lumMod val="75000"/>
                </a:srgb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  <a:p>
            <a:pPr lvl="0" algn="justLow" rtl="1">
              <a:lnSpc>
                <a:spcPct val="150000"/>
              </a:lnSpc>
              <a:defRPr/>
            </a:pPr>
            <a:endParaRPr lang="en-US" altLang="zh-CN" sz="1300" dirty="0">
              <a:solidFill>
                <a:srgbClr val="838383">
                  <a:lumMod val="75000"/>
                </a:srgb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</p:txBody>
      </p:sp>
      <p:sp>
        <p:nvSpPr>
          <p:cNvPr id="18" name="Flowchart: Off-page Connector 28">
            <a:extLst>
              <a:ext uri="{FF2B5EF4-FFF2-40B4-BE49-F238E27FC236}">
                <a16:creationId xmlns:a16="http://schemas.microsoft.com/office/drawing/2014/main" id="{FA32CEE8-0631-9624-5625-C1657F27238E}"/>
              </a:ext>
            </a:extLst>
          </p:cNvPr>
          <p:cNvSpPr/>
          <p:nvPr/>
        </p:nvSpPr>
        <p:spPr>
          <a:xfrm>
            <a:off x="8821552" y="4808116"/>
            <a:ext cx="231815" cy="239639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FC28EF2-DA34-7FFE-973D-4D20BDB39BEC}"/>
              </a:ext>
            </a:extLst>
          </p:cNvPr>
          <p:cNvSpPr txBox="1">
            <a:spLocks/>
          </p:cNvSpPr>
          <p:nvPr/>
        </p:nvSpPr>
        <p:spPr>
          <a:xfrm>
            <a:off x="8754235" y="4834744"/>
            <a:ext cx="366448" cy="197255"/>
          </a:xfrm>
          <a:prstGeom prst="rect">
            <a:avLst/>
          </a:prstGeom>
        </p:spPr>
        <p:txBody>
          <a:bodyPr vert="horz" wrap="square" lIns="68474" tIns="34237" rIns="68474" bIns="34237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900">
                <a:solidFill>
                  <a:schemeClr val="bg1"/>
                </a:solidFill>
                <a:latin typeface="Estedad-FD ExtraBold" panose="02000203000000000000" pitchFamily="2" charset="-78"/>
                <a:ea typeface="Calibri Light" panose="020F0302020204030204" pitchFamily="34" charset="0"/>
                <a:cs typeface="Estedad-FD ExtraBold" panose="02000203000000000000" pitchFamily="2" charset="-78"/>
              </a:rPr>
              <a:pPr/>
              <a:t>18</a:t>
            </a:fld>
            <a:endParaRPr lang="en-US" sz="900" dirty="0">
              <a:solidFill>
                <a:schemeClr val="bg1"/>
              </a:solidFill>
              <a:latin typeface="Estedad-FD ExtraBold" panose="02000203000000000000" pitchFamily="2" charset="-78"/>
              <a:ea typeface="Calibri Light" panose="020F0302020204030204" pitchFamily="34" charset="0"/>
              <a:cs typeface="Estedad-FD ExtraBold" panose="02000203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7662" y="272924"/>
            <a:ext cx="2969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(12 B</a:t>
            </a:r>
            <a:r>
              <a:rPr lang="fa-IR" dirty="0">
                <a:solidFill>
                  <a:schemeClr val="accent1">
                    <a:lumMod val="75000"/>
                  </a:schemeClr>
                </a:solidFill>
              </a:rPr>
              <a:t> هیدروکسی‌کوبالامین (ویتامین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73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r" rtl="1">
              <a:lnSpc>
                <a:spcPct val="150000"/>
              </a:lnSpc>
            </a:pPr>
            <a:r>
              <a:rPr lang="fa-IR" altLang="zh-CN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درمان‌های نوظهور و تحقیقاتی</a:t>
            </a:r>
          </a:p>
        </p:txBody>
      </p:sp>
      <p:sp>
        <p:nvSpPr>
          <p:cNvPr id="68" name="圆角矩形 67"/>
          <p:cNvSpPr/>
          <p:nvPr/>
        </p:nvSpPr>
        <p:spPr>
          <a:xfrm>
            <a:off x="3059832" y="1563638"/>
            <a:ext cx="5424256" cy="3384376"/>
          </a:xfrm>
          <a:prstGeom prst="round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6132989" y="1340632"/>
            <a:ext cx="1922756" cy="381157"/>
            <a:chOff x="4139952" y="1203949"/>
            <a:chExt cx="1053084" cy="360040"/>
          </a:xfrm>
        </p:grpSpPr>
        <p:sp>
          <p:nvSpPr>
            <p:cNvPr id="70" name="圆角矩形 69"/>
            <p:cNvSpPr/>
            <p:nvPr/>
          </p:nvSpPr>
          <p:spPr>
            <a:xfrm>
              <a:off x="4139952" y="1203949"/>
              <a:ext cx="1053084" cy="360040"/>
            </a:xfrm>
            <a:prstGeom prst="round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lt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169671" y="1227992"/>
              <a:ext cx="1003523" cy="335168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prstClr val="white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3614A"/>
                  </a:solidFill>
                  <a:effectLst/>
                  <a:uLnTx/>
                  <a:uFillTx/>
                  <a:latin typeface="Morabba" pitchFamily="2" charset="-78"/>
                  <a:ea typeface="微软雅黑"/>
                  <a:cs typeface="Morabba" pitchFamily="2" charset="-78"/>
                  <a:sym typeface="+mn-lt"/>
                </a:rPr>
                <a:t>سخن آخر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Morabba" pitchFamily="2" charset="-78"/>
                <a:ea typeface="微软雅黑"/>
                <a:cs typeface="Morabba" pitchFamily="2" charset="-78"/>
                <a:sym typeface="+mn-lt"/>
              </a:endParaRPr>
            </a:p>
          </p:txBody>
        </p:sp>
      </p:grpSp>
      <p:sp>
        <p:nvSpPr>
          <p:cNvPr id="73" name="椭圆 72"/>
          <p:cNvSpPr/>
          <p:nvPr/>
        </p:nvSpPr>
        <p:spPr bwMode="auto">
          <a:xfrm>
            <a:off x="6189100" y="1918984"/>
            <a:ext cx="266716" cy="26677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 bwMode="auto">
          <a:xfrm>
            <a:off x="7259952" y="1822387"/>
            <a:ext cx="197880" cy="197923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 bwMode="auto">
          <a:xfrm>
            <a:off x="7624112" y="1970145"/>
            <a:ext cx="141376" cy="141407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419872" y="2207059"/>
            <a:ext cx="4880935" cy="259693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zh-CN"/>
            </a:defPPr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defRPr>
            </a:lvl1pPr>
          </a:lstStyle>
          <a:p>
            <a:pPr lvl="0" algn="justLow" rtl="1">
              <a:lnSpc>
                <a:spcPct val="150000"/>
              </a:lnSpc>
            </a:pPr>
            <a:r>
              <a:rPr lang="fa-IR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- آنزیم درمانی با </a:t>
            </a:r>
            <a:r>
              <a:rPr lang="en-US" altLang="zh-CN" sz="1400" dirty="0" err="1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rhCBS</a:t>
            </a:r>
            <a:endParaRPr lang="en-US" altLang="zh-CN" sz="1400" dirty="0">
              <a:solidFill>
                <a:srgbClr val="080808">
                  <a:lumMod val="50000"/>
                  <a:lumOff val="50000"/>
                </a:srgbClr>
              </a:solidFill>
              <a:sym typeface="+mn-lt"/>
            </a:endParaRPr>
          </a:p>
          <a:p>
            <a:pPr lvl="0" algn="justLow" rtl="1">
              <a:lnSpc>
                <a:spcPct val="150000"/>
              </a:lnSpc>
            </a:pPr>
            <a:r>
              <a:rPr lang="en-US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  - </a:t>
            </a:r>
            <a:r>
              <a:rPr lang="fa-IR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آنزیم نوترکیب </a:t>
            </a:r>
            <a:r>
              <a:rPr lang="en-US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CBS </a:t>
            </a:r>
            <a:r>
              <a:rPr lang="fa-IR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در فاز آزمایشگاهی.</a:t>
            </a:r>
          </a:p>
          <a:p>
            <a:pPr lvl="0" algn="justLow" rtl="1">
              <a:lnSpc>
                <a:spcPct val="150000"/>
              </a:lnSpc>
            </a:pPr>
            <a:r>
              <a:rPr lang="fa-IR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- ژن درمانی:</a:t>
            </a:r>
          </a:p>
          <a:p>
            <a:pPr lvl="0" algn="justLow" rtl="1">
              <a:lnSpc>
                <a:spcPct val="150000"/>
              </a:lnSpc>
            </a:pPr>
            <a:r>
              <a:rPr lang="fa-IR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  - استفاده از ویروس </a:t>
            </a:r>
            <a:r>
              <a:rPr lang="en-US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AAV </a:t>
            </a:r>
            <a:r>
              <a:rPr lang="fa-IR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برای انتقال ژن سالم </a:t>
            </a:r>
            <a:r>
              <a:rPr lang="en-US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CBS )</a:t>
            </a:r>
            <a:r>
              <a:rPr lang="fa-IR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موفقیت‌آمیز در مدل‌های حیوانی).</a:t>
            </a:r>
          </a:p>
          <a:p>
            <a:pPr lvl="0" algn="justLow" rtl="1">
              <a:lnSpc>
                <a:spcPct val="150000"/>
              </a:lnSpc>
            </a:pPr>
            <a:r>
              <a:rPr lang="fa-IR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- پروبیوتیک‌های مهندسی‌شده:</a:t>
            </a:r>
          </a:p>
          <a:p>
            <a:pPr lvl="0" algn="justLow" rtl="1">
              <a:lnSpc>
                <a:spcPct val="150000"/>
              </a:lnSpc>
            </a:pPr>
            <a:r>
              <a:rPr lang="fa-IR" altLang="zh-CN" sz="1400" dirty="0">
                <a:solidFill>
                  <a:srgbClr val="080808">
                    <a:lumMod val="50000"/>
                    <a:lumOff val="50000"/>
                  </a:srgbClr>
                </a:solidFill>
                <a:sym typeface="+mn-lt"/>
              </a:rPr>
              <a:t>  - باکتری‌های روده‌ای که هموسیستئین را متابولیزه می‌کنند (در حال تحقیق).</a:t>
            </a:r>
          </a:p>
          <a:p>
            <a:pPr lvl="0" algn="justLow" rtl="1">
              <a:lnSpc>
                <a:spcPct val="150000"/>
              </a:lnSpc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80808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 bwMode="auto">
          <a:xfrm>
            <a:off x="8378940" y="1492943"/>
            <a:ext cx="141376" cy="141407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 bwMode="auto">
          <a:xfrm>
            <a:off x="5925425" y="1478104"/>
            <a:ext cx="141376" cy="141407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3614A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 bwMode="auto">
          <a:xfrm>
            <a:off x="6988511" y="1958122"/>
            <a:ext cx="141376" cy="141407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 bwMode="auto">
          <a:xfrm>
            <a:off x="5369950" y="1500963"/>
            <a:ext cx="266716" cy="266774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 bwMode="auto">
          <a:xfrm>
            <a:off x="8055745" y="1640485"/>
            <a:ext cx="141376" cy="141407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78" name="椭圆 77"/>
          <p:cNvSpPr/>
          <p:nvPr/>
        </p:nvSpPr>
        <p:spPr bwMode="auto">
          <a:xfrm>
            <a:off x="8123885" y="1842810"/>
            <a:ext cx="266716" cy="266774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17" name="îŝḷîḓé-Freeform 7">
            <a:extLst>
              <a:ext uri="{FF2B5EF4-FFF2-40B4-BE49-F238E27FC236}">
                <a16:creationId xmlns:a16="http://schemas.microsoft.com/office/drawing/2014/main" id="{9FB8AF3C-281C-8127-8810-D88D71123C4C}"/>
              </a:ext>
            </a:extLst>
          </p:cNvPr>
          <p:cNvSpPr/>
          <p:nvPr/>
        </p:nvSpPr>
        <p:spPr bwMode="auto">
          <a:xfrm>
            <a:off x="843193" y="2207059"/>
            <a:ext cx="2083910" cy="1509985"/>
          </a:xfrm>
          <a:custGeom>
            <a:avLst/>
            <a:gdLst>
              <a:gd name="connsiteX0" fmla="*/ 242094 w 331788"/>
              <a:gd name="connsiteY0" fmla="*/ 203585 h 328613"/>
              <a:gd name="connsiteX1" fmla="*/ 214264 w 331788"/>
              <a:gd name="connsiteY1" fmla="*/ 214264 h 328613"/>
              <a:gd name="connsiteX2" fmla="*/ 214264 w 331788"/>
              <a:gd name="connsiteY2" fmla="*/ 269924 h 328613"/>
              <a:gd name="connsiteX3" fmla="*/ 269924 w 331788"/>
              <a:gd name="connsiteY3" fmla="*/ 269924 h 328613"/>
              <a:gd name="connsiteX4" fmla="*/ 269924 w 331788"/>
              <a:gd name="connsiteY4" fmla="*/ 214264 h 328613"/>
              <a:gd name="connsiteX5" fmla="*/ 242094 w 331788"/>
              <a:gd name="connsiteY5" fmla="*/ 203585 h 328613"/>
              <a:gd name="connsiteX6" fmla="*/ 85725 w 331788"/>
              <a:gd name="connsiteY6" fmla="*/ 200752 h 328613"/>
              <a:gd name="connsiteX7" fmla="*/ 136525 w 331788"/>
              <a:gd name="connsiteY7" fmla="*/ 207698 h 328613"/>
              <a:gd name="connsiteX8" fmla="*/ 132667 w 331788"/>
              <a:gd name="connsiteY8" fmla="*/ 222250 h 328613"/>
              <a:gd name="connsiteX9" fmla="*/ 38783 w 331788"/>
              <a:gd name="connsiteY9" fmla="*/ 222250 h 328613"/>
              <a:gd name="connsiteX10" fmla="*/ 34925 w 331788"/>
              <a:gd name="connsiteY10" fmla="*/ 207698 h 328613"/>
              <a:gd name="connsiteX11" fmla="*/ 85725 w 331788"/>
              <a:gd name="connsiteY11" fmla="*/ 200752 h 328613"/>
              <a:gd name="connsiteX12" fmla="*/ 86038 w 331788"/>
              <a:gd name="connsiteY12" fmla="*/ 150283 h 328613"/>
              <a:gd name="connsiteX13" fmla="*/ 136525 w 331788"/>
              <a:gd name="connsiteY13" fmla="*/ 158221 h 328613"/>
              <a:gd name="connsiteX14" fmla="*/ 132678 w 331788"/>
              <a:gd name="connsiteY14" fmla="*/ 171450 h 328613"/>
              <a:gd name="connsiteX15" fmla="*/ 39076 w 331788"/>
              <a:gd name="connsiteY15" fmla="*/ 171450 h 328613"/>
              <a:gd name="connsiteX16" fmla="*/ 36512 w 331788"/>
              <a:gd name="connsiteY16" fmla="*/ 158221 h 328613"/>
              <a:gd name="connsiteX17" fmla="*/ 86038 w 331788"/>
              <a:gd name="connsiteY17" fmla="*/ 150283 h 328613"/>
              <a:gd name="connsiteX18" fmla="*/ 243681 w 331788"/>
              <a:gd name="connsiteY18" fmla="*/ 148724 h 328613"/>
              <a:gd name="connsiteX19" fmla="*/ 295275 w 331788"/>
              <a:gd name="connsiteY19" fmla="*/ 156745 h 328613"/>
              <a:gd name="connsiteX20" fmla="*/ 292663 w 331788"/>
              <a:gd name="connsiteY20" fmla="*/ 171450 h 328613"/>
              <a:gd name="connsiteX21" fmla="*/ 197312 w 331788"/>
              <a:gd name="connsiteY21" fmla="*/ 171450 h 328613"/>
              <a:gd name="connsiteX22" fmla="*/ 192087 w 331788"/>
              <a:gd name="connsiteY22" fmla="*/ 156745 h 328613"/>
              <a:gd name="connsiteX23" fmla="*/ 243681 w 331788"/>
              <a:gd name="connsiteY23" fmla="*/ 148724 h 328613"/>
              <a:gd name="connsiteX24" fmla="*/ 86038 w 331788"/>
              <a:gd name="connsiteY24" fmla="*/ 99483 h 328613"/>
              <a:gd name="connsiteX25" fmla="*/ 136525 w 331788"/>
              <a:gd name="connsiteY25" fmla="*/ 107421 h 328613"/>
              <a:gd name="connsiteX26" fmla="*/ 132678 w 331788"/>
              <a:gd name="connsiteY26" fmla="*/ 120650 h 328613"/>
              <a:gd name="connsiteX27" fmla="*/ 39076 w 331788"/>
              <a:gd name="connsiteY27" fmla="*/ 120650 h 328613"/>
              <a:gd name="connsiteX28" fmla="*/ 36512 w 331788"/>
              <a:gd name="connsiteY28" fmla="*/ 107421 h 328613"/>
              <a:gd name="connsiteX29" fmla="*/ 86038 w 331788"/>
              <a:gd name="connsiteY29" fmla="*/ 99483 h 328613"/>
              <a:gd name="connsiteX30" fmla="*/ 243681 w 331788"/>
              <a:gd name="connsiteY30" fmla="*/ 99152 h 328613"/>
              <a:gd name="connsiteX31" fmla="*/ 295275 w 331788"/>
              <a:gd name="connsiteY31" fmla="*/ 106098 h 328613"/>
              <a:gd name="connsiteX32" fmla="*/ 292663 w 331788"/>
              <a:gd name="connsiteY32" fmla="*/ 120650 h 328613"/>
              <a:gd name="connsiteX33" fmla="*/ 196006 w 331788"/>
              <a:gd name="connsiteY33" fmla="*/ 120650 h 328613"/>
              <a:gd name="connsiteX34" fmla="*/ 192087 w 331788"/>
              <a:gd name="connsiteY34" fmla="*/ 106098 h 328613"/>
              <a:gd name="connsiteX35" fmla="*/ 243681 w 331788"/>
              <a:gd name="connsiteY35" fmla="*/ 99152 h 328613"/>
              <a:gd name="connsiteX36" fmla="*/ 243681 w 331788"/>
              <a:gd name="connsiteY36" fmla="*/ 48711 h 328613"/>
              <a:gd name="connsiteX37" fmla="*/ 295275 w 331788"/>
              <a:gd name="connsiteY37" fmla="*/ 56732 h 328613"/>
              <a:gd name="connsiteX38" fmla="*/ 292663 w 331788"/>
              <a:gd name="connsiteY38" fmla="*/ 71437 h 328613"/>
              <a:gd name="connsiteX39" fmla="*/ 197312 w 331788"/>
              <a:gd name="connsiteY39" fmla="*/ 71437 h 328613"/>
              <a:gd name="connsiteX40" fmla="*/ 192087 w 331788"/>
              <a:gd name="connsiteY40" fmla="*/ 56732 h 328613"/>
              <a:gd name="connsiteX41" fmla="*/ 243681 w 331788"/>
              <a:gd name="connsiteY41" fmla="*/ 48711 h 328613"/>
              <a:gd name="connsiteX42" fmla="*/ 85725 w 331788"/>
              <a:gd name="connsiteY42" fmla="*/ 48683 h 328613"/>
              <a:gd name="connsiteX43" fmla="*/ 136525 w 331788"/>
              <a:gd name="connsiteY43" fmla="*/ 56621 h 328613"/>
              <a:gd name="connsiteX44" fmla="*/ 132667 w 331788"/>
              <a:gd name="connsiteY44" fmla="*/ 69850 h 328613"/>
              <a:gd name="connsiteX45" fmla="*/ 38783 w 331788"/>
              <a:gd name="connsiteY45" fmla="*/ 69850 h 328613"/>
              <a:gd name="connsiteX46" fmla="*/ 34925 w 331788"/>
              <a:gd name="connsiteY46" fmla="*/ 56621 h 328613"/>
              <a:gd name="connsiteX47" fmla="*/ 85725 w 331788"/>
              <a:gd name="connsiteY47" fmla="*/ 48683 h 328613"/>
              <a:gd name="connsiteX48" fmla="*/ 245779 w 331788"/>
              <a:gd name="connsiteY48" fmla="*/ 12700 h 328613"/>
              <a:gd name="connsiteX49" fmla="*/ 171450 w 331788"/>
              <a:gd name="connsiteY49" fmla="*/ 28215 h 328613"/>
              <a:gd name="connsiteX50" fmla="*/ 171450 w 331788"/>
              <a:gd name="connsiteY50" fmla="*/ 263525 h 328613"/>
              <a:gd name="connsiteX51" fmla="*/ 192314 w 331788"/>
              <a:gd name="connsiteY51" fmla="*/ 257061 h 328613"/>
              <a:gd name="connsiteX52" fmla="*/ 205355 w 331788"/>
              <a:gd name="connsiteY52" fmla="*/ 205344 h 328613"/>
              <a:gd name="connsiteX53" fmla="*/ 279684 w 331788"/>
              <a:gd name="connsiteY53" fmla="*/ 205344 h 328613"/>
              <a:gd name="connsiteX54" fmla="*/ 294028 w 331788"/>
              <a:gd name="connsiteY54" fmla="*/ 257061 h 328613"/>
              <a:gd name="connsiteX55" fmla="*/ 317500 w 331788"/>
              <a:gd name="connsiteY55" fmla="*/ 263525 h 328613"/>
              <a:gd name="connsiteX56" fmla="*/ 317500 w 331788"/>
              <a:gd name="connsiteY56" fmla="*/ 28215 h 328613"/>
              <a:gd name="connsiteX57" fmla="*/ 245779 w 331788"/>
              <a:gd name="connsiteY57" fmla="*/ 12700 h 328613"/>
              <a:gd name="connsiteX58" fmla="*/ 84931 w 331788"/>
              <a:gd name="connsiteY58" fmla="*/ 12700 h 328613"/>
              <a:gd name="connsiteX59" fmla="*/ 12700 w 331788"/>
              <a:gd name="connsiteY59" fmla="*/ 28215 h 328613"/>
              <a:gd name="connsiteX60" fmla="*/ 12700 w 331788"/>
              <a:gd name="connsiteY60" fmla="*/ 263525 h 328613"/>
              <a:gd name="connsiteX61" fmla="*/ 84931 w 331788"/>
              <a:gd name="connsiteY61" fmla="*/ 249303 h 328613"/>
              <a:gd name="connsiteX62" fmla="*/ 157163 w 331788"/>
              <a:gd name="connsiteY62" fmla="*/ 263525 h 328613"/>
              <a:gd name="connsiteX63" fmla="*/ 157163 w 331788"/>
              <a:gd name="connsiteY63" fmla="*/ 28215 h 328613"/>
              <a:gd name="connsiteX64" fmla="*/ 84931 w 331788"/>
              <a:gd name="connsiteY64" fmla="*/ 12700 h 328613"/>
              <a:gd name="connsiteX65" fmla="*/ 86835 w 331788"/>
              <a:gd name="connsiteY65" fmla="*/ 0 h 328613"/>
              <a:gd name="connsiteX66" fmla="*/ 165894 w 331788"/>
              <a:gd name="connsiteY66" fmla="*/ 15525 h 328613"/>
              <a:gd name="connsiteX67" fmla="*/ 244953 w 331788"/>
              <a:gd name="connsiteY67" fmla="*/ 0 h 328613"/>
              <a:gd name="connsiteX68" fmla="*/ 326604 w 331788"/>
              <a:gd name="connsiteY68" fmla="*/ 16819 h 328613"/>
              <a:gd name="connsiteX69" fmla="*/ 331788 w 331788"/>
              <a:gd name="connsiteY69" fmla="*/ 23288 h 328613"/>
              <a:gd name="connsiteX70" fmla="*/ 331788 w 331788"/>
              <a:gd name="connsiteY70" fmla="*/ 274276 h 328613"/>
              <a:gd name="connsiteX71" fmla="*/ 322716 w 331788"/>
              <a:gd name="connsiteY71" fmla="*/ 280744 h 328613"/>
              <a:gd name="connsiteX72" fmla="*/ 289019 w 331788"/>
              <a:gd name="connsiteY72" fmla="*/ 269101 h 328613"/>
              <a:gd name="connsiteX73" fmla="*/ 285130 w 331788"/>
              <a:gd name="connsiteY73" fmla="*/ 274276 h 328613"/>
              <a:gd name="connsiteX74" fmla="*/ 329196 w 331788"/>
              <a:gd name="connsiteY74" fmla="*/ 318263 h 328613"/>
              <a:gd name="connsiteX75" fmla="*/ 318828 w 331788"/>
              <a:gd name="connsiteY75" fmla="*/ 328613 h 328613"/>
              <a:gd name="connsiteX76" fmla="*/ 274762 w 331788"/>
              <a:gd name="connsiteY76" fmla="*/ 284626 h 328613"/>
              <a:gd name="connsiteX77" fmla="*/ 206072 w 331788"/>
              <a:gd name="connsiteY77" fmla="*/ 279451 h 328613"/>
              <a:gd name="connsiteX78" fmla="*/ 198295 w 331788"/>
              <a:gd name="connsiteY78" fmla="*/ 270394 h 328613"/>
              <a:gd name="connsiteX79" fmla="*/ 167190 w 331788"/>
              <a:gd name="connsiteY79" fmla="*/ 280744 h 328613"/>
              <a:gd name="connsiteX80" fmla="*/ 163302 w 331788"/>
              <a:gd name="connsiteY80" fmla="*/ 280744 h 328613"/>
              <a:gd name="connsiteX81" fmla="*/ 85539 w 331788"/>
              <a:gd name="connsiteY81" fmla="*/ 263926 h 328613"/>
              <a:gd name="connsiteX82" fmla="*/ 9072 w 331788"/>
              <a:gd name="connsiteY82" fmla="*/ 280744 h 328613"/>
              <a:gd name="connsiteX83" fmla="*/ 0 w 331788"/>
              <a:gd name="connsiteY83" fmla="*/ 274276 h 328613"/>
              <a:gd name="connsiteX84" fmla="*/ 0 w 331788"/>
              <a:gd name="connsiteY84" fmla="*/ 23288 h 328613"/>
              <a:gd name="connsiteX85" fmla="*/ 5184 w 331788"/>
              <a:gd name="connsiteY85" fmla="*/ 16819 h 328613"/>
              <a:gd name="connsiteX86" fmla="*/ 86835 w 331788"/>
              <a:gd name="connsiteY86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31788" h="328613">
                <a:moveTo>
                  <a:pt x="242094" y="203585"/>
                </a:moveTo>
                <a:cubicBezTo>
                  <a:pt x="232062" y="203585"/>
                  <a:pt x="222031" y="207145"/>
                  <a:pt x="214264" y="214264"/>
                </a:cubicBezTo>
                <a:cubicBezTo>
                  <a:pt x="200025" y="229797"/>
                  <a:pt x="200025" y="254391"/>
                  <a:pt x="214264" y="269924"/>
                </a:cubicBezTo>
                <a:cubicBezTo>
                  <a:pt x="229797" y="284163"/>
                  <a:pt x="254391" y="284163"/>
                  <a:pt x="269924" y="269924"/>
                </a:cubicBezTo>
                <a:cubicBezTo>
                  <a:pt x="284163" y="254391"/>
                  <a:pt x="284163" y="229797"/>
                  <a:pt x="269924" y="214264"/>
                </a:cubicBezTo>
                <a:cubicBezTo>
                  <a:pt x="262158" y="207145"/>
                  <a:pt x="252126" y="203585"/>
                  <a:pt x="242094" y="203585"/>
                </a:cubicBezTo>
                <a:close/>
                <a:moveTo>
                  <a:pt x="85725" y="200752"/>
                </a:moveTo>
                <a:cubicBezTo>
                  <a:pt x="102122" y="200752"/>
                  <a:pt x="118520" y="203067"/>
                  <a:pt x="136525" y="207698"/>
                </a:cubicBezTo>
                <a:cubicBezTo>
                  <a:pt x="136525" y="207698"/>
                  <a:pt x="136525" y="207698"/>
                  <a:pt x="132667" y="222250"/>
                </a:cubicBezTo>
                <a:cubicBezTo>
                  <a:pt x="99229" y="211667"/>
                  <a:pt x="72221" y="211667"/>
                  <a:pt x="38783" y="222250"/>
                </a:cubicBezTo>
                <a:cubicBezTo>
                  <a:pt x="38783" y="222250"/>
                  <a:pt x="38783" y="222250"/>
                  <a:pt x="34925" y="207698"/>
                </a:cubicBezTo>
                <a:cubicBezTo>
                  <a:pt x="52930" y="203067"/>
                  <a:pt x="69327" y="200752"/>
                  <a:pt x="85725" y="200752"/>
                </a:cubicBezTo>
                <a:close/>
                <a:moveTo>
                  <a:pt x="86038" y="150283"/>
                </a:moveTo>
                <a:cubicBezTo>
                  <a:pt x="102226" y="150283"/>
                  <a:pt x="118574" y="152929"/>
                  <a:pt x="136525" y="158221"/>
                </a:cubicBezTo>
                <a:cubicBezTo>
                  <a:pt x="136525" y="158221"/>
                  <a:pt x="136525" y="158221"/>
                  <a:pt x="132678" y="171450"/>
                </a:cubicBezTo>
                <a:cubicBezTo>
                  <a:pt x="99341" y="162190"/>
                  <a:pt x="72414" y="162190"/>
                  <a:pt x="39076" y="171450"/>
                </a:cubicBezTo>
                <a:cubicBezTo>
                  <a:pt x="39076" y="171450"/>
                  <a:pt x="39076" y="171450"/>
                  <a:pt x="36512" y="158221"/>
                </a:cubicBezTo>
                <a:cubicBezTo>
                  <a:pt x="53822" y="152929"/>
                  <a:pt x="69850" y="150283"/>
                  <a:pt x="86038" y="150283"/>
                </a:cubicBezTo>
                <a:close/>
                <a:moveTo>
                  <a:pt x="243681" y="148724"/>
                </a:moveTo>
                <a:cubicBezTo>
                  <a:pt x="260335" y="148724"/>
                  <a:pt x="276989" y="151398"/>
                  <a:pt x="295275" y="156745"/>
                </a:cubicBezTo>
                <a:cubicBezTo>
                  <a:pt x="295275" y="156745"/>
                  <a:pt x="295275" y="156745"/>
                  <a:pt x="292663" y="171450"/>
                </a:cubicBezTo>
                <a:cubicBezTo>
                  <a:pt x="257396" y="162092"/>
                  <a:pt x="231272" y="162092"/>
                  <a:pt x="197312" y="171450"/>
                </a:cubicBezTo>
                <a:cubicBezTo>
                  <a:pt x="197312" y="171450"/>
                  <a:pt x="197312" y="171450"/>
                  <a:pt x="192087" y="156745"/>
                </a:cubicBezTo>
                <a:cubicBezTo>
                  <a:pt x="210374" y="151398"/>
                  <a:pt x="227027" y="148724"/>
                  <a:pt x="243681" y="148724"/>
                </a:cubicBezTo>
                <a:close/>
                <a:moveTo>
                  <a:pt x="86038" y="99483"/>
                </a:moveTo>
                <a:cubicBezTo>
                  <a:pt x="102226" y="99483"/>
                  <a:pt x="118574" y="102129"/>
                  <a:pt x="136525" y="107421"/>
                </a:cubicBezTo>
                <a:cubicBezTo>
                  <a:pt x="136525" y="107421"/>
                  <a:pt x="136525" y="107421"/>
                  <a:pt x="132678" y="120650"/>
                </a:cubicBezTo>
                <a:cubicBezTo>
                  <a:pt x="99341" y="111390"/>
                  <a:pt x="72414" y="111390"/>
                  <a:pt x="39076" y="120650"/>
                </a:cubicBezTo>
                <a:cubicBezTo>
                  <a:pt x="39076" y="120650"/>
                  <a:pt x="39076" y="120650"/>
                  <a:pt x="36512" y="107421"/>
                </a:cubicBezTo>
                <a:cubicBezTo>
                  <a:pt x="53822" y="102129"/>
                  <a:pt x="69850" y="99483"/>
                  <a:pt x="86038" y="99483"/>
                </a:cubicBezTo>
                <a:close/>
                <a:moveTo>
                  <a:pt x="243681" y="99152"/>
                </a:moveTo>
                <a:cubicBezTo>
                  <a:pt x="260335" y="99152"/>
                  <a:pt x="276989" y="101467"/>
                  <a:pt x="295275" y="106098"/>
                </a:cubicBezTo>
                <a:cubicBezTo>
                  <a:pt x="295275" y="106098"/>
                  <a:pt x="295275" y="106098"/>
                  <a:pt x="292663" y="120650"/>
                </a:cubicBezTo>
                <a:cubicBezTo>
                  <a:pt x="257396" y="111390"/>
                  <a:pt x="231272" y="111390"/>
                  <a:pt x="196006" y="120650"/>
                </a:cubicBezTo>
                <a:cubicBezTo>
                  <a:pt x="196006" y="120650"/>
                  <a:pt x="196006" y="120650"/>
                  <a:pt x="192087" y="106098"/>
                </a:cubicBezTo>
                <a:cubicBezTo>
                  <a:pt x="210374" y="101467"/>
                  <a:pt x="227027" y="99152"/>
                  <a:pt x="243681" y="99152"/>
                </a:cubicBezTo>
                <a:close/>
                <a:moveTo>
                  <a:pt x="243681" y="48711"/>
                </a:moveTo>
                <a:cubicBezTo>
                  <a:pt x="260335" y="48711"/>
                  <a:pt x="276989" y="51385"/>
                  <a:pt x="295275" y="56732"/>
                </a:cubicBezTo>
                <a:cubicBezTo>
                  <a:pt x="295275" y="56732"/>
                  <a:pt x="295275" y="56732"/>
                  <a:pt x="292663" y="71437"/>
                </a:cubicBezTo>
                <a:cubicBezTo>
                  <a:pt x="257396" y="60742"/>
                  <a:pt x="231272" y="60742"/>
                  <a:pt x="197312" y="71437"/>
                </a:cubicBezTo>
                <a:cubicBezTo>
                  <a:pt x="197312" y="71437"/>
                  <a:pt x="197312" y="71437"/>
                  <a:pt x="192087" y="56732"/>
                </a:cubicBezTo>
                <a:cubicBezTo>
                  <a:pt x="210374" y="51385"/>
                  <a:pt x="227027" y="48711"/>
                  <a:pt x="243681" y="48711"/>
                </a:cubicBezTo>
                <a:close/>
                <a:moveTo>
                  <a:pt x="85725" y="48683"/>
                </a:moveTo>
                <a:cubicBezTo>
                  <a:pt x="102122" y="48683"/>
                  <a:pt x="118520" y="51329"/>
                  <a:pt x="136525" y="56621"/>
                </a:cubicBezTo>
                <a:cubicBezTo>
                  <a:pt x="136525" y="56621"/>
                  <a:pt x="136525" y="56621"/>
                  <a:pt x="132667" y="69850"/>
                </a:cubicBezTo>
                <a:cubicBezTo>
                  <a:pt x="99229" y="60590"/>
                  <a:pt x="72221" y="60590"/>
                  <a:pt x="38783" y="69850"/>
                </a:cubicBezTo>
                <a:lnTo>
                  <a:pt x="34925" y="56621"/>
                </a:lnTo>
                <a:cubicBezTo>
                  <a:pt x="52930" y="51329"/>
                  <a:pt x="69327" y="48683"/>
                  <a:pt x="85725" y="48683"/>
                </a:cubicBezTo>
                <a:close/>
                <a:moveTo>
                  <a:pt x="245779" y="12700"/>
                </a:moveTo>
                <a:cubicBezTo>
                  <a:pt x="224915" y="12700"/>
                  <a:pt x="201443" y="16579"/>
                  <a:pt x="171450" y="28215"/>
                </a:cubicBezTo>
                <a:cubicBezTo>
                  <a:pt x="171450" y="28215"/>
                  <a:pt x="171450" y="28215"/>
                  <a:pt x="171450" y="263525"/>
                </a:cubicBezTo>
                <a:cubicBezTo>
                  <a:pt x="176666" y="262232"/>
                  <a:pt x="185794" y="259646"/>
                  <a:pt x="192314" y="257061"/>
                </a:cubicBezTo>
                <a:cubicBezTo>
                  <a:pt x="185794" y="238960"/>
                  <a:pt x="191010" y="219566"/>
                  <a:pt x="205355" y="205344"/>
                </a:cubicBezTo>
                <a:cubicBezTo>
                  <a:pt x="226219" y="184657"/>
                  <a:pt x="258819" y="184657"/>
                  <a:pt x="279684" y="205344"/>
                </a:cubicBezTo>
                <a:cubicBezTo>
                  <a:pt x="294028" y="218273"/>
                  <a:pt x="299244" y="238960"/>
                  <a:pt x="294028" y="257061"/>
                </a:cubicBezTo>
                <a:cubicBezTo>
                  <a:pt x="301852" y="258353"/>
                  <a:pt x="312284" y="262232"/>
                  <a:pt x="317500" y="263525"/>
                </a:cubicBezTo>
                <a:lnTo>
                  <a:pt x="317500" y="28215"/>
                </a:lnTo>
                <a:cubicBezTo>
                  <a:pt x="288812" y="17872"/>
                  <a:pt x="266643" y="12700"/>
                  <a:pt x="245779" y="12700"/>
                </a:cubicBezTo>
                <a:close/>
                <a:moveTo>
                  <a:pt x="84931" y="12700"/>
                </a:moveTo>
                <a:cubicBezTo>
                  <a:pt x="63004" y="12700"/>
                  <a:pt x="42366" y="17872"/>
                  <a:pt x="12700" y="28215"/>
                </a:cubicBezTo>
                <a:cubicBezTo>
                  <a:pt x="12700" y="28215"/>
                  <a:pt x="12700" y="28215"/>
                  <a:pt x="12700" y="263525"/>
                </a:cubicBezTo>
                <a:cubicBezTo>
                  <a:pt x="41077" y="254475"/>
                  <a:pt x="63004" y="249303"/>
                  <a:pt x="84931" y="249303"/>
                </a:cubicBezTo>
                <a:cubicBezTo>
                  <a:pt x="106859" y="249303"/>
                  <a:pt x="128786" y="254475"/>
                  <a:pt x="157163" y="263525"/>
                </a:cubicBezTo>
                <a:lnTo>
                  <a:pt x="157163" y="28215"/>
                </a:lnTo>
                <a:cubicBezTo>
                  <a:pt x="128786" y="17872"/>
                  <a:pt x="106859" y="12700"/>
                  <a:pt x="84931" y="12700"/>
                </a:cubicBezTo>
                <a:close/>
                <a:moveTo>
                  <a:pt x="86835" y="0"/>
                </a:moveTo>
                <a:cubicBezTo>
                  <a:pt x="110164" y="0"/>
                  <a:pt x="133493" y="5175"/>
                  <a:pt x="165894" y="15525"/>
                </a:cubicBezTo>
                <a:cubicBezTo>
                  <a:pt x="198295" y="5175"/>
                  <a:pt x="221624" y="0"/>
                  <a:pt x="244953" y="0"/>
                </a:cubicBezTo>
                <a:cubicBezTo>
                  <a:pt x="269578" y="0"/>
                  <a:pt x="294203" y="5175"/>
                  <a:pt x="326604" y="16819"/>
                </a:cubicBezTo>
                <a:cubicBezTo>
                  <a:pt x="329196" y="18113"/>
                  <a:pt x="331788" y="20700"/>
                  <a:pt x="331788" y="23288"/>
                </a:cubicBezTo>
                <a:cubicBezTo>
                  <a:pt x="331788" y="23288"/>
                  <a:pt x="331788" y="23288"/>
                  <a:pt x="331788" y="274276"/>
                </a:cubicBezTo>
                <a:cubicBezTo>
                  <a:pt x="331788" y="280744"/>
                  <a:pt x="325308" y="280744"/>
                  <a:pt x="322716" y="280744"/>
                </a:cubicBezTo>
                <a:cubicBezTo>
                  <a:pt x="313643" y="276863"/>
                  <a:pt x="299387" y="272982"/>
                  <a:pt x="289019" y="269101"/>
                </a:cubicBezTo>
                <a:cubicBezTo>
                  <a:pt x="287723" y="271688"/>
                  <a:pt x="286427" y="272982"/>
                  <a:pt x="285130" y="274276"/>
                </a:cubicBezTo>
                <a:cubicBezTo>
                  <a:pt x="285130" y="274276"/>
                  <a:pt x="285130" y="274276"/>
                  <a:pt x="329196" y="318263"/>
                </a:cubicBezTo>
                <a:cubicBezTo>
                  <a:pt x="329196" y="318263"/>
                  <a:pt x="329196" y="318263"/>
                  <a:pt x="318828" y="328613"/>
                </a:cubicBezTo>
                <a:cubicBezTo>
                  <a:pt x="318828" y="328613"/>
                  <a:pt x="318828" y="328613"/>
                  <a:pt x="274762" y="284626"/>
                </a:cubicBezTo>
                <a:cubicBezTo>
                  <a:pt x="254025" y="300151"/>
                  <a:pt x="224216" y="298857"/>
                  <a:pt x="206072" y="279451"/>
                </a:cubicBezTo>
                <a:cubicBezTo>
                  <a:pt x="202183" y="276863"/>
                  <a:pt x="200887" y="274276"/>
                  <a:pt x="198295" y="270394"/>
                </a:cubicBezTo>
                <a:cubicBezTo>
                  <a:pt x="189223" y="272982"/>
                  <a:pt x="174966" y="278157"/>
                  <a:pt x="167190" y="280744"/>
                </a:cubicBezTo>
                <a:cubicBezTo>
                  <a:pt x="165894" y="280744"/>
                  <a:pt x="164598" y="280744"/>
                  <a:pt x="163302" y="280744"/>
                </a:cubicBezTo>
                <a:cubicBezTo>
                  <a:pt x="130901" y="269101"/>
                  <a:pt x="108868" y="263926"/>
                  <a:pt x="85539" y="263926"/>
                </a:cubicBezTo>
                <a:cubicBezTo>
                  <a:pt x="63506" y="263926"/>
                  <a:pt x="40177" y="269101"/>
                  <a:pt x="9072" y="280744"/>
                </a:cubicBezTo>
                <a:cubicBezTo>
                  <a:pt x="6480" y="280744"/>
                  <a:pt x="0" y="280744"/>
                  <a:pt x="0" y="274276"/>
                </a:cubicBezTo>
                <a:cubicBezTo>
                  <a:pt x="0" y="274276"/>
                  <a:pt x="0" y="274276"/>
                  <a:pt x="0" y="23288"/>
                </a:cubicBezTo>
                <a:cubicBezTo>
                  <a:pt x="0" y="20700"/>
                  <a:pt x="2592" y="18113"/>
                  <a:pt x="5184" y="16819"/>
                </a:cubicBezTo>
                <a:cubicBezTo>
                  <a:pt x="37585" y="5175"/>
                  <a:pt x="62210" y="0"/>
                  <a:pt x="86835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1217295"/>
            <a:endParaRPr sz="2400" b="1" dirty="0">
              <a:solidFill>
                <a:srgbClr val="8864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984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67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3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3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3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95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95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95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7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7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87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81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81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8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87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3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3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36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7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75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75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75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407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82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2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82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355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62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62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62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81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81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3" grpId="0" animBg="1"/>
      <p:bldP spid="74" grpId="0" animBg="1"/>
      <p:bldP spid="79" grpId="0" animBg="1"/>
      <p:bldP spid="80" grpId="0"/>
      <p:bldP spid="83" grpId="0" animBg="1"/>
      <p:bldP spid="75" grpId="0" animBg="1"/>
      <p:bldP spid="76" grpId="0" animBg="1"/>
      <p:bldP spid="72" grpId="0" animBg="1"/>
      <p:bldP spid="77" grpId="0" animBg="1"/>
      <p:bldP spid="78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47864" y="274191"/>
            <a:ext cx="2448272" cy="2729607"/>
          </a:xfrm>
          <a:prstGeom prst="rect">
            <a:avLst/>
          </a:prstGeom>
          <a:solidFill>
            <a:srgbClr val="F36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2547216" y="725523"/>
            <a:ext cx="3962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altLang="zh-CN" sz="2400" b="1" dirty="0">
                <a:solidFill>
                  <a:schemeClr val="bg1"/>
                </a:solidFill>
                <a:latin typeface="Morabba" pitchFamily="2" charset="-78"/>
                <a:cs typeface="Morabba" pitchFamily="2" charset="-78"/>
              </a:rPr>
              <a:t>هموسیستینوری</a:t>
            </a:r>
          </a:p>
        </p:txBody>
      </p:sp>
      <p:sp>
        <p:nvSpPr>
          <p:cNvPr id="78" name="圆角矩形 1"/>
          <p:cNvSpPr/>
          <p:nvPr/>
        </p:nvSpPr>
        <p:spPr>
          <a:xfrm>
            <a:off x="1915170" y="3245161"/>
            <a:ext cx="5374016" cy="5200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flat" cmpd="sng" algn="ctr">
            <a:gradFill flip="none" rotWithShape="1">
              <a:gsLst>
                <a:gs pos="0">
                  <a:srgbClr val="BE309C">
                    <a:lumMod val="5000"/>
                    <a:lumOff val="95000"/>
                  </a:srgbClr>
                </a:gs>
                <a:gs pos="100000">
                  <a:sysClr val="window" lastClr="FFFFFF">
                    <a:lumMod val="65000"/>
                  </a:sysClr>
                </a:gs>
              </a:gsLst>
              <a:lin ang="13500000" scaled="1"/>
              <a:tileRect/>
            </a:gradFill>
            <a:prstDash val="solid"/>
            <a:miter lim="800000"/>
          </a:ln>
          <a:effectLst>
            <a:innerShdw blurRad="127000" dist="88900" dir="18900000">
              <a:prstClr val="black">
                <a:alpha val="38000"/>
              </a:prstClr>
            </a:innerShdw>
          </a:effectLst>
        </p:spPr>
        <p:txBody>
          <a:bodyPr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9" name="圆角矩形 2"/>
          <p:cNvSpPr/>
          <p:nvPr/>
        </p:nvSpPr>
        <p:spPr>
          <a:xfrm>
            <a:off x="1915170" y="3219822"/>
            <a:ext cx="5374016" cy="54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flat" cmpd="sng" algn="ctr">
            <a:gradFill flip="none" rotWithShape="1">
              <a:gsLst>
                <a:gs pos="0">
                  <a:srgbClr val="BE309C">
                    <a:lumMod val="5000"/>
                    <a:lumOff val="95000"/>
                  </a:srgbClr>
                </a:gs>
                <a:gs pos="100000">
                  <a:sysClr val="window" lastClr="FFFFFF">
                    <a:lumMod val="65000"/>
                  </a:sysClr>
                </a:gs>
              </a:gsLst>
              <a:lin ang="13500000" scaled="1"/>
              <a:tileRect/>
            </a:gradFill>
            <a:prstDash val="solid"/>
            <a:miter lim="800000"/>
          </a:ln>
          <a:effectLst>
            <a:innerShdw blurRad="127000" dist="88900" dir="18900000">
              <a:prstClr val="black">
                <a:alpha val="30000"/>
              </a:prstClr>
            </a:innerShdw>
          </a:effectLst>
        </p:spPr>
        <p:txBody>
          <a:bodyPr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0" name="文字"/>
          <p:cNvSpPr txBox="1"/>
          <p:nvPr/>
        </p:nvSpPr>
        <p:spPr>
          <a:xfrm>
            <a:off x="2511054" y="3297028"/>
            <a:ext cx="4365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altLang="zh-CN" sz="2400" b="1" dirty="0">
                <a:solidFill>
                  <a:schemeClr val="bg1"/>
                </a:solidFill>
                <a:latin typeface="Estedad Bold" pitchFamily="2" charset="-78"/>
                <a:cs typeface="Estedad Bold" pitchFamily="2" charset="-78"/>
              </a:rPr>
              <a:t>مریم مرادیان-عاطفه مظلوم </a:t>
            </a:r>
          </a:p>
        </p:txBody>
      </p:sp>
      <p:sp>
        <p:nvSpPr>
          <p:cNvPr id="81" name="圆角矩形 80"/>
          <p:cNvSpPr/>
          <p:nvPr/>
        </p:nvSpPr>
        <p:spPr>
          <a:xfrm>
            <a:off x="1901889" y="3219823"/>
            <a:ext cx="729371" cy="5633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2700000" scaled="0"/>
          </a:gradFill>
          <a:ln w="22225"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13500000" scaled="0"/>
            </a:gradFill>
          </a:ln>
          <a:effectLst>
            <a:outerShdw blurRad="50800" dist="38100" dir="2700000" sx="97000" sy="97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</a:endParaRPr>
          </a:p>
        </p:txBody>
      </p:sp>
      <p:pic>
        <p:nvPicPr>
          <p:cNvPr id="82" name="手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07" y="3418805"/>
            <a:ext cx="941046" cy="2681337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3580087" y="3883231"/>
            <a:ext cx="2227136" cy="33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lack" pitchFamily="2" charset="-78"/>
                <a:cs typeface="Estedad Black" pitchFamily="2" charset="-78"/>
                <a:sym typeface="+mn-lt"/>
              </a:rPr>
              <a:t>استاد مربوطه:دکتر کیفی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Estedad Black" pitchFamily="2" charset="-78"/>
              <a:cs typeface="Estedad Black" pitchFamily="2" charset="-78"/>
              <a:sym typeface="+mn-lt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6102084" y="468994"/>
            <a:ext cx="936000" cy="2340000"/>
          </a:xfrm>
          <a:prstGeom prst="rect">
            <a:avLst/>
          </a:prstGeom>
          <a:solidFill>
            <a:srgbClr val="F360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2125716" y="468994"/>
            <a:ext cx="936000" cy="2340000"/>
          </a:xfrm>
          <a:prstGeom prst="rect">
            <a:avLst/>
          </a:prstGeom>
          <a:solidFill>
            <a:srgbClr val="F360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1151896" y="702994"/>
            <a:ext cx="648072" cy="1872000"/>
          </a:xfrm>
          <a:prstGeom prst="rect">
            <a:avLst/>
          </a:prstGeom>
          <a:solidFill>
            <a:srgbClr val="F360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7344032" y="702994"/>
            <a:ext cx="648072" cy="1872000"/>
          </a:xfrm>
          <a:prstGeom prst="rect">
            <a:avLst/>
          </a:prstGeom>
          <a:solidFill>
            <a:srgbClr val="F360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5" name="矩形 104"/>
          <p:cNvSpPr/>
          <p:nvPr/>
        </p:nvSpPr>
        <p:spPr>
          <a:xfrm>
            <a:off x="485948" y="936994"/>
            <a:ext cx="360000" cy="1404000"/>
          </a:xfrm>
          <a:prstGeom prst="rect">
            <a:avLst/>
          </a:prstGeom>
          <a:solidFill>
            <a:srgbClr val="F360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6" name="矩形 105"/>
          <p:cNvSpPr/>
          <p:nvPr/>
        </p:nvSpPr>
        <p:spPr>
          <a:xfrm>
            <a:off x="8298052" y="936994"/>
            <a:ext cx="360000" cy="1404000"/>
          </a:xfrm>
          <a:prstGeom prst="rect">
            <a:avLst/>
          </a:prstGeom>
          <a:solidFill>
            <a:srgbClr val="F360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0" y="1152994"/>
            <a:ext cx="180000" cy="972000"/>
          </a:xfrm>
          <a:prstGeom prst="rect">
            <a:avLst/>
          </a:prstGeom>
          <a:solidFill>
            <a:srgbClr val="F3604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8" name="矩形 107"/>
          <p:cNvSpPr/>
          <p:nvPr/>
        </p:nvSpPr>
        <p:spPr>
          <a:xfrm>
            <a:off x="8964000" y="1152994"/>
            <a:ext cx="180000" cy="972000"/>
          </a:xfrm>
          <a:prstGeom prst="rect">
            <a:avLst/>
          </a:prstGeom>
          <a:solidFill>
            <a:srgbClr val="F3604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1A5C1-5C17-DC79-5077-C608D71C1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876" y="184706"/>
            <a:ext cx="936000" cy="130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295 0.00339 L 0.51771 -0.005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43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1.95558E-6 L 0.51216 -0.0021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08" y="-12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1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6" grpId="0"/>
      <p:bldP spid="78" grpId="0" animBg="1"/>
      <p:bldP spid="79" grpId="0" animBg="1"/>
      <p:bldP spid="79" grpId="1" animBg="1"/>
      <p:bldP spid="80" grpId="0"/>
      <p:bldP spid="81" grpId="0" animBg="1"/>
      <p:bldP spid="81" grpId="1" animBg="1"/>
      <p:bldP spid="83" grpId="0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6">
            <a:extLst>
              <a:ext uri="{FF2B5EF4-FFF2-40B4-BE49-F238E27FC236}">
                <a16:creationId xmlns:a16="http://schemas.microsoft.com/office/drawing/2014/main" id="{580A7EFF-D564-801A-5B3E-2A15578AB7AB}"/>
              </a:ext>
            </a:extLst>
          </p:cNvPr>
          <p:cNvGrpSpPr/>
          <p:nvPr/>
        </p:nvGrpSpPr>
        <p:grpSpPr>
          <a:xfrm>
            <a:off x="2374115" y="3254161"/>
            <a:ext cx="468703" cy="468703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33" name="椭圆 37">
              <a:extLst>
                <a:ext uri="{FF2B5EF4-FFF2-40B4-BE49-F238E27FC236}">
                  <a16:creationId xmlns:a16="http://schemas.microsoft.com/office/drawing/2014/main" id="{A82E85D1-EF3E-0A7F-0DFD-AA0A018B7744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5" name="椭圆 38">
              <a:extLst>
                <a:ext uri="{FF2B5EF4-FFF2-40B4-BE49-F238E27FC236}">
                  <a16:creationId xmlns:a16="http://schemas.microsoft.com/office/drawing/2014/main" id="{F0BDD7C3-B802-0F0B-CB22-91C2AC07DDE3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6" name="组合 51">
            <a:extLst>
              <a:ext uri="{FF2B5EF4-FFF2-40B4-BE49-F238E27FC236}">
                <a16:creationId xmlns:a16="http://schemas.microsoft.com/office/drawing/2014/main" id="{3EF7BB87-F6B9-E622-AB9D-778BADED7B54}"/>
              </a:ext>
            </a:extLst>
          </p:cNvPr>
          <p:cNvGrpSpPr/>
          <p:nvPr/>
        </p:nvGrpSpPr>
        <p:grpSpPr>
          <a:xfrm>
            <a:off x="6066471" y="1675188"/>
            <a:ext cx="468703" cy="468703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37" name="椭圆 52">
              <a:extLst>
                <a:ext uri="{FF2B5EF4-FFF2-40B4-BE49-F238E27FC236}">
                  <a16:creationId xmlns:a16="http://schemas.microsoft.com/office/drawing/2014/main" id="{82DAC0A8-A523-8EA6-3BF8-90E71C4F0AF3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8" name="椭圆 53">
              <a:extLst>
                <a:ext uri="{FF2B5EF4-FFF2-40B4-BE49-F238E27FC236}">
                  <a16:creationId xmlns:a16="http://schemas.microsoft.com/office/drawing/2014/main" id="{4EDB6644-3948-1080-68A0-BE9D97C16E3E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9" name="组合 11">
            <a:extLst>
              <a:ext uri="{FF2B5EF4-FFF2-40B4-BE49-F238E27FC236}">
                <a16:creationId xmlns:a16="http://schemas.microsoft.com/office/drawing/2014/main" id="{BB1C5AC5-299F-8344-233D-21A664D799BA}"/>
              </a:ext>
            </a:extLst>
          </p:cNvPr>
          <p:cNvGrpSpPr/>
          <p:nvPr/>
        </p:nvGrpSpPr>
        <p:grpSpPr>
          <a:xfrm>
            <a:off x="5694647" y="3402320"/>
            <a:ext cx="346560" cy="346559"/>
            <a:chOff x="304800" y="673100"/>
            <a:chExt cx="4000500" cy="4000500"/>
          </a:xfrm>
          <a:solidFill>
            <a:srgbClr val="F27E6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12">
              <a:extLst>
                <a:ext uri="{FF2B5EF4-FFF2-40B4-BE49-F238E27FC236}">
                  <a16:creationId xmlns:a16="http://schemas.microsoft.com/office/drawing/2014/main" id="{40F3B347-7520-F03A-0BA4-EDEBE5C91CC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1" name="椭圆 13">
              <a:extLst>
                <a:ext uri="{FF2B5EF4-FFF2-40B4-BE49-F238E27FC236}">
                  <a16:creationId xmlns:a16="http://schemas.microsoft.com/office/drawing/2014/main" id="{7CD2AACF-1837-0D20-43D6-9814604C8A6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42" name="组合 5">
            <a:extLst>
              <a:ext uri="{FF2B5EF4-FFF2-40B4-BE49-F238E27FC236}">
                <a16:creationId xmlns:a16="http://schemas.microsoft.com/office/drawing/2014/main" id="{B2170628-9585-8ECF-47EB-BE8932852406}"/>
              </a:ext>
            </a:extLst>
          </p:cNvPr>
          <p:cNvGrpSpPr/>
          <p:nvPr/>
        </p:nvGrpSpPr>
        <p:grpSpPr>
          <a:xfrm>
            <a:off x="6259877" y="3172831"/>
            <a:ext cx="692081" cy="692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6">
              <a:extLst>
                <a:ext uri="{FF2B5EF4-FFF2-40B4-BE49-F238E27FC236}">
                  <a16:creationId xmlns:a16="http://schemas.microsoft.com/office/drawing/2014/main" id="{34F51DF7-886D-8B50-D9CB-932109213E5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4" name="椭圆 7">
              <a:extLst>
                <a:ext uri="{FF2B5EF4-FFF2-40B4-BE49-F238E27FC236}">
                  <a16:creationId xmlns:a16="http://schemas.microsoft.com/office/drawing/2014/main" id="{918294A6-45E4-01D1-6C45-A89F4D9C0C0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45" name="组合 8">
            <a:extLst>
              <a:ext uri="{FF2B5EF4-FFF2-40B4-BE49-F238E27FC236}">
                <a16:creationId xmlns:a16="http://schemas.microsoft.com/office/drawing/2014/main" id="{EF2FC8A1-D7CD-AFF0-D56A-6A43816EB070}"/>
              </a:ext>
            </a:extLst>
          </p:cNvPr>
          <p:cNvGrpSpPr/>
          <p:nvPr/>
        </p:nvGrpSpPr>
        <p:grpSpPr>
          <a:xfrm>
            <a:off x="3733978" y="1443068"/>
            <a:ext cx="297780" cy="2977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9">
              <a:extLst>
                <a:ext uri="{FF2B5EF4-FFF2-40B4-BE49-F238E27FC236}">
                  <a16:creationId xmlns:a16="http://schemas.microsoft.com/office/drawing/2014/main" id="{054EFEE2-F5CA-C04F-5240-75DABD77682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7" name="椭圆 10">
              <a:extLst>
                <a:ext uri="{FF2B5EF4-FFF2-40B4-BE49-F238E27FC236}">
                  <a16:creationId xmlns:a16="http://schemas.microsoft.com/office/drawing/2014/main" id="{882A9433-884F-9AC9-F497-21023342EC1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48" name="组合 14">
            <a:extLst>
              <a:ext uri="{FF2B5EF4-FFF2-40B4-BE49-F238E27FC236}">
                <a16:creationId xmlns:a16="http://schemas.microsoft.com/office/drawing/2014/main" id="{48F59FFF-9BC2-6019-5C5E-D4658B3A3EE6}"/>
              </a:ext>
            </a:extLst>
          </p:cNvPr>
          <p:cNvGrpSpPr/>
          <p:nvPr/>
        </p:nvGrpSpPr>
        <p:grpSpPr>
          <a:xfrm>
            <a:off x="4824740" y="956468"/>
            <a:ext cx="362458" cy="3624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同心圆 15">
              <a:extLst>
                <a:ext uri="{FF2B5EF4-FFF2-40B4-BE49-F238E27FC236}">
                  <a16:creationId xmlns:a16="http://schemas.microsoft.com/office/drawing/2014/main" id="{DC2A3D70-9399-13E3-4D86-252BC546478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0" name="椭圆 16">
              <a:extLst>
                <a:ext uri="{FF2B5EF4-FFF2-40B4-BE49-F238E27FC236}">
                  <a16:creationId xmlns:a16="http://schemas.microsoft.com/office/drawing/2014/main" id="{24B10B4B-B8A5-CE75-BF92-56889F8CF5F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51" name="组合 17">
            <a:extLst>
              <a:ext uri="{FF2B5EF4-FFF2-40B4-BE49-F238E27FC236}">
                <a16:creationId xmlns:a16="http://schemas.microsoft.com/office/drawing/2014/main" id="{3FFD9E89-EEF6-7D56-6099-027A113C3386}"/>
              </a:ext>
            </a:extLst>
          </p:cNvPr>
          <p:cNvGrpSpPr/>
          <p:nvPr/>
        </p:nvGrpSpPr>
        <p:grpSpPr>
          <a:xfrm>
            <a:off x="2863840" y="2594224"/>
            <a:ext cx="230318" cy="23031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2" name="同心圆 18">
              <a:extLst>
                <a:ext uri="{FF2B5EF4-FFF2-40B4-BE49-F238E27FC236}">
                  <a16:creationId xmlns:a16="http://schemas.microsoft.com/office/drawing/2014/main" id="{B04883A5-6C72-98E8-1E33-163525D5683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3" name="椭圆 19">
              <a:extLst>
                <a:ext uri="{FF2B5EF4-FFF2-40B4-BE49-F238E27FC236}">
                  <a16:creationId xmlns:a16="http://schemas.microsoft.com/office/drawing/2014/main" id="{29827A2F-C8CE-ED30-0D6D-A058F444D1D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54" name="组合 30">
            <a:extLst>
              <a:ext uri="{FF2B5EF4-FFF2-40B4-BE49-F238E27FC236}">
                <a16:creationId xmlns:a16="http://schemas.microsoft.com/office/drawing/2014/main" id="{8968E9B4-6DB6-7C53-7000-6E0162528D01}"/>
              </a:ext>
            </a:extLst>
          </p:cNvPr>
          <p:cNvGrpSpPr/>
          <p:nvPr/>
        </p:nvGrpSpPr>
        <p:grpSpPr>
          <a:xfrm>
            <a:off x="7463514" y="2961895"/>
            <a:ext cx="1053236" cy="1053236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55" name="椭圆 31">
              <a:extLst>
                <a:ext uri="{FF2B5EF4-FFF2-40B4-BE49-F238E27FC236}">
                  <a16:creationId xmlns:a16="http://schemas.microsoft.com/office/drawing/2014/main" id="{49A24508-93DE-94F9-AFF1-B2930C5D18E5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6" name="椭圆 32">
              <a:extLst>
                <a:ext uri="{FF2B5EF4-FFF2-40B4-BE49-F238E27FC236}">
                  <a16:creationId xmlns:a16="http://schemas.microsoft.com/office/drawing/2014/main" id="{69AF13D6-FD3A-797E-2AF5-133E76ED40FC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33">
            <a:extLst>
              <a:ext uri="{FF2B5EF4-FFF2-40B4-BE49-F238E27FC236}">
                <a16:creationId xmlns:a16="http://schemas.microsoft.com/office/drawing/2014/main" id="{F43F2B37-3686-1D67-5E71-A3C5146A6D51}"/>
              </a:ext>
            </a:extLst>
          </p:cNvPr>
          <p:cNvGrpSpPr/>
          <p:nvPr/>
        </p:nvGrpSpPr>
        <p:grpSpPr>
          <a:xfrm>
            <a:off x="838955" y="1701985"/>
            <a:ext cx="1208729" cy="1208729"/>
            <a:chOff x="5252030" y="2008764"/>
            <a:chExt cx="809336" cy="80933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8" name="椭圆 34">
              <a:extLst>
                <a:ext uri="{FF2B5EF4-FFF2-40B4-BE49-F238E27FC236}">
                  <a16:creationId xmlns:a16="http://schemas.microsoft.com/office/drawing/2014/main" id="{17EF5BC8-B03F-3431-05AB-BA7DD89716D7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9" name="椭圆 35">
              <a:extLst>
                <a:ext uri="{FF2B5EF4-FFF2-40B4-BE49-F238E27FC236}">
                  <a16:creationId xmlns:a16="http://schemas.microsoft.com/office/drawing/2014/main" id="{3FC00E94-2C7F-A214-43EA-38E442E79FAB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solidFill>
              <a:srgbClr val="F27E6B"/>
            </a:solidFill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60" name="组合 39">
            <a:extLst>
              <a:ext uri="{FF2B5EF4-FFF2-40B4-BE49-F238E27FC236}">
                <a16:creationId xmlns:a16="http://schemas.microsoft.com/office/drawing/2014/main" id="{19BFE795-2EF8-7104-7A6D-A063551151FB}"/>
              </a:ext>
            </a:extLst>
          </p:cNvPr>
          <p:cNvGrpSpPr/>
          <p:nvPr/>
        </p:nvGrpSpPr>
        <p:grpSpPr>
          <a:xfrm>
            <a:off x="3362355" y="3260122"/>
            <a:ext cx="233921" cy="233921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61" name="椭圆 40">
              <a:extLst>
                <a:ext uri="{FF2B5EF4-FFF2-40B4-BE49-F238E27FC236}">
                  <a16:creationId xmlns:a16="http://schemas.microsoft.com/office/drawing/2014/main" id="{17A85782-F9AB-92E5-BEDC-C09E23ED301C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2" name="椭圆 41">
              <a:extLst>
                <a:ext uri="{FF2B5EF4-FFF2-40B4-BE49-F238E27FC236}">
                  <a16:creationId xmlns:a16="http://schemas.microsoft.com/office/drawing/2014/main" id="{136474D8-5875-4532-F4E0-2B13BF459D23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63" name="组合 42">
            <a:extLst>
              <a:ext uri="{FF2B5EF4-FFF2-40B4-BE49-F238E27FC236}">
                <a16:creationId xmlns:a16="http://schemas.microsoft.com/office/drawing/2014/main" id="{DBC10C6A-E3F4-BE0D-4C11-E341FF5A49BB}"/>
              </a:ext>
            </a:extLst>
          </p:cNvPr>
          <p:cNvGrpSpPr/>
          <p:nvPr/>
        </p:nvGrpSpPr>
        <p:grpSpPr>
          <a:xfrm>
            <a:off x="3171747" y="1201963"/>
            <a:ext cx="233921" cy="233921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64" name="椭圆 43">
              <a:extLst>
                <a:ext uri="{FF2B5EF4-FFF2-40B4-BE49-F238E27FC236}">
                  <a16:creationId xmlns:a16="http://schemas.microsoft.com/office/drawing/2014/main" id="{A0E242E8-D562-F6F1-683A-06040EB390EF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5" name="椭圆 44">
              <a:extLst>
                <a:ext uri="{FF2B5EF4-FFF2-40B4-BE49-F238E27FC236}">
                  <a16:creationId xmlns:a16="http://schemas.microsoft.com/office/drawing/2014/main" id="{5B20E2F2-7F44-7BAE-605F-51AACC152A5C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66" name="组合 45">
            <a:extLst>
              <a:ext uri="{FF2B5EF4-FFF2-40B4-BE49-F238E27FC236}">
                <a16:creationId xmlns:a16="http://schemas.microsoft.com/office/drawing/2014/main" id="{B76B9575-D3ED-9252-09AD-AF55350BECF9}"/>
              </a:ext>
            </a:extLst>
          </p:cNvPr>
          <p:cNvGrpSpPr/>
          <p:nvPr/>
        </p:nvGrpSpPr>
        <p:grpSpPr>
          <a:xfrm>
            <a:off x="3656821" y="3851578"/>
            <a:ext cx="233921" cy="233921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67" name="椭圆 46">
              <a:extLst>
                <a:ext uri="{FF2B5EF4-FFF2-40B4-BE49-F238E27FC236}">
                  <a16:creationId xmlns:a16="http://schemas.microsoft.com/office/drawing/2014/main" id="{84EB40A5-595C-91EF-B29F-B094ED00901F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8" name="椭圆 47">
              <a:extLst>
                <a:ext uri="{FF2B5EF4-FFF2-40B4-BE49-F238E27FC236}">
                  <a16:creationId xmlns:a16="http://schemas.microsoft.com/office/drawing/2014/main" id="{D909BEDC-F6CB-DF3F-8985-AA7AD3438431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69" name="组合 48">
            <a:extLst>
              <a:ext uri="{FF2B5EF4-FFF2-40B4-BE49-F238E27FC236}">
                <a16:creationId xmlns:a16="http://schemas.microsoft.com/office/drawing/2014/main" id="{AA1AE2DE-AB12-7C6F-72CA-E1A25785FFFF}"/>
              </a:ext>
            </a:extLst>
          </p:cNvPr>
          <p:cNvGrpSpPr/>
          <p:nvPr/>
        </p:nvGrpSpPr>
        <p:grpSpPr>
          <a:xfrm>
            <a:off x="4566104" y="3864911"/>
            <a:ext cx="173913" cy="173913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70" name="椭圆 49">
              <a:extLst>
                <a:ext uri="{FF2B5EF4-FFF2-40B4-BE49-F238E27FC236}">
                  <a16:creationId xmlns:a16="http://schemas.microsoft.com/office/drawing/2014/main" id="{C2A0FAA7-E078-5B64-9A94-20E735E9ABBA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1" name="椭圆 50">
              <a:extLst>
                <a:ext uri="{FF2B5EF4-FFF2-40B4-BE49-F238E27FC236}">
                  <a16:creationId xmlns:a16="http://schemas.microsoft.com/office/drawing/2014/main" id="{65BEFA84-1E01-D12C-CFC6-9D116202813E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72" name="组合 54">
            <a:extLst>
              <a:ext uri="{FF2B5EF4-FFF2-40B4-BE49-F238E27FC236}">
                <a16:creationId xmlns:a16="http://schemas.microsoft.com/office/drawing/2014/main" id="{FF199368-94F3-B95F-9AF0-AEAD8A20A63C}"/>
              </a:ext>
            </a:extLst>
          </p:cNvPr>
          <p:cNvGrpSpPr/>
          <p:nvPr/>
        </p:nvGrpSpPr>
        <p:grpSpPr>
          <a:xfrm>
            <a:off x="6300823" y="2700739"/>
            <a:ext cx="339254" cy="339254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73" name="椭圆 55">
              <a:extLst>
                <a:ext uri="{FF2B5EF4-FFF2-40B4-BE49-F238E27FC236}">
                  <a16:creationId xmlns:a16="http://schemas.microsoft.com/office/drawing/2014/main" id="{0A34CD58-24E2-F362-7F43-9BC6E753363C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4" name="椭圆 56">
              <a:extLst>
                <a:ext uri="{FF2B5EF4-FFF2-40B4-BE49-F238E27FC236}">
                  <a16:creationId xmlns:a16="http://schemas.microsoft.com/office/drawing/2014/main" id="{A25EA535-AAC8-E2E0-3D02-2618D55C7EB5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75" name="组合 57">
            <a:extLst>
              <a:ext uri="{FF2B5EF4-FFF2-40B4-BE49-F238E27FC236}">
                <a16:creationId xmlns:a16="http://schemas.microsoft.com/office/drawing/2014/main" id="{129EDC4E-E01F-B8E4-A28B-BAFD71FBCC88}"/>
              </a:ext>
            </a:extLst>
          </p:cNvPr>
          <p:cNvGrpSpPr/>
          <p:nvPr/>
        </p:nvGrpSpPr>
        <p:grpSpPr>
          <a:xfrm>
            <a:off x="6469343" y="2349460"/>
            <a:ext cx="169627" cy="169627"/>
            <a:chOff x="5252030" y="2008764"/>
            <a:chExt cx="809336" cy="809336"/>
          </a:xfrm>
          <a:solidFill>
            <a:srgbClr val="F27E6B"/>
          </a:solidFill>
        </p:grpSpPr>
        <p:sp>
          <p:nvSpPr>
            <p:cNvPr id="76" name="椭圆 58">
              <a:extLst>
                <a:ext uri="{FF2B5EF4-FFF2-40B4-BE49-F238E27FC236}">
                  <a16:creationId xmlns:a16="http://schemas.microsoft.com/office/drawing/2014/main" id="{59931170-D2A7-CF13-C3F5-8A90F4A75217}"/>
                </a:ext>
              </a:extLst>
            </p:cNvPr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solidFill>
                <a:srgbClr val="F27E6B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7" name="椭圆 59">
              <a:extLst>
                <a:ext uri="{FF2B5EF4-FFF2-40B4-BE49-F238E27FC236}">
                  <a16:creationId xmlns:a16="http://schemas.microsoft.com/office/drawing/2014/main" id="{38798CF3-E339-FAA8-F7D7-336C7A805DE0}"/>
                </a:ext>
              </a:extLst>
            </p:cNvPr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solidFill>
                <a:srgbClr val="F27E6B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78" name="组合 2">
            <a:extLst>
              <a:ext uri="{FF2B5EF4-FFF2-40B4-BE49-F238E27FC236}">
                <a16:creationId xmlns:a16="http://schemas.microsoft.com/office/drawing/2014/main" id="{51D829FF-88B5-F74F-9702-54BECDC2F12C}"/>
              </a:ext>
            </a:extLst>
          </p:cNvPr>
          <p:cNvGrpSpPr/>
          <p:nvPr/>
        </p:nvGrpSpPr>
        <p:grpSpPr>
          <a:xfrm>
            <a:off x="3109263" y="803048"/>
            <a:ext cx="3006610" cy="300660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9" name="同心圆 3">
              <a:extLst>
                <a:ext uri="{FF2B5EF4-FFF2-40B4-BE49-F238E27FC236}">
                  <a16:creationId xmlns:a16="http://schemas.microsoft.com/office/drawing/2014/main" id="{DCC406DD-D931-B9DD-9517-A47D537609F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0" name="椭圆 4">
              <a:extLst>
                <a:ext uri="{FF2B5EF4-FFF2-40B4-BE49-F238E27FC236}">
                  <a16:creationId xmlns:a16="http://schemas.microsoft.com/office/drawing/2014/main" id="{E203E290-95DE-D450-5326-559BD7CE0AA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82" name="标题 4">
            <a:extLst>
              <a:ext uri="{FF2B5EF4-FFF2-40B4-BE49-F238E27FC236}">
                <a16:creationId xmlns:a16="http://schemas.microsoft.com/office/drawing/2014/main" id="{2876F899-0C5A-29D1-37FC-6710B312CA8E}"/>
              </a:ext>
            </a:extLst>
          </p:cNvPr>
          <p:cNvSpPr txBox="1"/>
          <p:nvPr/>
        </p:nvSpPr>
        <p:spPr>
          <a:xfrm>
            <a:off x="2727323" y="2002832"/>
            <a:ext cx="3804795" cy="517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orabba" pitchFamily="2" charset="-78"/>
                <a:ea typeface="宋体" panose="02010600030101010101" pitchFamily="2" charset="-122"/>
                <a:cs typeface="Morabba" pitchFamily="2" charset="-78"/>
              </a:rPr>
              <a:t>با تشکر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orabba" pitchFamily="2" charset="-78"/>
                <a:ea typeface="宋体" panose="02010600030101010101" pitchFamily="2" charset="-122"/>
                <a:cs typeface="Morabba" pitchFamily="2" charset="-78"/>
              </a:rPr>
              <a:t> از توجه شما</a:t>
            </a:r>
          </a:p>
        </p:txBody>
      </p:sp>
    </p:spTree>
    <p:extLst>
      <p:ext uri="{BB962C8B-B14F-4D97-AF65-F5344CB8AC3E}">
        <p14:creationId xmlns:p14="http://schemas.microsoft.com/office/powerpoint/2010/main" val="4032251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8000" fill="hold" nodeType="withEffect" p14:presetBounceEnd="5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3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9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0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3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4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3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4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7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8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67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6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7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78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6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7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منابع: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600" dirty="0">
              <a:latin typeface="Microsoft PhagsPa" panose="020B0502040204020203" pitchFamily="34" charset="0"/>
            </a:endParaRPr>
          </a:p>
          <a:p>
            <a:r>
              <a:rPr lang="en-US" sz="1600" dirty="0">
                <a:latin typeface="Microsoft PhagsPa" panose="020B0502040204020203" pitchFamily="34" charset="0"/>
              </a:rPr>
              <a:t>- Ferreira et al., *Journal of Inherited Metabolic Disease*, 2021.  </a:t>
            </a:r>
          </a:p>
          <a:p>
            <a:r>
              <a:rPr lang="en-US" sz="1600" dirty="0">
                <a:latin typeface="Microsoft PhagsPa" panose="020B0502040204020203" pitchFamily="34" charset="0"/>
              </a:rPr>
              <a:t>- OMIM #236200 (CBS deficiency).</a:t>
            </a:r>
            <a:endParaRPr lang="fa-IR" sz="1600" dirty="0">
              <a:latin typeface="Microsoft PhagsPa" panose="020B0502040204020203" pitchFamily="34" charset="0"/>
            </a:endParaRPr>
          </a:p>
          <a:p>
            <a:r>
              <a:rPr lang="en-US" sz="1600" dirty="0" err="1">
                <a:latin typeface="Microsoft PhagsPa" panose="020B0502040204020203" pitchFamily="34" charset="0"/>
              </a:rPr>
              <a:t>Sacharow</a:t>
            </a:r>
            <a:r>
              <a:rPr lang="en-US" sz="1600" dirty="0">
                <a:latin typeface="Microsoft PhagsPa" panose="020B0502040204020203" pitchFamily="34" charset="0"/>
              </a:rPr>
              <a:t> et al., *Genetics in Medicine*, 2017</a:t>
            </a:r>
            <a:endParaRPr lang="fa-IR" sz="1600" dirty="0">
              <a:latin typeface="Microsoft PhagsPa" panose="020B0502040204020203" pitchFamily="34" charset="0"/>
            </a:endParaRPr>
          </a:p>
          <a:p>
            <a:r>
              <a:rPr lang="en-US" sz="1600" dirty="0" err="1">
                <a:latin typeface="Microsoft PhagsPa" panose="020B0502040204020203" pitchFamily="34" charset="0"/>
              </a:rPr>
              <a:t>nborn</a:t>
            </a:r>
            <a:r>
              <a:rPr lang="en-US" sz="1600" dirty="0">
                <a:latin typeface="Microsoft PhagsPa" panose="020B0502040204020203" pitchFamily="34" charset="0"/>
              </a:rPr>
              <a:t> Metabolic Diseases* (</a:t>
            </a:r>
            <a:r>
              <a:rPr lang="en-US" sz="1600" dirty="0" err="1">
                <a:latin typeface="Microsoft PhagsPa" panose="020B0502040204020203" pitchFamily="34" charset="0"/>
              </a:rPr>
              <a:t>Saudubray</a:t>
            </a:r>
            <a:r>
              <a:rPr lang="en-US" sz="1600" dirty="0">
                <a:latin typeface="Microsoft PhagsPa" panose="020B0502040204020203" pitchFamily="34" charset="0"/>
              </a:rPr>
              <a:t>, 2022)</a:t>
            </a:r>
          </a:p>
          <a:p>
            <a:r>
              <a:rPr lang="en-US" sz="1600" dirty="0">
                <a:latin typeface="Microsoft PhagsPa" panose="020B0502040204020203" pitchFamily="34" charset="0"/>
              </a:rPr>
              <a:t>- NIH Genetic Testing Registry (NCBI)</a:t>
            </a:r>
          </a:p>
          <a:p>
            <a:r>
              <a:rPr lang="en-US" sz="1600" dirty="0">
                <a:latin typeface="Microsoft PhagsPa" panose="020B0502040204020203" pitchFamily="34" charset="0"/>
              </a:rPr>
              <a:t>- </a:t>
            </a:r>
            <a:r>
              <a:rPr lang="en-US" sz="1600" dirty="0" err="1">
                <a:latin typeface="Microsoft PhagsPa" panose="020B0502040204020203" pitchFamily="34" charset="0"/>
              </a:rPr>
              <a:t>Huemer</a:t>
            </a:r>
            <a:r>
              <a:rPr lang="en-US" sz="1600" dirty="0">
                <a:latin typeface="Microsoft PhagsPa" panose="020B0502040204020203" pitchFamily="34" charset="0"/>
              </a:rPr>
              <a:t> et al., *Molecular Genetics and Metabolism*, 2023</a:t>
            </a:r>
          </a:p>
          <a:p>
            <a:r>
              <a:rPr lang="en-US" sz="1600" dirty="0">
                <a:latin typeface="Microsoft PhagsPa" panose="020B0502040204020203" pitchFamily="34" charset="0"/>
              </a:rPr>
              <a:t>- Watkins et al., *Journal of Inherited Metabolic Disease*, 2022.</a:t>
            </a:r>
            <a:endParaRPr lang="fa-IR" sz="1600" dirty="0">
              <a:latin typeface="Microsoft PhagsPa" panose="020B0502040204020203" pitchFamily="34" charset="0"/>
            </a:endParaRPr>
          </a:p>
          <a:p>
            <a:r>
              <a:rPr lang="en-US" sz="1600" dirty="0">
                <a:latin typeface="Microsoft PhagsPa" panose="020B0502040204020203" pitchFamily="34" charset="0"/>
              </a:rPr>
              <a:t>Registry data from *European Network for </a:t>
            </a:r>
            <a:r>
              <a:rPr lang="en-US" sz="1600" dirty="0" err="1">
                <a:latin typeface="Microsoft PhagsPa" panose="020B0502040204020203" pitchFamily="34" charset="0"/>
              </a:rPr>
              <a:t>Homocystinuria</a:t>
            </a:r>
            <a:r>
              <a:rPr lang="en-US" sz="1600" dirty="0">
                <a:latin typeface="Microsoft PhagsPa" panose="020B0502040204020203" pitchFamily="34" charset="0"/>
              </a:rPr>
              <a:t>*, 2020</a:t>
            </a:r>
          </a:p>
        </p:txBody>
      </p:sp>
    </p:spTree>
    <p:extLst>
      <p:ext uri="{BB962C8B-B14F-4D97-AF65-F5344CB8AC3E}">
        <p14:creationId xmlns:p14="http://schemas.microsoft.com/office/powerpoint/2010/main" val="2843523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258329" y="799824"/>
            <a:ext cx="900000" cy="900000"/>
            <a:chOff x="4211960" y="-60450"/>
            <a:chExt cx="900000" cy="900000"/>
          </a:xfrm>
        </p:grpSpPr>
        <p:sp>
          <p:nvSpPr>
            <p:cNvPr id="8" name="MH_Other_2"/>
            <p:cNvSpPr/>
            <p:nvPr>
              <p:custDataLst>
                <p:tags r:id="rId5"/>
              </p:custDataLst>
            </p:nvPr>
          </p:nvSpPr>
          <p:spPr>
            <a:xfrm>
              <a:off x="4211960" y="-60450"/>
              <a:ext cx="900000" cy="9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2  Titr" panose="00000700000000000000" pitchFamily="2" charset="-78"/>
              </a:endParaRPr>
            </a:p>
          </p:txBody>
        </p:sp>
        <p:sp>
          <p:nvSpPr>
            <p:cNvPr id="9" name="MH_Title_1"/>
            <p:cNvSpPr/>
            <p:nvPr>
              <p:custDataLst>
                <p:tags r:id="rId6"/>
              </p:custDataLst>
            </p:nvPr>
          </p:nvSpPr>
          <p:spPr>
            <a:xfrm>
              <a:off x="4355142" y="82732"/>
              <a:ext cx="613636" cy="6136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76200" dist="508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fa-IR" altLang="zh-CN" sz="2800" b="1" dirty="0">
                  <a:cs typeface="2  Titr" panose="00000700000000000000" pitchFamily="2" charset="-78"/>
                </a:rPr>
                <a:t>1</a:t>
              </a:r>
              <a:endParaRPr lang="en-US" altLang="zh-CN" sz="2800" b="1" dirty="0">
                <a:cs typeface="2  Titr" panose="00000700000000000000" pitchFamily="2" charset="-78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160328" y="1496569"/>
            <a:ext cx="2016224" cy="2016224"/>
            <a:chOff x="1187624" y="1496569"/>
            <a:chExt cx="2016224" cy="2016224"/>
          </a:xfrm>
        </p:grpSpPr>
        <p:sp>
          <p:nvSpPr>
            <p:cNvPr id="6" name="椭圆 5"/>
            <p:cNvSpPr/>
            <p:nvPr/>
          </p:nvSpPr>
          <p:spPr>
            <a:xfrm>
              <a:off x="1187624" y="1496569"/>
              <a:ext cx="2016224" cy="2016224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635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87861" y="1793208"/>
              <a:ext cx="1415751" cy="141575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76200" dist="508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8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99692" y="2676716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KSO_Shape"/>
            <p:cNvSpPr/>
            <p:nvPr/>
          </p:nvSpPr>
          <p:spPr bwMode="auto">
            <a:xfrm>
              <a:off x="1973623" y="1954837"/>
              <a:ext cx="444227" cy="666341"/>
            </a:xfrm>
            <a:custGeom>
              <a:avLst/>
              <a:gdLst>
                <a:gd name="T0" fmla="*/ 907356 w 545"/>
                <a:gd name="T1" fmla="*/ 1070349 h 619"/>
                <a:gd name="T2" fmla="*/ 259874 w 545"/>
                <a:gd name="T3" fmla="*/ 1113977 h 619"/>
                <a:gd name="T4" fmla="*/ 907356 w 545"/>
                <a:gd name="T5" fmla="*/ 1198326 h 619"/>
                <a:gd name="T6" fmla="*/ 907356 w 545"/>
                <a:gd name="T7" fmla="*/ 1070349 h 619"/>
                <a:gd name="T8" fmla="*/ 907356 w 545"/>
                <a:gd name="T9" fmla="*/ 1369931 h 619"/>
                <a:gd name="T10" fmla="*/ 259874 w 545"/>
                <a:gd name="T11" fmla="*/ 1413559 h 619"/>
                <a:gd name="T12" fmla="*/ 907356 w 545"/>
                <a:gd name="T13" fmla="*/ 1457187 h 619"/>
                <a:gd name="T14" fmla="*/ 907356 w 545"/>
                <a:gd name="T15" fmla="*/ 1369931 h 619"/>
                <a:gd name="T16" fmla="*/ 1037292 w 545"/>
                <a:gd name="T17" fmla="*/ 215233 h 619"/>
                <a:gd name="T18" fmla="*/ 907356 w 545"/>
                <a:gd name="T19" fmla="*/ 84348 h 619"/>
                <a:gd name="T20" fmla="*/ 583615 w 545"/>
                <a:gd name="T21" fmla="*/ 0 h 619"/>
                <a:gd name="T22" fmla="*/ 290706 w 545"/>
                <a:gd name="T23" fmla="*/ 84348 h 619"/>
                <a:gd name="T24" fmla="*/ 160769 w 545"/>
                <a:gd name="T25" fmla="*/ 215233 h 619"/>
                <a:gd name="T26" fmla="*/ 0 w 545"/>
                <a:gd name="T27" fmla="*/ 1585164 h 619"/>
                <a:gd name="T28" fmla="*/ 1037292 w 545"/>
                <a:gd name="T29" fmla="*/ 1797488 h 619"/>
                <a:gd name="T30" fmla="*/ 1198062 w 545"/>
                <a:gd name="T31" fmla="*/ 427558 h 619"/>
                <a:gd name="T32" fmla="*/ 389811 w 545"/>
                <a:gd name="T33" fmla="*/ 215233 h 619"/>
                <a:gd name="T34" fmla="*/ 486713 w 545"/>
                <a:gd name="T35" fmla="*/ 215233 h 619"/>
                <a:gd name="T36" fmla="*/ 713551 w 545"/>
                <a:gd name="T37" fmla="*/ 215233 h 619"/>
                <a:gd name="T38" fmla="*/ 810453 w 545"/>
                <a:gd name="T39" fmla="*/ 427558 h 619"/>
                <a:gd name="T40" fmla="*/ 389811 w 545"/>
                <a:gd name="T41" fmla="*/ 215233 h 619"/>
                <a:gd name="T42" fmla="*/ 1101160 w 545"/>
                <a:gd name="T43" fmla="*/ 1585164 h 619"/>
                <a:gd name="T44" fmla="*/ 160769 w 545"/>
                <a:gd name="T45" fmla="*/ 1713140 h 619"/>
                <a:gd name="T46" fmla="*/ 63867 w 545"/>
                <a:gd name="T47" fmla="*/ 427558 h 619"/>
                <a:gd name="T48" fmla="*/ 290706 w 545"/>
                <a:gd name="T49" fmla="*/ 343210 h 619"/>
                <a:gd name="T50" fmla="*/ 907356 w 545"/>
                <a:gd name="T51" fmla="*/ 558443 h 619"/>
                <a:gd name="T52" fmla="*/ 1037292 w 545"/>
                <a:gd name="T53" fmla="*/ 343210 h 619"/>
                <a:gd name="T54" fmla="*/ 1101160 w 545"/>
                <a:gd name="T55" fmla="*/ 1585164 h 619"/>
                <a:gd name="T56" fmla="*/ 907356 w 545"/>
                <a:gd name="T57" fmla="*/ 770768 h 619"/>
                <a:gd name="T58" fmla="*/ 259874 w 545"/>
                <a:gd name="T59" fmla="*/ 858024 h 619"/>
                <a:gd name="T60" fmla="*/ 907356 w 545"/>
                <a:gd name="T61" fmla="*/ 898744 h 619"/>
                <a:gd name="T62" fmla="*/ 907356 w 545"/>
                <a:gd name="T63" fmla="*/ 770768 h 6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45" h="619">
                  <a:moveTo>
                    <a:pt x="412" y="368"/>
                  </a:moveTo>
                  <a:lnTo>
                    <a:pt x="412" y="368"/>
                  </a:lnTo>
                  <a:cubicBezTo>
                    <a:pt x="132" y="368"/>
                    <a:pt x="132" y="368"/>
                    <a:pt x="132" y="368"/>
                  </a:cubicBezTo>
                  <a:cubicBezTo>
                    <a:pt x="118" y="368"/>
                    <a:pt x="118" y="383"/>
                    <a:pt x="118" y="383"/>
                  </a:cubicBezTo>
                  <a:cubicBezTo>
                    <a:pt x="118" y="398"/>
                    <a:pt x="118" y="412"/>
                    <a:pt x="132" y="412"/>
                  </a:cubicBezTo>
                  <a:cubicBezTo>
                    <a:pt x="412" y="412"/>
                    <a:pt x="412" y="412"/>
                    <a:pt x="412" y="412"/>
                  </a:cubicBezTo>
                  <a:cubicBezTo>
                    <a:pt x="412" y="412"/>
                    <a:pt x="427" y="398"/>
                    <a:pt x="427" y="383"/>
                  </a:cubicBezTo>
                  <a:lnTo>
                    <a:pt x="412" y="368"/>
                  </a:lnTo>
                  <a:close/>
                  <a:moveTo>
                    <a:pt x="412" y="471"/>
                  </a:moveTo>
                  <a:lnTo>
                    <a:pt x="412" y="471"/>
                  </a:lnTo>
                  <a:cubicBezTo>
                    <a:pt x="132" y="471"/>
                    <a:pt x="132" y="471"/>
                    <a:pt x="132" y="471"/>
                  </a:cubicBezTo>
                  <a:cubicBezTo>
                    <a:pt x="118" y="471"/>
                    <a:pt x="118" y="471"/>
                    <a:pt x="118" y="486"/>
                  </a:cubicBezTo>
                  <a:cubicBezTo>
                    <a:pt x="118" y="501"/>
                    <a:pt x="118" y="501"/>
                    <a:pt x="132" y="501"/>
                  </a:cubicBezTo>
                  <a:cubicBezTo>
                    <a:pt x="412" y="501"/>
                    <a:pt x="412" y="501"/>
                    <a:pt x="412" y="501"/>
                  </a:cubicBezTo>
                  <a:cubicBezTo>
                    <a:pt x="412" y="501"/>
                    <a:pt x="427" y="501"/>
                    <a:pt x="427" y="486"/>
                  </a:cubicBezTo>
                  <a:cubicBezTo>
                    <a:pt x="427" y="471"/>
                    <a:pt x="412" y="471"/>
                    <a:pt x="412" y="471"/>
                  </a:cubicBezTo>
                  <a:close/>
                  <a:moveTo>
                    <a:pt x="471" y="74"/>
                  </a:moveTo>
                  <a:lnTo>
                    <a:pt x="471" y="74"/>
                  </a:lnTo>
                  <a:cubicBezTo>
                    <a:pt x="412" y="74"/>
                    <a:pt x="412" y="74"/>
                    <a:pt x="412" y="74"/>
                  </a:cubicBezTo>
                  <a:cubicBezTo>
                    <a:pt x="412" y="29"/>
                    <a:pt x="412" y="29"/>
                    <a:pt x="412" y="29"/>
                  </a:cubicBezTo>
                  <a:cubicBezTo>
                    <a:pt x="353" y="29"/>
                    <a:pt x="353" y="29"/>
                    <a:pt x="353" y="29"/>
                  </a:cubicBezTo>
                  <a:cubicBezTo>
                    <a:pt x="339" y="15"/>
                    <a:pt x="309" y="0"/>
                    <a:pt x="265" y="0"/>
                  </a:cubicBezTo>
                  <a:cubicBezTo>
                    <a:pt x="235" y="0"/>
                    <a:pt x="206" y="15"/>
                    <a:pt x="191" y="29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32" y="74"/>
                    <a:pt x="132" y="74"/>
                    <a:pt x="132" y="74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29" y="74"/>
                    <a:pt x="0" y="103"/>
                    <a:pt x="0" y="147"/>
                  </a:cubicBezTo>
                  <a:cubicBezTo>
                    <a:pt x="0" y="545"/>
                    <a:pt x="0" y="545"/>
                    <a:pt x="0" y="545"/>
                  </a:cubicBezTo>
                  <a:cubicBezTo>
                    <a:pt x="0" y="589"/>
                    <a:pt x="29" y="618"/>
                    <a:pt x="73" y="618"/>
                  </a:cubicBezTo>
                  <a:cubicBezTo>
                    <a:pt x="471" y="618"/>
                    <a:pt x="471" y="618"/>
                    <a:pt x="471" y="618"/>
                  </a:cubicBezTo>
                  <a:cubicBezTo>
                    <a:pt x="515" y="618"/>
                    <a:pt x="544" y="589"/>
                    <a:pt x="544" y="545"/>
                  </a:cubicBezTo>
                  <a:cubicBezTo>
                    <a:pt x="544" y="147"/>
                    <a:pt x="544" y="147"/>
                    <a:pt x="544" y="147"/>
                  </a:cubicBezTo>
                  <a:cubicBezTo>
                    <a:pt x="544" y="103"/>
                    <a:pt x="515" y="74"/>
                    <a:pt x="471" y="74"/>
                  </a:cubicBezTo>
                  <a:close/>
                  <a:moveTo>
                    <a:pt x="177" y="74"/>
                  </a:moveTo>
                  <a:lnTo>
                    <a:pt x="177" y="74"/>
                  </a:lnTo>
                  <a:cubicBezTo>
                    <a:pt x="221" y="74"/>
                    <a:pt x="221" y="74"/>
                    <a:pt x="221" y="74"/>
                  </a:cubicBezTo>
                  <a:cubicBezTo>
                    <a:pt x="221" y="59"/>
                    <a:pt x="235" y="29"/>
                    <a:pt x="265" y="29"/>
                  </a:cubicBezTo>
                  <a:cubicBezTo>
                    <a:pt x="294" y="29"/>
                    <a:pt x="324" y="59"/>
                    <a:pt x="324" y="74"/>
                  </a:cubicBezTo>
                  <a:cubicBezTo>
                    <a:pt x="368" y="74"/>
                    <a:pt x="368" y="74"/>
                    <a:pt x="368" y="74"/>
                  </a:cubicBezTo>
                  <a:cubicBezTo>
                    <a:pt x="368" y="147"/>
                    <a:pt x="368" y="147"/>
                    <a:pt x="368" y="147"/>
                  </a:cubicBezTo>
                  <a:cubicBezTo>
                    <a:pt x="177" y="147"/>
                    <a:pt x="177" y="147"/>
                    <a:pt x="177" y="147"/>
                  </a:cubicBezTo>
                  <a:lnTo>
                    <a:pt x="177" y="74"/>
                  </a:lnTo>
                  <a:close/>
                  <a:moveTo>
                    <a:pt x="500" y="545"/>
                  </a:moveTo>
                  <a:lnTo>
                    <a:pt x="500" y="545"/>
                  </a:lnTo>
                  <a:cubicBezTo>
                    <a:pt x="500" y="559"/>
                    <a:pt x="486" y="589"/>
                    <a:pt x="471" y="589"/>
                  </a:cubicBezTo>
                  <a:cubicBezTo>
                    <a:pt x="73" y="589"/>
                    <a:pt x="73" y="589"/>
                    <a:pt x="73" y="589"/>
                  </a:cubicBezTo>
                  <a:cubicBezTo>
                    <a:pt x="59" y="589"/>
                    <a:pt x="29" y="559"/>
                    <a:pt x="29" y="545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133"/>
                    <a:pt x="59" y="118"/>
                    <a:pt x="73" y="118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412" y="192"/>
                    <a:pt x="412" y="192"/>
                    <a:pt x="412" y="192"/>
                  </a:cubicBezTo>
                  <a:cubicBezTo>
                    <a:pt x="412" y="118"/>
                    <a:pt x="412" y="118"/>
                    <a:pt x="412" y="118"/>
                  </a:cubicBezTo>
                  <a:cubicBezTo>
                    <a:pt x="471" y="118"/>
                    <a:pt x="471" y="118"/>
                    <a:pt x="471" y="118"/>
                  </a:cubicBezTo>
                  <a:cubicBezTo>
                    <a:pt x="486" y="118"/>
                    <a:pt x="500" y="133"/>
                    <a:pt x="500" y="147"/>
                  </a:cubicBezTo>
                  <a:lnTo>
                    <a:pt x="500" y="545"/>
                  </a:lnTo>
                  <a:close/>
                  <a:moveTo>
                    <a:pt x="412" y="265"/>
                  </a:moveTo>
                  <a:lnTo>
                    <a:pt x="412" y="265"/>
                  </a:lnTo>
                  <a:cubicBezTo>
                    <a:pt x="132" y="265"/>
                    <a:pt x="132" y="265"/>
                    <a:pt x="132" y="265"/>
                  </a:cubicBezTo>
                  <a:cubicBezTo>
                    <a:pt x="118" y="265"/>
                    <a:pt x="118" y="280"/>
                    <a:pt x="118" y="295"/>
                  </a:cubicBezTo>
                  <a:cubicBezTo>
                    <a:pt x="118" y="295"/>
                    <a:pt x="118" y="309"/>
                    <a:pt x="132" y="309"/>
                  </a:cubicBezTo>
                  <a:cubicBezTo>
                    <a:pt x="412" y="309"/>
                    <a:pt x="412" y="309"/>
                    <a:pt x="412" y="309"/>
                  </a:cubicBezTo>
                  <a:lnTo>
                    <a:pt x="427" y="295"/>
                  </a:lnTo>
                  <a:cubicBezTo>
                    <a:pt x="427" y="280"/>
                    <a:pt x="412" y="265"/>
                    <a:pt x="412" y="2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121908" tIns="60955" rIns="121908" bIns="60955"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319734" y="1912629"/>
            <a:ext cx="900000" cy="900000"/>
            <a:chOff x="3851920" y="40902"/>
            <a:chExt cx="900000" cy="900000"/>
          </a:xfrm>
        </p:grpSpPr>
        <p:sp>
          <p:nvSpPr>
            <p:cNvPr id="21" name="MH_Other_2"/>
            <p:cNvSpPr/>
            <p:nvPr>
              <p:custDataLst>
                <p:tags r:id="rId3"/>
              </p:custDataLst>
            </p:nvPr>
          </p:nvSpPr>
          <p:spPr>
            <a:xfrm>
              <a:off x="3851920" y="40902"/>
              <a:ext cx="900000" cy="9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2  Titr" panose="00000700000000000000" pitchFamily="2" charset="-78"/>
              </a:endParaRPr>
            </a:p>
          </p:txBody>
        </p:sp>
        <p:sp>
          <p:nvSpPr>
            <p:cNvPr id="22" name="MH_Title_1"/>
            <p:cNvSpPr/>
            <p:nvPr>
              <p:custDataLst>
                <p:tags r:id="rId4"/>
              </p:custDataLst>
            </p:nvPr>
          </p:nvSpPr>
          <p:spPr>
            <a:xfrm>
              <a:off x="3995102" y="184084"/>
              <a:ext cx="613636" cy="6136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76200" dist="508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fa-IR" altLang="zh-CN" sz="2800" b="1" dirty="0">
                  <a:cs typeface="2  Titr" panose="00000700000000000000" pitchFamily="2" charset="-78"/>
                </a:rPr>
                <a:t>2</a:t>
              </a:r>
              <a:endParaRPr lang="en-US" altLang="zh-CN" sz="2800" b="1" dirty="0">
                <a:cs typeface="2  Titr" panose="00000700000000000000" pitchFamily="2" charset="-78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258329" y="3073967"/>
            <a:ext cx="900000" cy="900000"/>
            <a:chOff x="5076056" y="49893"/>
            <a:chExt cx="900000" cy="900000"/>
          </a:xfrm>
        </p:grpSpPr>
        <p:sp>
          <p:nvSpPr>
            <p:cNvPr id="25" name="MH_Other_2"/>
            <p:cNvSpPr/>
            <p:nvPr>
              <p:custDataLst>
                <p:tags r:id="rId1"/>
              </p:custDataLst>
            </p:nvPr>
          </p:nvSpPr>
          <p:spPr>
            <a:xfrm>
              <a:off x="5076056" y="49893"/>
              <a:ext cx="900000" cy="90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2  Titr" panose="00000700000000000000" pitchFamily="2" charset="-78"/>
              </a:endParaRPr>
            </a:p>
          </p:txBody>
        </p:sp>
        <p:sp>
          <p:nvSpPr>
            <p:cNvPr id="26" name="MH_Title_1"/>
            <p:cNvSpPr/>
            <p:nvPr>
              <p:custDataLst>
                <p:tags r:id="rId2"/>
              </p:custDataLst>
            </p:nvPr>
          </p:nvSpPr>
          <p:spPr>
            <a:xfrm>
              <a:off x="5219238" y="193075"/>
              <a:ext cx="613636" cy="6136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76200" dist="508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fa-IR" altLang="zh-CN" sz="2800" b="1" dirty="0">
                  <a:cs typeface="2  Titr" panose="00000700000000000000" pitchFamily="2" charset="-78"/>
                </a:rPr>
                <a:t>3</a:t>
              </a:r>
              <a:endParaRPr lang="en-US" altLang="zh-CN" sz="2800" b="1" dirty="0">
                <a:cs typeface="2  Titr" panose="00000700000000000000" pitchFamily="2" charset="-78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" y="1559362"/>
            <a:ext cx="1542049" cy="1890639"/>
          </a:xfrm>
          <a:custGeom>
            <a:avLst/>
            <a:gdLst/>
            <a:ahLst/>
            <a:cxnLst/>
            <a:rect l="l" t="t" r="r" b="b"/>
            <a:pathLst>
              <a:path w="1542049" h="1890639">
                <a:moveTo>
                  <a:pt x="0" y="0"/>
                </a:moveTo>
                <a:lnTo>
                  <a:pt x="1542049" y="0"/>
                </a:lnTo>
                <a:cubicBezTo>
                  <a:pt x="1233527" y="201201"/>
                  <a:pt x="1029960" y="549488"/>
                  <a:pt x="1029960" y="945320"/>
                </a:cubicBezTo>
                <a:cubicBezTo>
                  <a:pt x="1029960" y="1341152"/>
                  <a:pt x="1233526" y="1689438"/>
                  <a:pt x="1542048" y="1890639"/>
                </a:cubicBezTo>
                <a:lnTo>
                  <a:pt x="0" y="1890639"/>
                </a:ln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27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01511" y="843558"/>
            <a:ext cx="3420000" cy="750672"/>
            <a:chOff x="3860351" y="614060"/>
            <a:chExt cx="3420000" cy="750672"/>
          </a:xfrm>
        </p:grpSpPr>
        <p:sp>
          <p:nvSpPr>
            <p:cNvPr id="36" name="TextBox 35"/>
            <p:cNvSpPr txBox="1"/>
            <p:nvPr/>
          </p:nvSpPr>
          <p:spPr>
            <a:xfrm>
              <a:off x="3963282" y="614060"/>
              <a:ext cx="3119886" cy="6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130000"/>
                </a:lnSpc>
              </a:pPr>
              <a:r>
                <a:rPr lang="fa-IR" altLang="zh-CN" sz="2800" dirty="0">
                  <a:solidFill>
                    <a:schemeClr val="bg2">
                      <a:lumMod val="50000"/>
                    </a:schemeClr>
                  </a:solidFill>
                  <a:latin typeface="Morabba" pitchFamily="2" charset="-78"/>
                  <a:cs typeface="Morabba" pitchFamily="2" charset="-78"/>
                  <a:sym typeface="+mn-lt"/>
                </a:rPr>
                <a:t>تعریف و انواع بیماری: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Morabba" pitchFamily="2" charset="-78"/>
                <a:cs typeface="Morabba" pitchFamily="2" charset="-78"/>
                <a:sym typeface="+mn-lt"/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3860351" y="698708"/>
              <a:ext cx="3420000" cy="666024"/>
            </a:xfrm>
            <a:custGeom>
              <a:avLst/>
              <a:gdLst/>
              <a:ahLst/>
              <a:cxnLst/>
              <a:rect l="l" t="t" r="r" b="b"/>
              <a:pathLst>
                <a:path w="2981669" h="666024">
                  <a:moveTo>
                    <a:pt x="0" y="0"/>
                  </a:moveTo>
                  <a:lnTo>
                    <a:pt x="2648657" y="0"/>
                  </a:lnTo>
                  <a:cubicBezTo>
                    <a:pt x="2832574" y="0"/>
                    <a:pt x="2981669" y="149095"/>
                    <a:pt x="2981669" y="333012"/>
                  </a:cubicBezTo>
                  <a:cubicBezTo>
                    <a:pt x="2981669" y="516929"/>
                    <a:pt x="2832574" y="666024"/>
                    <a:pt x="2648657" y="666024"/>
                  </a:cubicBezTo>
                  <a:lnTo>
                    <a:pt x="0" y="666024"/>
                  </a:lnTo>
                  <a:cubicBezTo>
                    <a:pt x="67213" y="572223"/>
                    <a:pt x="106218" y="457173"/>
                    <a:pt x="106218" y="333012"/>
                  </a:cubicBezTo>
                  <a:cubicBezTo>
                    <a:pt x="106218" y="208851"/>
                    <a:pt x="67213" y="93801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992994" y="2038611"/>
            <a:ext cx="4095847" cy="666024"/>
            <a:chOff x="4151127" y="1690579"/>
            <a:chExt cx="4095847" cy="666024"/>
          </a:xfrm>
        </p:grpSpPr>
        <p:sp>
          <p:nvSpPr>
            <p:cNvPr id="37" name="TextBox 36"/>
            <p:cNvSpPr txBox="1"/>
            <p:nvPr/>
          </p:nvSpPr>
          <p:spPr>
            <a:xfrm>
              <a:off x="4151127" y="1783764"/>
              <a:ext cx="4095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altLang="zh-CN" sz="2400" dirty="0">
                  <a:solidFill>
                    <a:schemeClr val="bg2">
                      <a:lumMod val="50000"/>
                    </a:schemeClr>
                  </a:solidFill>
                  <a:latin typeface="Morabba" pitchFamily="2" charset="-78"/>
                  <a:cs typeface="Morabba" pitchFamily="2" charset="-78"/>
                </a:rPr>
                <a:t>علائم و تشخیص:</a:t>
              </a:r>
            </a:p>
          </p:txBody>
        </p:sp>
        <p:sp>
          <p:nvSpPr>
            <p:cNvPr id="42" name="圆角矩形 39"/>
            <p:cNvSpPr/>
            <p:nvPr/>
          </p:nvSpPr>
          <p:spPr>
            <a:xfrm>
              <a:off x="4421568" y="1690579"/>
              <a:ext cx="3420000" cy="666024"/>
            </a:xfrm>
            <a:custGeom>
              <a:avLst/>
              <a:gdLst/>
              <a:ahLst/>
              <a:cxnLst/>
              <a:rect l="l" t="t" r="r" b="b"/>
              <a:pathLst>
                <a:path w="2981669" h="666024">
                  <a:moveTo>
                    <a:pt x="0" y="0"/>
                  </a:moveTo>
                  <a:lnTo>
                    <a:pt x="2648657" y="0"/>
                  </a:lnTo>
                  <a:cubicBezTo>
                    <a:pt x="2832574" y="0"/>
                    <a:pt x="2981669" y="149095"/>
                    <a:pt x="2981669" y="333012"/>
                  </a:cubicBezTo>
                  <a:cubicBezTo>
                    <a:pt x="2981669" y="516929"/>
                    <a:pt x="2832574" y="666024"/>
                    <a:pt x="2648657" y="666024"/>
                  </a:cubicBezTo>
                  <a:lnTo>
                    <a:pt x="0" y="666024"/>
                  </a:lnTo>
                  <a:cubicBezTo>
                    <a:pt x="67213" y="572223"/>
                    <a:pt x="106218" y="457173"/>
                    <a:pt x="106218" y="333012"/>
                  </a:cubicBezTo>
                  <a:cubicBezTo>
                    <a:pt x="106218" y="208851"/>
                    <a:pt x="67213" y="93801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196950" y="3227312"/>
            <a:ext cx="3420000" cy="666024"/>
            <a:chOff x="4448077" y="2748102"/>
            <a:chExt cx="3420000" cy="666024"/>
          </a:xfrm>
        </p:grpSpPr>
        <p:sp>
          <p:nvSpPr>
            <p:cNvPr id="38" name="TextBox 37"/>
            <p:cNvSpPr txBox="1"/>
            <p:nvPr/>
          </p:nvSpPr>
          <p:spPr>
            <a:xfrm>
              <a:off x="4716015" y="2847581"/>
              <a:ext cx="3152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altLang="zh-CN" sz="2400" dirty="0">
                  <a:solidFill>
                    <a:schemeClr val="bg2">
                      <a:lumMod val="50000"/>
                    </a:schemeClr>
                  </a:solidFill>
                  <a:latin typeface="Morabba" pitchFamily="2" charset="-78"/>
                  <a:cs typeface="Morabba" pitchFamily="2" charset="-78"/>
                </a:rPr>
                <a:t>درمان: </a:t>
              </a:r>
            </a:p>
          </p:txBody>
        </p:sp>
        <p:sp>
          <p:nvSpPr>
            <p:cNvPr id="43" name="圆角矩形 39"/>
            <p:cNvSpPr/>
            <p:nvPr/>
          </p:nvSpPr>
          <p:spPr>
            <a:xfrm>
              <a:off x="4448077" y="2748102"/>
              <a:ext cx="3420000" cy="666024"/>
            </a:xfrm>
            <a:custGeom>
              <a:avLst/>
              <a:gdLst/>
              <a:ahLst/>
              <a:cxnLst/>
              <a:rect l="l" t="t" r="r" b="b"/>
              <a:pathLst>
                <a:path w="2981669" h="666024">
                  <a:moveTo>
                    <a:pt x="0" y="0"/>
                  </a:moveTo>
                  <a:lnTo>
                    <a:pt x="2648657" y="0"/>
                  </a:lnTo>
                  <a:cubicBezTo>
                    <a:pt x="2832574" y="0"/>
                    <a:pt x="2981669" y="149095"/>
                    <a:pt x="2981669" y="333012"/>
                  </a:cubicBezTo>
                  <a:cubicBezTo>
                    <a:pt x="2981669" y="516929"/>
                    <a:pt x="2832574" y="666024"/>
                    <a:pt x="2648657" y="666024"/>
                  </a:cubicBezTo>
                  <a:lnTo>
                    <a:pt x="0" y="666024"/>
                  </a:lnTo>
                  <a:cubicBezTo>
                    <a:pt x="67213" y="572223"/>
                    <a:pt x="106218" y="457173"/>
                    <a:pt x="106218" y="333012"/>
                  </a:cubicBezTo>
                  <a:cubicBezTo>
                    <a:pt x="106218" y="208851"/>
                    <a:pt x="67213" y="93801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TextBox 4">
            <a:extLst>
              <a:ext uri="{FF2B5EF4-FFF2-40B4-BE49-F238E27FC236}">
                <a16:creationId xmlns:a16="http://schemas.microsoft.com/office/drawing/2014/main" id="{EB684C7E-20A7-9694-F2D4-694B922B40F4}"/>
              </a:ext>
            </a:extLst>
          </p:cNvPr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22FB34-BAA5-FBE3-67CB-841A37CA9FE8}"/>
              </a:ext>
            </a:extLst>
          </p:cNvPr>
          <p:cNvSpPr txBox="1"/>
          <p:nvPr/>
        </p:nvSpPr>
        <p:spPr>
          <a:xfrm>
            <a:off x="1685232" y="2704635"/>
            <a:ext cx="1041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altLang="zh-CN" sz="1800" b="1" dirty="0">
                <a:solidFill>
                  <a:schemeClr val="bg1"/>
                </a:solidFill>
                <a:latin typeface="Morabba" pitchFamily="2" charset="-78"/>
                <a:cs typeface="Morabba" pitchFamily="2" charset="-78"/>
                <a:sym typeface="+mn-lt"/>
              </a:rPr>
              <a:t>فهرست</a:t>
            </a:r>
            <a:endParaRPr lang="zh-CN" altLang="en-US" sz="1800" b="1" dirty="0">
              <a:solidFill>
                <a:schemeClr val="bg1"/>
              </a:solidFill>
              <a:latin typeface="Morabba" pitchFamily="2" charset="-78"/>
              <a:cs typeface="Morabba" pitchFamily="2" charset="-78"/>
              <a:sym typeface="+mn-lt"/>
            </a:endParaRPr>
          </a:p>
        </p:txBody>
      </p:sp>
      <p:sp>
        <p:nvSpPr>
          <p:cNvPr id="46" name="Flowchart: Off-page Connector 28">
            <a:extLst>
              <a:ext uri="{FF2B5EF4-FFF2-40B4-BE49-F238E27FC236}">
                <a16:creationId xmlns:a16="http://schemas.microsoft.com/office/drawing/2014/main" id="{6BEBB045-4A0C-1546-F8F2-1E0E56AD8A81}"/>
              </a:ext>
            </a:extLst>
          </p:cNvPr>
          <p:cNvSpPr/>
          <p:nvPr/>
        </p:nvSpPr>
        <p:spPr>
          <a:xfrm>
            <a:off x="8821552" y="4808116"/>
            <a:ext cx="231815" cy="239639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F3DA14E7-19B0-3B54-8D54-B2B31E71ACEE}"/>
              </a:ext>
            </a:extLst>
          </p:cNvPr>
          <p:cNvSpPr txBox="1">
            <a:spLocks/>
          </p:cNvSpPr>
          <p:nvPr/>
        </p:nvSpPr>
        <p:spPr>
          <a:xfrm>
            <a:off x="8754235" y="4834744"/>
            <a:ext cx="366448" cy="197255"/>
          </a:xfrm>
          <a:prstGeom prst="rect">
            <a:avLst/>
          </a:prstGeom>
        </p:spPr>
        <p:txBody>
          <a:bodyPr vert="horz" wrap="square" lIns="68474" tIns="34237" rIns="68474" bIns="34237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900">
                <a:solidFill>
                  <a:schemeClr val="bg1"/>
                </a:solidFill>
                <a:latin typeface="Estedad-FD ExtraBold" panose="02000203000000000000" pitchFamily="2" charset="-78"/>
                <a:ea typeface="Calibri Light" panose="020F0302020204030204" pitchFamily="34" charset="0"/>
                <a:cs typeface="Estedad-FD ExtraBold" panose="02000203000000000000" pitchFamily="2" charset="-78"/>
              </a:rPr>
              <a:pPr/>
              <a:t>3</a:t>
            </a:fld>
            <a:endParaRPr lang="en-US" sz="900" dirty="0">
              <a:solidFill>
                <a:schemeClr val="bg1"/>
              </a:solidFill>
              <a:latin typeface="Estedad-FD ExtraBold" panose="02000203000000000000" pitchFamily="2" charset="-78"/>
              <a:ea typeface="Calibri Light" panose="020F0302020204030204" pitchFamily="34" charset="0"/>
              <a:cs typeface="Estedad-FD ExtraBold" panose="02000203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1.23457E-6 L -0.13576 0.27654 " pathEditMode="relative" rAng="0" ptsTypes="AA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788" y="138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7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33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000">
                                          <p:cBhvr additive="base">
                                            <p:cTn id="2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000">
                                          <p:cBhvr additive="base">
                                            <p:cTn id="2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accel="50000" decel="5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77778E-6 7.40741E-7 L -0.20989 0.08488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03" y="42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7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 p14:presetBounceEnd="33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000">
                                          <p:cBhvr additive="base">
                                            <p:cTn id="33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000">
                                          <p:cBhvr additive="base">
                                            <p:cTn id="34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1.94444E-6 3.45679E-6 L -0.20191 -0.12469 " pathEditMode="relative" rAng="0" ptsTypes="AA">
                                          <p:cBhvr>
                                            <p:cTn id="3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04" y="-62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autoRev="1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7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nodeType="withEffect" p14:presetBounceEnd="33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000">
                                          <p:cBhvr additive="base">
                                            <p:cTn id="4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000">
                                          <p:cBhvr additive="base">
                                            <p:cTn id="4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3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5" grpId="0"/>
          <p:bldP spid="46" grpId="0" animBg="1"/>
          <p:bldP spid="47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1.23457E-6 L -0.13576 0.27654 " pathEditMode="relative" rAng="0" ptsTypes="AA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788" y="138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7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accel="50000" decel="5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77778E-6 7.40741E-7 L -0.20989 0.08488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03" y="42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7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1.94444E-6 3.45679E-6 L -0.20191 -0.12469 " pathEditMode="relative" rAng="0" ptsTypes="AA">
                                          <p:cBhvr>
                                            <p:cTn id="3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04" y="-62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autoRev="1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7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3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5" grpId="0"/>
          <p:bldP spid="46" grpId="0" animBg="1"/>
          <p:bldP spid="47" grpId="0" build="p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E866C2B-C9EB-DD35-AC18-B5DB3F986311}"/>
              </a:ext>
            </a:extLst>
          </p:cNvPr>
          <p:cNvGrpSpPr/>
          <p:nvPr/>
        </p:nvGrpSpPr>
        <p:grpSpPr>
          <a:xfrm>
            <a:off x="457588" y="699542"/>
            <a:ext cx="8686412" cy="4536504"/>
            <a:chOff x="324848" y="1635646"/>
            <a:chExt cx="3236473" cy="2406382"/>
          </a:xfrm>
        </p:grpSpPr>
        <p:sp>
          <p:nvSpPr>
            <p:cNvPr id="23" name="圆角矩形 22"/>
            <p:cNvSpPr/>
            <p:nvPr/>
          </p:nvSpPr>
          <p:spPr>
            <a:xfrm>
              <a:off x="324848" y="1769624"/>
              <a:ext cx="3031732" cy="2094287"/>
            </a:xfrm>
            <a:prstGeom prst="round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635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536912" y="1833161"/>
              <a:ext cx="208085" cy="266774"/>
            </a:xfrm>
            <a:prstGeom prst="ellipse">
              <a:avLst/>
            </a:prstGeom>
            <a:solidFill>
              <a:schemeClr val="accent2"/>
            </a:solidFill>
            <a:ln w="15875">
              <a:noFill/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28" name="椭圆 27"/>
            <p:cNvSpPr/>
            <p:nvPr/>
          </p:nvSpPr>
          <p:spPr bwMode="auto">
            <a:xfrm>
              <a:off x="1162195" y="1635646"/>
              <a:ext cx="208085" cy="266774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29" name="椭圆 28"/>
            <p:cNvSpPr/>
            <p:nvPr/>
          </p:nvSpPr>
          <p:spPr bwMode="auto">
            <a:xfrm>
              <a:off x="3374419" y="3375286"/>
              <a:ext cx="186902" cy="266774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744997" y="1653588"/>
              <a:ext cx="102448" cy="141407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8100000" scaled="0"/>
            </a:gra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 bwMode="auto">
            <a:xfrm>
              <a:off x="976877" y="1770482"/>
              <a:ext cx="107722" cy="133221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8100000" scaled="0"/>
              <a:tileRect/>
            </a:gradFill>
            <a:ln w="15875">
              <a:noFill/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32" name="椭圆 31"/>
            <p:cNvSpPr/>
            <p:nvPr/>
          </p:nvSpPr>
          <p:spPr bwMode="auto">
            <a:xfrm>
              <a:off x="3319949" y="3185519"/>
              <a:ext cx="107318" cy="134008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 bwMode="auto">
            <a:xfrm>
              <a:off x="2965632" y="3775254"/>
              <a:ext cx="186902" cy="266774"/>
            </a:xfrm>
            <a:prstGeom prst="ellipse">
              <a:avLst/>
            </a:prstGeom>
            <a:solidFill>
              <a:schemeClr val="accent2"/>
            </a:solidFill>
            <a:ln w="15875">
              <a:noFill/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 bwMode="auto">
            <a:xfrm>
              <a:off x="395536" y="1698329"/>
              <a:ext cx="102448" cy="141407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8100000" scaled="0"/>
              <a:tileRect/>
            </a:gradFill>
            <a:ln w="15875">
              <a:noFill/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75941" y="1940935"/>
              <a:ext cx="1601032" cy="220396"/>
            </a:xfrm>
            <a:prstGeom prst="rect">
              <a:avLst/>
            </a:prstGeom>
            <a:noFill/>
          </p:spPr>
          <p:txBody>
            <a:bodyPr wrap="square" lIns="121912" tIns="60956" rIns="121912" bIns="60956" rtlCol="0">
              <a:spAutoFit/>
            </a:bodyPr>
            <a:lstStyle/>
            <a:p>
              <a:pPr algn="r" rtl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 bwMode="auto">
            <a:xfrm>
              <a:off x="2759117" y="3889325"/>
              <a:ext cx="69148" cy="101605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8100000" scaled="0"/>
              <a:tileRect/>
            </a:gradFill>
            <a:ln w="15875">
              <a:noFill/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 bwMode="auto">
            <a:xfrm>
              <a:off x="3285892" y="3744374"/>
              <a:ext cx="141376" cy="175295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8100000" scaled="0"/>
            </a:gradFill>
            <a:ln>
              <a:noFill/>
            </a:ln>
            <a:effectLst>
              <a:outerShdw blurRad="2794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9" name="标题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>
              <a:lnSpc>
                <a:spcPct val="130000"/>
              </a:lnSpc>
            </a:pPr>
            <a:r>
              <a:rPr lang="fa-IR" altLang="zh-CN" sz="2400" dirty="0">
                <a:solidFill>
                  <a:schemeClr val="bg2">
                    <a:lumMod val="50000"/>
                  </a:schemeClr>
                </a:solidFill>
                <a:latin typeface="Morabba" pitchFamily="2" charset="-78"/>
                <a:cs typeface="Morabba" pitchFamily="2" charset="-78"/>
                <a:sym typeface="+mn-lt"/>
              </a:rPr>
              <a:t>مقدمه: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Morabba" pitchFamily="2" charset="-78"/>
              <a:cs typeface="Morabba" pitchFamily="2" charset="-78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4093" y="1178339"/>
            <a:ext cx="45182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cs typeface="B Nazanin" panose="00000400000000000000" pitchFamily="2" charset="-78"/>
              </a:rPr>
              <a:t>تعریف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بیماری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هموسیستینوری</a:t>
            </a:r>
            <a:endParaRPr lang="en-US" dirty="0">
              <a:cs typeface="B Nazanin" panose="00000400000000000000" pitchFamily="2" charset="-78"/>
            </a:endParaRPr>
          </a:p>
          <a:p>
            <a:pPr algn="r"/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en-US" dirty="0" err="1">
                <a:cs typeface="B Nazanin" panose="00000400000000000000" pitchFamily="2" charset="-78"/>
              </a:rPr>
              <a:t>هموسیستینوری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یک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بیماری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ژنتیکی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نادر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از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گروه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بیماری‌های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متابولیک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ارثی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است</a:t>
            </a:r>
            <a:r>
              <a:rPr lang="en-US" dirty="0">
                <a:cs typeface="B Nazanin" panose="00000400000000000000" pitchFamily="2" charset="-78"/>
              </a:rPr>
              <a:t>. </a:t>
            </a:r>
            <a:r>
              <a:rPr lang="en-US" dirty="0" err="1">
                <a:cs typeface="B Nazanin" panose="00000400000000000000" pitchFamily="2" charset="-78"/>
              </a:rPr>
              <a:t>در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این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بیماری</a:t>
            </a:r>
            <a:r>
              <a:rPr lang="en-US" dirty="0">
                <a:cs typeface="B Nazanin" panose="00000400000000000000" pitchFamily="2" charset="-78"/>
              </a:rPr>
              <a:t>، </a:t>
            </a:r>
            <a:r>
              <a:rPr lang="en-US" dirty="0" err="1">
                <a:cs typeface="B Nazanin" panose="00000400000000000000" pitchFamily="2" charset="-78"/>
              </a:rPr>
              <a:t>بدن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توانایی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تجزیه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کامل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اسیدآمینه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متیونین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را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از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دست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می‌دهد</a:t>
            </a:r>
            <a:r>
              <a:rPr lang="en-US" dirty="0">
                <a:cs typeface="B Nazanin" panose="00000400000000000000" pitchFamily="2" charset="-78"/>
              </a:rPr>
              <a:t>. </a:t>
            </a:r>
            <a:r>
              <a:rPr lang="en-US" dirty="0" err="1">
                <a:cs typeface="B Nazanin" panose="00000400000000000000" pitchFamily="2" charset="-78"/>
              </a:rPr>
              <a:t>متیونین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یکی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از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اسیدآمینه‌های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ضروری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است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که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از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طریق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رژیم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غذایی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وارد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بدن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می‌شود</a:t>
            </a:r>
            <a:r>
              <a:rPr lang="en-US" dirty="0">
                <a:cs typeface="B Nazanin" panose="00000400000000000000" pitchFamily="2" charset="-78"/>
              </a:rPr>
              <a:t>. </a:t>
            </a:r>
            <a:r>
              <a:rPr lang="en-US" dirty="0" err="1">
                <a:cs typeface="B Nazanin" panose="00000400000000000000" pitchFamily="2" charset="-78"/>
              </a:rPr>
              <a:t>در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شرایط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طبیعی</a:t>
            </a:r>
            <a:r>
              <a:rPr lang="en-US" dirty="0">
                <a:cs typeface="B Nazanin" panose="00000400000000000000" pitchFamily="2" charset="-78"/>
              </a:rPr>
              <a:t>، </a:t>
            </a:r>
            <a:r>
              <a:rPr lang="en-US" dirty="0" err="1">
                <a:cs typeface="B Nazanin" panose="00000400000000000000" pitchFamily="2" charset="-78"/>
              </a:rPr>
              <a:t>متیونین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در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کبد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به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هموسیستئین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تبدیل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شده</a:t>
            </a:r>
            <a:r>
              <a:rPr lang="en-US" dirty="0">
                <a:cs typeface="B Nazanin" panose="00000400000000000000" pitchFamily="2" charset="-78"/>
              </a:rPr>
              <a:t> و </a:t>
            </a:r>
            <a:r>
              <a:rPr lang="en-US" dirty="0" err="1">
                <a:cs typeface="B Nazanin" panose="00000400000000000000" pitchFamily="2" charset="-78"/>
              </a:rPr>
              <a:t>سپس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به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سیستئین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یا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دوباره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به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متیونین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بازگردانده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می‌شود</a:t>
            </a:r>
            <a:r>
              <a:rPr lang="en-US" dirty="0">
                <a:cs typeface="B Nazanin" panose="00000400000000000000" pitchFamily="2" charset="-78"/>
              </a:rPr>
              <a:t>. </a:t>
            </a:r>
            <a:r>
              <a:rPr lang="en-US" dirty="0" err="1">
                <a:cs typeface="B Nazanin" panose="00000400000000000000" pitchFamily="2" charset="-78"/>
              </a:rPr>
              <a:t>اما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در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بیماران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مبتلا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به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هموسیستینوری</a:t>
            </a:r>
            <a:r>
              <a:rPr lang="en-US" dirty="0">
                <a:cs typeface="B Nazanin" panose="00000400000000000000" pitchFamily="2" charset="-78"/>
              </a:rPr>
              <a:t>، </a:t>
            </a:r>
            <a:r>
              <a:rPr lang="en-US" dirty="0" err="1">
                <a:cs typeface="B Nazanin" panose="00000400000000000000" pitchFamily="2" charset="-78"/>
              </a:rPr>
              <a:t>به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دلیل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نقص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در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آنزیم‌های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خاص</a:t>
            </a:r>
            <a:r>
              <a:rPr lang="en-US" dirty="0">
                <a:cs typeface="B Nazanin" panose="00000400000000000000" pitchFamily="2" charset="-78"/>
              </a:rPr>
              <a:t>، </a:t>
            </a:r>
            <a:r>
              <a:rPr lang="en-US" dirty="0" err="1">
                <a:cs typeface="B Nazanin" panose="00000400000000000000" pitchFamily="2" charset="-78"/>
              </a:rPr>
              <a:t>هموسیستئین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تجزیه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نمی‌شود</a:t>
            </a:r>
            <a:r>
              <a:rPr lang="en-US" dirty="0">
                <a:cs typeface="B Nazanin" panose="00000400000000000000" pitchFamily="2" charset="-78"/>
              </a:rPr>
              <a:t> و </a:t>
            </a:r>
            <a:r>
              <a:rPr lang="en-US" dirty="0" err="1">
                <a:cs typeface="B Nazanin" panose="00000400000000000000" pitchFamily="2" charset="-78"/>
              </a:rPr>
              <a:t>در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بدن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تجمع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می‌یابد</a:t>
            </a:r>
            <a:r>
              <a:rPr lang="en-US" dirty="0">
                <a:cs typeface="B Nazanin" panose="00000400000000000000" pitchFamily="2" charset="-78"/>
              </a:rPr>
              <a:t>. </a:t>
            </a:r>
            <a:r>
              <a:rPr lang="en-US" dirty="0" err="1">
                <a:cs typeface="B Nazanin" panose="00000400000000000000" pitchFamily="2" charset="-78"/>
              </a:rPr>
              <a:t>این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تجمع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باعث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آسیب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به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عروق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خونی</a:t>
            </a:r>
            <a:r>
              <a:rPr lang="en-US" dirty="0">
                <a:cs typeface="B Nazanin" panose="00000400000000000000" pitchFamily="2" charset="-78"/>
              </a:rPr>
              <a:t>، </a:t>
            </a:r>
            <a:r>
              <a:rPr lang="en-US" dirty="0" err="1">
                <a:cs typeface="B Nazanin" panose="00000400000000000000" pitchFamily="2" charset="-78"/>
              </a:rPr>
              <a:t>مغز</a:t>
            </a:r>
            <a:r>
              <a:rPr lang="en-US" dirty="0">
                <a:cs typeface="B Nazanin" panose="00000400000000000000" pitchFamily="2" charset="-78"/>
              </a:rPr>
              <a:t>، </a:t>
            </a:r>
            <a:r>
              <a:rPr lang="en-US" dirty="0" err="1">
                <a:cs typeface="B Nazanin" panose="00000400000000000000" pitchFamily="2" charset="-78"/>
              </a:rPr>
              <a:t>چشم</a:t>
            </a:r>
            <a:r>
              <a:rPr lang="en-US" dirty="0">
                <a:cs typeface="B Nazanin" panose="00000400000000000000" pitchFamily="2" charset="-78"/>
              </a:rPr>
              <a:t> و </a:t>
            </a:r>
            <a:r>
              <a:rPr lang="en-US" dirty="0" err="1">
                <a:cs typeface="B Nazanin" panose="00000400000000000000" pitchFamily="2" charset="-78"/>
              </a:rPr>
              <a:t>استخوان‌ها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می‌شود</a:t>
            </a:r>
            <a:r>
              <a:rPr lang="en-US" dirty="0">
                <a:cs typeface="B Nazanin" panose="00000400000000000000" pitchFamily="2" charset="-78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38" y="1872661"/>
            <a:ext cx="2778829" cy="24222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r" rtl="1">
              <a:lnSpc>
                <a:spcPct val="130000"/>
              </a:lnSpc>
              <a:spcBef>
                <a:spcPts val="0"/>
              </a:spcBef>
            </a:pPr>
            <a:r>
              <a:rPr lang="fa-IR" altLang="zh-CN" dirty="0">
                <a:solidFill>
                  <a:srgbClr val="FFFFFF">
                    <a:lumMod val="50000"/>
                  </a:srgbClr>
                </a:solidFill>
                <a:latin typeface="Morabba" pitchFamily="2" charset="-78"/>
                <a:ea typeface="微软雅黑"/>
                <a:cs typeface="Morabba" pitchFamily="2" charset="-78"/>
                <a:sym typeface="+mn-lt"/>
              </a:rPr>
              <a:t>انواع هموسیستینوریا بر اساس نقص آنزیمی :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3467021" y="1059582"/>
            <a:ext cx="5460284" cy="3692021"/>
            <a:chOff x="3275856" y="1275894"/>
            <a:chExt cx="5472000" cy="2448000"/>
          </a:xfrm>
        </p:grpSpPr>
        <p:sp>
          <p:nvSpPr>
            <p:cNvPr id="18" name="圆角矩形 17"/>
            <p:cNvSpPr/>
            <p:nvPr/>
          </p:nvSpPr>
          <p:spPr bwMode="auto">
            <a:xfrm>
              <a:off x="3275856" y="1275894"/>
              <a:ext cx="5472000" cy="2448000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圆角矩形 18"/>
            <p:cNvSpPr/>
            <p:nvPr/>
          </p:nvSpPr>
          <p:spPr bwMode="auto">
            <a:xfrm>
              <a:off x="3365856" y="1346774"/>
              <a:ext cx="5292000" cy="2306240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矩形 9">
            <a:extLst>
              <a:ext uri="{FF2B5EF4-FFF2-40B4-BE49-F238E27FC236}">
                <a16:creationId xmlns:a16="http://schemas.microsoft.com/office/drawing/2014/main" id="{55946071-9C6A-1E63-34F0-BAF03D8F86BA}"/>
              </a:ext>
            </a:extLst>
          </p:cNvPr>
          <p:cNvSpPr/>
          <p:nvPr/>
        </p:nvSpPr>
        <p:spPr bwMode="auto">
          <a:xfrm>
            <a:off x="3432196" y="1256076"/>
            <a:ext cx="5370476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Low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defRPr/>
            </a:pP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 </a:t>
            </a:r>
            <a:r>
              <a:rPr lang="fa-IR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-</a:t>
            </a: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 نوع کلاسیک کمبود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CBS</a:t>
            </a: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 (سیستاتیونین بتا سنتاز) :</a:t>
            </a:r>
          </a:p>
          <a:p>
            <a:pPr algn="justLow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defRPr/>
            </a:pPr>
            <a:endParaRPr lang="fa-IR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  <a:p>
            <a:pPr algn="justLow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defRPr/>
            </a:pPr>
            <a:endParaRPr lang="fa-IR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  <a:p>
            <a:pPr marL="285750" indent="-285750" algn="justLow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buFontTx/>
              <a:buChar char="-"/>
              <a:defRPr/>
            </a:pP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نقض در آنزیم متیونین سنتاز :</a:t>
            </a:r>
          </a:p>
          <a:p>
            <a:pPr marL="285750" indent="-285750" algn="justLow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buFontTx/>
              <a:buChar char="-"/>
              <a:defRPr/>
            </a:pPr>
            <a:endParaRPr lang="fa-IR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  <a:p>
            <a:pPr marL="285750" indent="-285750" algn="justLow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buFontTx/>
              <a:buChar char="-"/>
              <a:defRPr/>
            </a:pPr>
            <a:endParaRPr lang="fa-IR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  <a:p>
            <a:pPr marL="285750" indent="-285750" algn="justLow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buFontTx/>
              <a:buChar char="-"/>
              <a:defRPr/>
            </a:pP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نقض در آنزیم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MTHFR</a:t>
            </a: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:  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r" rtl="1">
              <a:lnSpc>
                <a:spcPct val="130000"/>
              </a:lnSpc>
              <a:spcBef>
                <a:spcPts val="0"/>
              </a:spcBef>
            </a:pPr>
            <a:r>
              <a:rPr lang="fa-IR" altLang="zh-CN" dirty="0">
                <a:solidFill>
                  <a:srgbClr val="FFFFFF">
                    <a:lumMod val="50000"/>
                  </a:srgbClr>
                </a:solidFill>
                <a:latin typeface="Morabba" pitchFamily="2" charset="-78"/>
                <a:ea typeface="微软雅黑"/>
                <a:cs typeface="Morabba" pitchFamily="2" charset="-78"/>
                <a:sym typeface="+mn-lt"/>
              </a:rPr>
              <a:t>  مسیر متابولیک متیونین و محل نقص :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3275856" y="938158"/>
            <a:ext cx="5424934" cy="3843248"/>
            <a:chOff x="3275856" y="1275894"/>
            <a:chExt cx="5472000" cy="2448000"/>
          </a:xfrm>
        </p:grpSpPr>
        <p:sp>
          <p:nvSpPr>
            <p:cNvPr id="18" name="圆角矩形 17"/>
            <p:cNvSpPr/>
            <p:nvPr/>
          </p:nvSpPr>
          <p:spPr bwMode="auto">
            <a:xfrm>
              <a:off x="3275856" y="1275894"/>
              <a:ext cx="5472000" cy="2448000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圆角矩形 18"/>
            <p:cNvSpPr/>
            <p:nvPr/>
          </p:nvSpPr>
          <p:spPr bwMode="auto">
            <a:xfrm>
              <a:off x="3365856" y="1346774"/>
              <a:ext cx="5292000" cy="2306240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1" name="矩形 9">
            <a:extLst>
              <a:ext uri="{FF2B5EF4-FFF2-40B4-BE49-F238E27FC236}">
                <a16:creationId xmlns:a16="http://schemas.microsoft.com/office/drawing/2014/main" id="{55946071-9C6A-1E63-34F0-BAF03D8F86BA}"/>
              </a:ext>
            </a:extLst>
          </p:cNvPr>
          <p:cNvSpPr/>
          <p:nvPr/>
        </p:nvSpPr>
        <p:spPr bwMode="auto">
          <a:xfrm>
            <a:off x="3923928" y="1275605"/>
            <a:ext cx="4500777" cy="33432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lvl="0" indent="-285750" algn="justLow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buBlip>
                <a:blip r:embed="rId3"/>
              </a:buBlip>
              <a:defRPr/>
            </a:pPr>
            <a:r>
              <a:rPr lang="fa-IR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مسیر طبیعی:</a:t>
            </a:r>
          </a:p>
          <a:p>
            <a:pPr marL="285750" lvl="0" indent="-285750" algn="justLow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buBlip>
                <a:blip r:embed="rId3"/>
              </a:buBlip>
              <a:defRPr/>
            </a:pPr>
            <a:endParaRPr lang="fa-IR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  <a:p>
            <a:pPr marL="285750" lvl="0" indent="-285750" algn="r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buBlip>
                <a:blip r:embed="rId3"/>
              </a:buBlip>
              <a:defRPr/>
            </a:pP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* متیونین -&gt;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SAM</a:t>
            </a: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-&gt;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SAH</a:t>
            </a: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 -&gt; هموسیستئین</a:t>
            </a:r>
          </a:p>
          <a:p>
            <a:pPr marL="285750" lvl="0" indent="-285750" algn="r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buBlip>
                <a:blip r:embed="rId3"/>
              </a:buBlip>
              <a:defRPr/>
            </a:pP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* هموسیستئین از این نقطه می‌تواند به دو مسیر برود:</a:t>
            </a:r>
          </a:p>
          <a:p>
            <a:pPr marL="285750" lvl="0" indent="-285750" algn="r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buBlip>
                <a:blip r:embed="rId3"/>
              </a:buBlip>
              <a:defRPr/>
            </a:pPr>
            <a:endParaRPr lang="fa-IR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  <a:p>
            <a:pPr marL="285750" lvl="0" indent="-285750" algn="r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buBlip>
                <a:blip r:embed="rId3"/>
              </a:buBlip>
              <a:defRPr/>
            </a:pP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  1. ریمتیلاسیون: تبدیل مجدد هموسیستئین به متیونین (با کمک ویتامین 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B12 </a:t>
            </a: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و  فولات فعال وآنزیم متیونین سنتاز)</a:t>
            </a:r>
          </a:p>
          <a:p>
            <a:pPr marL="285750" lvl="0" indent="-285750" algn="r" rt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200000"/>
              <a:buBlip>
                <a:blip r:embed="rId3"/>
              </a:buBlip>
              <a:defRPr/>
            </a:pP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  2. ترانس‌سولفوراسیون: تبدیل به سیستاتین و سپس به سیستئین (با آنزیم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CBS </a:t>
            </a: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و کوفاکتور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B6</a:t>
            </a:r>
            <a:r>
              <a:rPr lang="fa-IR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stedad Bold" pitchFamily="2" charset="-78"/>
                <a:cs typeface="Estedad Bold" pitchFamily="2" charset="-78"/>
                <a:sym typeface="+mn-lt"/>
              </a:rPr>
              <a:t>)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Estedad Bold" pitchFamily="2" charset="-78"/>
              <a:cs typeface="Estedad Bold" pitchFamily="2" charset="-78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75605"/>
            <a:ext cx="2783101" cy="3394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692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3">
            <a:extLst>
              <a:ext uri="{FF2B5EF4-FFF2-40B4-BE49-F238E27FC236}">
                <a16:creationId xmlns:a16="http://schemas.microsoft.com/office/drawing/2014/main" id="{BC7AF020-7FEF-343B-5776-EDCA89A5ED09}"/>
              </a:ext>
            </a:extLst>
          </p:cNvPr>
          <p:cNvSpPr/>
          <p:nvPr/>
        </p:nvSpPr>
        <p:spPr bwMode="auto">
          <a:xfrm rot="16200000">
            <a:off x="-3664407" y="50761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87F57CD-FE80-193A-F953-E4E53241F919}"/>
              </a:ext>
            </a:extLst>
          </p:cNvPr>
          <p:cNvSpPr/>
          <p:nvPr/>
        </p:nvSpPr>
        <p:spPr bwMode="auto">
          <a:xfrm rot="16200000">
            <a:off x="-4132968" y="50761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D658653E-DAC8-8640-4CF6-8526902565EF}"/>
              </a:ext>
            </a:extLst>
          </p:cNvPr>
          <p:cNvSpPr/>
          <p:nvPr/>
        </p:nvSpPr>
        <p:spPr bwMode="auto">
          <a:xfrm rot="16200000">
            <a:off x="-4709032" y="5014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C10EBE04-F2D4-9399-28C3-03CAA5D8D4DC}"/>
              </a:ext>
            </a:extLst>
          </p:cNvPr>
          <p:cNvSpPr/>
          <p:nvPr/>
        </p:nvSpPr>
        <p:spPr bwMode="auto">
          <a:xfrm rot="16200000">
            <a:off x="-5290977" y="513816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27E6B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F6696476-8202-4887-2E35-8177143B6F19}"/>
              </a:ext>
            </a:extLst>
          </p:cNvPr>
          <p:cNvSpPr/>
          <p:nvPr/>
        </p:nvSpPr>
        <p:spPr bwMode="auto">
          <a:xfrm rot="16200000">
            <a:off x="-5789152" y="487080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FF2EE7D9-9867-FCC5-6145-640CFC0DFD83}"/>
              </a:ext>
            </a:extLst>
          </p:cNvPr>
          <p:cNvSpPr/>
          <p:nvPr/>
        </p:nvSpPr>
        <p:spPr bwMode="auto">
          <a:xfrm rot="16200000">
            <a:off x="-6371097" y="51381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C422FE9A-C775-8097-F57E-13407F7B5849}"/>
              </a:ext>
            </a:extLst>
          </p:cNvPr>
          <p:cNvSpPr/>
          <p:nvPr/>
        </p:nvSpPr>
        <p:spPr bwMode="auto">
          <a:xfrm rot="16200000">
            <a:off x="-6977113" y="5014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D51A5DB8-1B96-3D48-C6B6-F0D5A2BC7F14}"/>
              </a:ext>
            </a:extLst>
          </p:cNvPr>
          <p:cNvSpPr/>
          <p:nvPr/>
        </p:nvSpPr>
        <p:spPr bwMode="auto">
          <a:xfrm rot="16200000">
            <a:off x="-7642597" y="507619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3631382F-32A3-7AF6-1F60-34FF536786C7}"/>
              </a:ext>
            </a:extLst>
          </p:cNvPr>
          <p:cNvSpPr/>
          <p:nvPr/>
        </p:nvSpPr>
        <p:spPr bwMode="auto">
          <a:xfrm rot="16200000">
            <a:off x="-8145400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2" name="MH_Other_4">
            <a:extLst>
              <a:ext uri="{FF2B5EF4-FFF2-40B4-BE49-F238E27FC236}">
                <a16:creationId xmlns:a16="http://schemas.microsoft.com/office/drawing/2014/main" id="{DF670FFC-48F7-FBD3-AC61-EF1FCE4E48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04642" y="4257876"/>
            <a:ext cx="108000" cy="108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>
            <a:extLst>
              <a:ext uri="{FF2B5EF4-FFF2-40B4-BE49-F238E27FC236}">
                <a16:creationId xmlns:a16="http://schemas.microsoft.com/office/drawing/2014/main" id="{C4F95F9E-9A34-AF4B-6E16-785F5BCA901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56376" y="711421"/>
            <a:ext cx="177695" cy="17564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MH_Other_4">
            <a:extLst>
              <a:ext uri="{FF2B5EF4-FFF2-40B4-BE49-F238E27FC236}">
                <a16:creationId xmlns:a16="http://schemas.microsoft.com/office/drawing/2014/main" id="{5BAD7827-6C90-B61F-BA99-BBE1786EAD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194688" y="216776"/>
            <a:ext cx="177695" cy="17564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5" name="MH_Other_4">
            <a:extLst>
              <a:ext uri="{FF2B5EF4-FFF2-40B4-BE49-F238E27FC236}">
                <a16:creationId xmlns:a16="http://schemas.microsoft.com/office/drawing/2014/main" id="{95CC9385-1CEF-469E-15F7-1F44813AD42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983812" y="4536752"/>
            <a:ext cx="177695" cy="17564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6" name="MH_Other_4">
            <a:extLst>
              <a:ext uri="{FF2B5EF4-FFF2-40B4-BE49-F238E27FC236}">
                <a16:creationId xmlns:a16="http://schemas.microsoft.com/office/drawing/2014/main" id="{B077F064-8B0D-B60B-8552-2F4AC5EB1A1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055179" y="4224054"/>
            <a:ext cx="88848" cy="87821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7" name="MH_Other_4">
            <a:extLst>
              <a:ext uri="{FF2B5EF4-FFF2-40B4-BE49-F238E27FC236}">
                <a16:creationId xmlns:a16="http://schemas.microsoft.com/office/drawing/2014/main" id="{040C1B20-5BED-3AF3-4085-B92C2AFD830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457459" y="4371950"/>
            <a:ext cx="177695" cy="17564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8" name="MH_Other_4">
            <a:extLst>
              <a:ext uri="{FF2B5EF4-FFF2-40B4-BE49-F238E27FC236}">
                <a16:creationId xmlns:a16="http://schemas.microsoft.com/office/drawing/2014/main" id="{2E8A9516-B45E-7D0E-DA84-5610A799316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840892" y="360838"/>
            <a:ext cx="108000" cy="108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9" name="MH_Other_4">
            <a:extLst>
              <a:ext uri="{FF2B5EF4-FFF2-40B4-BE49-F238E27FC236}">
                <a16:creationId xmlns:a16="http://schemas.microsoft.com/office/drawing/2014/main" id="{972EFDE2-5584-EAA1-4171-F781408BA9B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905204" y="3953725"/>
            <a:ext cx="177695" cy="17564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50" name="MH_Other_4">
            <a:extLst>
              <a:ext uri="{FF2B5EF4-FFF2-40B4-BE49-F238E27FC236}">
                <a16:creationId xmlns:a16="http://schemas.microsoft.com/office/drawing/2014/main" id="{843893E6-5CA7-9C64-4E90-74DFB2D094B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25006" y="386541"/>
            <a:ext cx="177695" cy="17564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51" name="MH_Other_4">
            <a:extLst>
              <a:ext uri="{FF2B5EF4-FFF2-40B4-BE49-F238E27FC236}">
                <a16:creationId xmlns:a16="http://schemas.microsoft.com/office/drawing/2014/main" id="{0E6E1306-86D9-C6BE-1266-3655C138B9ED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286754" y="597347"/>
            <a:ext cx="108000" cy="108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53" name="MH_Other_2">
            <a:extLst>
              <a:ext uri="{FF2B5EF4-FFF2-40B4-BE49-F238E27FC236}">
                <a16:creationId xmlns:a16="http://schemas.microsoft.com/office/drawing/2014/main" id="{98B720F2-0142-C4D0-34FA-05D8DD36D92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581437" y="1117847"/>
            <a:ext cx="2787200" cy="2707369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6C34C5-3F52-8373-4375-770A1936A661}"/>
              </a:ext>
            </a:extLst>
          </p:cNvPr>
          <p:cNvSpPr txBox="1"/>
          <p:nvPr/>
        </p:nvSpPr>
        <p:spPr>
          <a:xfrm>
            <a:off x="6134859" y="1213538"/>
            <a:ext cx="17060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altLang="zh-CN" sz="3200" dirty="0">
                <a:solidFill>
                  <a:schemeClr val="bg2">
                    <a:lumMod val="50000"/>
                  </a:schemeClr>
                </a:solidFill>
                <a:latin typeface="Morabba" pitchFamily="2" charset="-78"/>
                <a:cs typeface="Morabba" pitchFamily="2" charset="-78"/>
              </a:rPr>
              <a:t>علائم  تشخیص</a:t>
            </a:r>
          </a:p>
          <a:p>
            <a:pPr algn="ctr">
              <a:lnSpc>
                <a:spcPct val="150000"/>
              </a:lnSpc>
            </a:pPr>
            <a:r>
              <a:rPr lang="fa-IR" altLang="zh-CN" sz="3200" dirty="0">
                <a:solidFill>
                  <a:schemeClr val="bg2">
                    <a:lumMod val="50000"/>
                  </a:schemeClr>
                </a:solidFill>
                <a:latin typeface="Morabba" pitchFamily="2" charset="-78"/>
                <a:cs typeface="Morabba" pitchFamily="2" charset="-78"/>
              </a:rPr>
              <a:t>درمان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4.69136E-6 L 0.11875 -0.0410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-20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autoRev="1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4.44444E-6 -2.46914E-6 L 0.06979 0.0404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20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2.77778E-6 7.40741E-7 L -0.10139 0.055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27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autoRev="1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-0.00104 -0.00216 L -0.07639 -0.0432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-206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5E-6 -4.07407E-6 L 0.11875 -0.0410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-206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11111E-6 4.69136E-6 L -0.15938 0.0222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11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5E-6 -1.60494E-6 L 0.08455 -0.01234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61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autoRev="1" fill="hold" grpId="1" nodeType="withEffect">
                                  <p:stCondLst>
                                    <p:cond delay="1550"/>
                                  </p:stCondLst>
                                  <p:childTnLst>
                                    <p:animMotion origin="layout" path="M -2.77778E-6 -3.20988E-6 L -0.11545 -0.01234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-61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94444E-6 4.44444E-6 L -0.05886 0.0336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166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autoRev="1" fill="hold" grpId="1" nodeType="withEffect">
                                  <p:stCondLst>
                                    <p:cond delay="1850"/>
                                  </p:stCondLst>
                                  <p:childTnLst>
                                    <p:animMotion origin="layout" path="M 1.11111E-6 3.7037E-7 L 0.16753 -0.003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3">
            <a:extLst>
              <a:ext uri="{FF2B5EF4-FFF2-40B4-BE49-F238E27FC236}">
                <a16:creationId xmlns:a16="http://schemas.microsoft.com/office/drawing/2014/main" id="{BC7AF020-7FEF-343B-5776-EDCA89A5ED09}"/>
              </a:ext>
            </a:extLst>
          </p:cNvPr>
          <p:cNvSpPr/>
          <p:nvPr/>
        </p:nvSpPr>
        <p:spPr bwMode="auto">
          <a:xfrm rot="16200000">
            <a:off x="614474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87F57CD-FE80-193A-F953-E4E53241F919}"/>
              </a:ext>
            </a:extLst>
          </p:cNvPr>
          <p:cNvSpPr/>
          <p:nvPr/>
        </p:nvSpPr>
        <p:spPr bwMode="auto">
          <a:xfrm rot="16200000">
            <a:off x="-4132968" y="50761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D658653E-DAC8-8640-4CF6-8526902565EF}"/>
              </a:ext>
            </a:extLst>
          </p:cNvPr>
          <p:cNvSpPr/>
          <p:nvPr/>
        </p:nvSpPr>
        <p:spPr bwMode="auto">
          <a:xfrm rot="16200000">
            <a:off x="-4709032" y="5014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C10EBE04-F2D4-9399-28C3-03CAA5D8D4DC}"/>
              </a:ext>
            </a:extLst>
          </p:cNvPr>
          <p:cNvSpPr/>
          <p:nvPr/>
        </p:nvSpPr>
        <p:spPr bwMode="auto">
          <a:xfrm rot="16200000">
            <a:off x="-5290977" y="513816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27E6B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F6696476-8202-4887-2E35-8177143B6F19}"/>
              </a:ext>
            </a:extLst>
          </p:cNvPr>
          <p:cNvSpPr/>
          <p:nvPr/>
        </p:nvSpPr>
        <p:spPr bwMode="auto">
          <a:xfrm rot="16200000">
            <a:off x="-5789152" y="487080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FF2EE7D9-9867-FCC5-6145-640CFC0DFD83}"/>
              </a:ext>
            </a:extLst>
          </p:cNvPr>
          <p:cNvSpPr/>
          <p:nvPr/>
        </p:nvSpPr>
        <p:spPr bwMode="auto">
          <a:xfrm rot="16200000">
            <a:off x="-6371097" y="51381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C422FE9A-C775-8097-F57E-13407F7B5849}"/>
              </a:ext>
            </a:extLst>
          </p:cNvPr>
          <p:cNvSpPr/>
          <p:nvPr/>
        </p:nvSpPr>
        <p:spPr bwMode="auto">
          <a:xfrm rot="16200000">
            <a:off x="-6977113" y="5014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D51A5DB8-1B96-3D48-C6B6-F0D5A2BC7F14}"/>
              </a:ext>
            </a:extLst>
          </p:cNvPr>
          <p:cNvSpPr/>
          <p:nvPr/>
        </p:nvSpPr>
        <p:spPr bwMode="auto">
          <a:xfrm rot="16200000">
            <a:off x="-7642597" y="507619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3631382F-32A3-7AF6-1F60-34FF536786C7}"/>
              </a:ext>
            </a:extLst>
          </p:cNvPr>
          <p:cNvSpPr/>
          <p:nvPr/>
        </p:nvSpPr>
        <p:spPr bwMode="auto">
          <a:xfrm rot="16200000">
            <a:off x="-8145400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8071353-FEF0-734D-05F3-B654B829ABF1}"/>
              </a:ext>
            </a:extLst>
          </p:cNvPr>
          <p:cNvGrpSpPr/>
          <p:nvPr/>
        </p:nvGrpSpPr>
        <p:grpSpPr>
          <a:xfrm>
            <a:off x="5148064" y="331625"/>
            <a:ext cx="2922196" cy="535955"/>
            <a:chOff x="755736" y="3089454"/>
            <a:chExt cx="1440000" cy="400050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FBA26C7F-D0A3-620B-B247-6BC551806527}"/>
                </a:ext>
              </a:extLst>
            </p:cNvPr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zh-CN" altLang="en-US" b="1">
                <a:solidFill>
                  <a:schemeClr val="accent1"/>
                </a:solidFill>
              </a:endParaRPr>
            </a:p>
          </p:txBody>
        </p:sp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8600F408-3626-8FEA-CDF8-1CB17E0B0CA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fa-IR" altLang="zh-CN" sz="1600" b="1" dirty="0">
                  <a:solidFill>
                    <a:schemeClr val="accent1"/>
                  </a:solidFill>
                  <a:latin typeface="Morabba" pitchFamily="2" charset="-78"/>
                  <a:cs typeface="Morabba" pitchFamily="2" charset="-78"/>
                </a:rPr>
                <a:t>ترومبوز</a:t>
              </a:r>
              <a:endParaRPr lang="zh-CN" altLang="en-US" sz="1600" b="1" dirty="0">
                <a:solidFill>
                  <a:schemeClr val="accent1"/>
                </a:solidFill>
                <a:latin typeface="Morabba" pitchFamily="2" charset="-78"/>
                <a:cs typeface="Morabba" pitchFamily="2" charset="-78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B14CB9C-9105-0ACC-482F-EBC6F5AE91F5}"/>
              </a:ext>
            </a:extLst>
          </p:cNvPr>
          <p:cNvSpPr txBox="1"/>
          <p:nvPr/>
        </p:nvSpPr>
        <p:spPr>
          <a:xfrm>
            <a:off x="4417569" y="943759"/>
            <a:ext cx="4258887" cy="211369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zh-CN"/>
            </a:defPPr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defRPr>
            </a:lvl1pPr>
          </a:lstStyle>
          <a:p>
            <a:pPr algn="justLow" rtl="1">
              <a:lnSpc>
                <a:spcPct val="150000"/>
              </a:lnSpc>
            </a:pPr>
            <a:endParaRPr lang="zh-CN" altLang="en-US" dirty="0">
              <a:sym typeface="+mn-lt"/>
            </a:endParaRPr>
          </a:p>
        </p:txBody>
      </p:sp>
      <p:sp>
        <p:nvSpPr>
          <p:cNvPr id="52" name="Flowchart: Off-page Connector 28">
            <a:extLst>
              <a:ext uri="{FF2B5EF4-FFF2-40B4-BE49-F238E27FC236}">
                <a16:creationId xmlns:a16="http://schemas.microsoft.com/office/drawing/2014/main" id="{143A6E58-EBF9-96DF-FF29-D09824B45D98}"/>
              </a:ext>
            </a:extLst>
          </p:cNvPr>
          <p:cNvSpPr/>
          <p:nvPr/>
        </p:nvSpPr>
        <p:spPr>
          <a:xfrm>
            <a:off x="8821552" y="4808116"/>
            <a:ext cx="231815" cy="239639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43254BBA-66CD-4867-5681-50B9D1944682}"/>
              </a:ext>
            </a:extLst>
          </p:cNvPr>
          <p:cNvSpPr txBox="1">
            <a:spLocks/>
          </p:cNvSpPr>
          <p:nvPr/>
        </p:nvSpPr>
        <p:spPr>
          <a:xfrm>
            <a:off x="8754235" y="4834744"/>
            <a:ext cx="366448" cy="197255"/>
          </a:xfrm>
          <a:prstGeom prst="rect">
            <a:avLst/>
          </a:prstGeom>
        </p:spPr>
        <p:txBody>
          <a:bodyPr vert="horz" wrap="square" lIns="68474" tIns="34237" rIns="68474" bIns="34237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900">
                <a:solidFill>
                  <a:schemeClr val="bg1"/>
                </a:solidFill>
                <a:latin typeface="Estedad-FD ExtraBold" panose="02000203000000000000" pitchFamily="2" charset="-78"/>
                <a:ea typeface="Calibri Light" panose="020F0302020204030204" pitchFamily="34" charset="0"/>
                <a:cs typeface="Estedad-FD ExtraBold" panose="02000203000000000000" pitchFamily="2" charset="-78"/>
              </a:rPr>
              <a:pPr/>
              <a:t>8</a:t>
            </a:fld>
            <a:endParaRPr lang="en-US" sz="900" dirty="0">
              <a:solidFill>
                <a:schemeClr val="bg1"/>
              </a:solidFill>
              <a:latin typeface="Estedad-FD ExtraBold" panose="02000203000000000000" pitchFamily="2" charset="-78"/>
              <a:ea typeface="Calibri Light" panose="020F0302020204030204" pitchFamily="34" charset="0"/>
              <a:cs typeface="Estedad-FD ExtraBold" panose="02000203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52" y="1204275"/>
            <a:ext cx="3244478" cy="37063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4741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3">
            <a:extLst>
              <a:ext uri="{FF2B5EF4-FFF2-40B4-BE49-F238E27FC236}">
                <a16:creationId xmlns:a16="http://schemas.microsoft.com/office/drawing/2014/main" id="{BC7AF020-7FEF-343B-5776-EDCA89A5ED09}"/>
              </a:ext>
            </a:extLst>
          </p:cNvPr>
          <p:cNvSpPr/>
          <p:nvPr/>
        </p:nvSpPr>
        <p:spPr bwMode="auto">
          <a:xfrm rot="16200000">
            <a:off x="614474" y="45550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87F57CD-FE80-193A-F953-E4E53241F919}"/>
              </a:ext>
            </a:extLst>
          </p:cNvPr>
          <p:cNvSpPr/>
          <p:nvPr/>
        </p:nvSpPr>
        <p:spPr bwMode="auto">
          <a:xfrm rot="16200000">
            <a:off x="-4132968" y="507613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D658653E-DAC8-8640-4CF6-8526902565EF}"/>
              </a:ext>
            </a:extLst>
          </p:cNvPr>
          <p:cNvSpPr/>
          <p:nvPr/>
        </p:nvSpPr>
        <p:spPr bwMode="auto">
          <a:xfrm rot="16200000">
            <a:off x="-4709032" y="5014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C10EBE04-F2D4-9399-28C3-03CAA5D8D4DC}"/>
              </a:ext>
            </a:extLst>
          </p:cNvPr>
          <p:cNvSpPr/>
          <p:nvPr/>
        </p:nvSpPr>
        <p:spPr bwMode="auto">
          <a:xfrm rot="16200000">
            <a:off x="-5290977" y="513816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27E6B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F6696476-8202-4887-2E35-8177143B6F19}"/>
              </a:ext>
            </a:extLst>
          </p:cNvPr>
          <p:cNvSpPr/>
          <p:nvPr/>
        </p:nvSpPr>
        <p:spPr bwMode="auto">
          <a:xfrm rot="16200000">
            <a:off x="-5789152" y="487080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FF2EE7D9-9867-FCC5-6145-640CFC0DFD83}"/>
              </a:ext>
            </a:extLst>
          </p:cNvPr>
          <p:cNvSpPr/>
          <p:nvPr/>
        </p:nvSpPr>
        <p:spPr bwMode="auto">
          <a:xfrm rot="16200000">
            <a:off x="-6371097" y="513817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C422FE9A-C775-8097-F57E-13407F7B5849}"/>
              </a:ext>
            </a:extLst>
          </p:cNvPr>
          <p:cNvSpPr/>
          <p:nvPr/>
        </p:nvSpPr>
        <p:spPr bwMode="auto">
          <a:xfrm rot="16200000">
            <a:off x="-6977113" y="501411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D51A5DB8-1B96-3D48-C6B6-F0D5A2BC7F14}"/>
              </a:ext>
            </a:extLst>
          </p:cNvPr>
          <p:cNvSpPr/>
          <p:nvPr/>
        </p:nvSpPr>
        <p:spPr bwMode="auto">
          <a:xfrm rot="16200000">
            <a:off x="-7642597" y="507619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3631382F-32A3-7AF6-1F60-34FF536786C7}"/>
              </a:ext>
            </a:extLst>
          </p:cNvPr>
          <p:cNvSpPr/>
          <p:nvPr/>
        </p:nvSpPr>
        <p:spPr bwMode="auto">
          <a:xfrm rot="16200000">
            <a:off x="-8145400" y="513812"/>
            <a:ext cx="8908458" cy="7956377"/>
          </a:xfrm>
          <a:custGeom>
            <a:avLst/>
            <a:gdLst>
              <a:gd name="T0" fmla="*/ 759 w 759"/>
              <a:gd name="T1" fmla="*/ 0 h 576"/>
              <a:gd name="T2" fmla="*/ 4 w 759"/>
              <a:gd name="T3" fmla="*/ 0 h 576"/>
              <a:gd name="T4" fmla="*/ 0 w 759"/>
              <a:gd name="T5" fmla="*/ 60 h 576"/>
              <a:gd name="T6" fmla="*/ 516 w 759"/>
              <a:gd name="T7" fmla="*/ 576 h 576"/>
              <a:gd name="T8" fmla="*/ 759 w 759"/>
              <a:gd name="T9" fmla="*/ 514 h 576"/>
              <a:gd name="T10" fmla="*/ 759 w 759"/>
              <a:gd name="T11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9" h="576">
                <a:moveTo>
                  <a:pt x="75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20"/>
                  <a:pt x="0" y="40"/>
                  <a:pt x="0" y="60"/>
                </a:cubicBezTo>
                <a:cubicBezTo>
                  <a:pt x="0" y="345"/>
                  <a:pt x="231" y="576"/>
                  <a:pt x="516" y="576"/>
                </a:cubicBezTo>
                <a:cubicBezTo>
                  <a:pt x="604" y="576"/>
                  <a:pt x="687" y="553"/>
                  <a:pt x="759" y="514"/>
                </a:cubicBezTo>
                <a:lnTo>
                  <a:pt x="759" y="0"/>
                </a:ln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>
            <a:outerShdw blurRad="330200" dist="38100" algn="l" rotWithShape="0">
              <a:prstClr val="black">
                <a:alpha val="31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8071353-FEF0-734D-05F3-B654B829ABF1}"/>
              </a:ext>
            </a:extLst>
          </p:cNvPr>
          <p:cNvGrpSpPr/>
          <p:nvPr/>
        </p:nvGrpSpPr>
        <p:grpSpPr>
          <a:xfrm>
            <a:off x="5102946" y="323791"/>
            <a:ext cx="2950540" cy="535955"/>
            <a:chOff x="755736" y="3089454"/>
            <a:chExt cx="1440000" cy="400050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FBA26C7F-D0A3-620B-B247-6BC551806527}"/>
                </a:ext>
              </a:extLst>
            </p:cNvPr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8600F408-3626-8FEA-CDF8-1CB17E0B0CA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altLang="zh-CN" sz="1600" b="1" dirty="0">
                  <a:solidFill>
                    <a:srgbClr val="F3614A"/>
                  </a:solidFill>
                  <a:latin typeface="Morabba" pitchFamily="2" charset="-78"/>
                  <a:ea typeface="微软雅黑"/>
                  <a:cs typeface="Morabba" pitchFamily="2" charset="-78"/>
                </a:rPr>
                <a:t>اختلالات چشمی</a:t>
              </a:r>
              <a:r>
                <a:rPr kumimoji="0" lang="fa-IR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3614A"/>
                  </a:solidFill>
                  <a:effectLst/>
                  <a:uLnTx/>
                  <a:uFillTx/>
                  <a:latin typeface="Morabba" pitchFamily="2" charset="-78"/>
                  <a:ea typeface="微软雅黑"/>
                  <a:cs typeface="Morabba" pitchFamily="2" charset="-78"/>
                </a:rPr>
                <a:t>: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3614A"/>
                </a:solidFill>
                <a:effectLst/>
                <a:uLnTx/>
                <a:uFillTx/>
                <a:latin typeface="Morabba" pitchFamily="2" charset="-78"/>
                <a:ea typeface="微软雅黑"/>
                <a:cs typeface="Morabba" pitchFamily="2" charset="-78"/>
              </a:endParaRPr>
            </a:p>
          </p:txBody>
        </p:sp>
      </p:grpSp>
      <p:sp>
        <p:nvSpPr>
          <p:cNvPr id="33" name="Flowchart: Off-page Connector 28">
            <a:extLst>
              <a:ext uri="{FF2B5EF4-FFF2-40B4-BE49-F238E27FC236}">
                <a16:creationId xmlns:a16="http://schemas.microsoft.com/office/drawing/2014/main" id="{FCB7A74D-72C1-F1D6-6292-0AC97B02D2BC}"/>
              </a:ext>
            </a:extLst>
          </p:cNvPr>
          <p:cNvSpPr/>
          <p:nvPr/>
        </p:nvSpPr>
        <p:spPr>
          <a:xfrm>
            <a:off x="8821552" y="4808116"/>
            <a:ext cx="231815" cy="239639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0D5FC391-2ADA-B9E1-6CBF-9CA3AB8E3754}"/>
              </a:ext>
            </a:extLst>
          </p:cNvPr>
          <p:cNvSpPr txBox="1">
            <a:spLocks/>
          </p:cNvSpPr>
          <p:nvPr/>
        </p:nvSpPr>
        <p:spPr>
          <a:xfrm>
            <a:off x="8754235" y="4834744"/>
            <a:ext cx="366448" cy="197255"/>
          </a:xfrm>
          <a:prstGeom prst="rect">
            <a:avLst/>
          </a:prstGeom>
        </p:spPr>
        <p:txBody>
          <a:bodyPr vert="horz" wrap="square" lIns="68474" tIns="34237" rIns="68474" bIns="34237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900">
                <a:solidFill>
                  <a:schemeClr val="bg1"/>
                </a:solidFill>
                <a:latin typeface="Estedad-FD ExtraBold" panose="02000203000000000000" pitchFamily="2" charset="-78"/>
                <a:ea typeface="Calibri Light" panose="020F0302020204030204" pitchFamily="34" charset="0"/>
                <a:cs typeface="Estedad-FD ExtraBold" panose="02000203000000000000" pitchFamily="2" charset="-78"/>
              </a:rPr>
              <a:pPr/>
              <a:t>9</a:t>
            </a:fld>
            <a:endParaRPr lang="en-US" sz="900" dirty="0">
              <a:solidFill>
                <a:schemeClr val="bg1"/>
              </a:solidFill>
              <a:latin typeface="Estedad-FD ExtraBold" panose="02000203000000000000" pitchFamily="2" charset="-78"/>
              <a:ea typeface="Calibri Light" panose="020F0302020204030204" pitchFamily="34" charset="0"/>
              <a:cs typeface="Estedad-FD ExtraBold" panose="02000203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735" y="1091828"/>
            <a:ext cx="3716288" cy="3716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8022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rgbClr val="080808"/>
      </a:dk1>
      <a:lt1>
        <a:srgbClr val="FFFFFF"/>
      </a:lt1>
      <a:dk2>
        <a:srgbClr val="080808"/>
      </a:dk2>
      <a:lt2>
        <a:srgbClr val="FFFFFF"/>
      </a:lt2>
      <a:accent1>
        <a:srgbClr val="F3614A"/>
      </a:accent1>
      <a:accent2>
        <a:srgbClr val="838383"/>
      </a:accent2>
      <a:accent3>
        <a:srgbClr val="702D62"/>
      </a:accent3>
      <a:accent4>
        <a:srgbClr val="206794"/>
      </a:accent4>
      <a:accent5>
        <a:srgbClr val="00B050"/>
      </a:accent5>
      <a:accent6>
        <a:srgbClr val="FF0000"/>
      </a:accent6>
      <a:hlink>
        <a:srgbClr val="00B0F0"/>
      </a:hlink>
      <a:folHlink>
        <a:srgbClr val="AFB2B4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第一PPT，www.1ppt.com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z1iuvkv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595</Words>
  <Application>Microsoft Office PowerPoint</Application>
  <PresentationFormat>On-screen Show (16:9)</PresentationFormat>
  <Paragraphs>95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2  Titr</vt:lpstr>
      <vt:lpstr>Arial</vt:lpstr>
      <vt:lpstr>Impact</vt:lpstr>
      <vt:lpstr>Microsoft PhagsPa</vt:lpstr>
      <vt:lpstr>Estedad-FD ExtraBold</vt:lpstr>
      <vt:lpstr>B Nazanin</vt:lpstr>
      <vt:lpstr>Estedad Bold</vt:lpstr>
      <vt:lpstr>Wingdings</vt:lpstr>
      <vt:lpstr>Calibri</vt:lpstr>
      <vt:lpstr>Estedad Black</vt:lpstr>
      <vt:lpstr>Morabba</vt:lpstr>
      <vt:lpstr>第一PPT，www.1ppt.com</vt:lpstr>
      <vt:lpstr>自定义设计方案</vt:lpstr>
      <vt:lpstr>1_第一PPT，www.1ppt.com</vt:lpstr>
      <vt:lpstr>PowerPoint Presentation</vt:lpstr>
      <vt:lpstr>PowerPoint Presentation</vt:lpstr>
      <vt:lpstr>PowerPoint Presentation</vt:lpstr>
      <vt:lpstr>مقدمه:</vt:lpstr>
      <vt:lpstr>انواع هموسیستینوریا بر اساس نقص آنزیمی :</vt:lpstr>
      <vt:lpstr>  مسیر متابولیک متیونین و محل نقص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درمان‌های نوظهور و تحقیقاتی</vt:lpstr>
      <vt:lpstr>PowerPoint Presentation</vt:lpstr>
      <vt:lpstr>منابع: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岗位竞聘</dc:title>
  <dc:creator>第一PPT</dc:creator>
  <cp:keywords>www.1ppt.com</cp:keywords>
  <dc:description>www.1ppt.com</dc:description>
  <cp:lastModifiedBy>SAM-Tech</cp:lastModifiedBy>
  <cp:revision>345</cp:revision>
  <dcterms:created xsi:type="dcterms:W3CDTF">2016-02-02T00:23:00Z</dcterms:created>
  <dcterms:modified xsi:type="dcterms:W3CDTF">2025-06-08T19:51:37Z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E95B24DEEDC144B990A3710AB4C12715_12</vt:lpwstr>
  </property>
  <property fmtid="{D5CDD505-2E9C-101B-9397-08002B2CF9AE}" pid="3" name="KSOProductBuildVer">
    <vt:lpwstr>2052-11.1.0.14309</vt:lpwstr>
  </property>
</Properties>
</file>