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9" r:id="rId10"/>
    <p:sldId id="264" r:id="rId11"/>
    <p:sldId id="273" r:id="rId12"/>
    <p:sldId id="272" r:id="rId13"/>
  </p:sldIdLst>
  <p:sldSz cx="18288000" cy="10287000"/>
  <p:notesSz cx="6858000" cy="9144000"/>
  <p:embeddedFontLst>
    <p:embeddedFont>
      <p:font typeface="Canva Sans" panose="020B0604020202020204" charset="0"/>
      <p:regular r:id="rId14"/>
    </p:embeddedFont>
    <p:embeddedFont>
      <p:font typeface="Times New Roman" panose="02020603050405020304" pitchFamily="18" charset="0"/>
      <p:regular r:id="rId15"/>
    </p:embeddedFont>
    <p:embeddedFont>
      <p:font typeface="Cloud" panose="020B0604020202020204" charset="0"/>
      <p:regular r:id="rId16"/>
    </p:embeddedFont>
    <p:embeddedFont>
      <p:font typeface="Telegraf" panose="020B0604020202020204" charset="0"/>
      <p:regular r:id="rId17"/>
    </p:embeddedFont>
    <p:embeddedFont>
      <p:font typeface="Comic Sans" panose="020B0604020202020204" charset="0"/>
      <p:regular r:id="rId18"/>
    </p:embeddedFont>
    <p:embeddedFont>
      <p:font typeface="Magnolia Script" panose="020B0604020202020204" charset="0"/>
      <p:regular r:id="rId19"/>
    </p:embeddedFont>
    <p:embeddedFont>
      <p:font typeface="Cormorant Garamond Bold Italics" panose="020B0604020202020204" charset="0"/>
      <p:regular r:id="rId20"/>
    </p:embeddedFont>
    <p:embeddedFont>
      <p:font typeface="Calibri" panose="020F0502020204030204" pitchFamily="34" charset="0"/>
      <p:regular r:id="rId21"/>
      <p:bold r:id="rId22"/>
      <p:italic r:id="rId23"/>
      <p:boldItalic r:id="rId24"/>
    </p:embeddedFont>
    <p:embeddedFont>
      <p:font typeface="Cormorant Garamond"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varScale="1">
        <p:scale>
          <a:sx n="57" d="100"/>
          <a:sy n="57" d="100"/>
        </p:scale>
        <p:origin x="59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hyperlink" Target="https://www.ncbi.nlm.nih.gov/books/NBK1281/"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2.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jpeg"/><Relationship Id="rId11" Type="http://schemas.openxmlformats.org/officeDocument/2006/relationships/image" Target="../media/image7.png"/><Relationship Id="rId5" Type="http://schemas.openxmlformats.org/officeDocument/2006/relationships/image" Target="../media/image2.svg"/><Relationship Id="rId10" Type="http://schemas.openxmlformats.org/officeDocument/2006/relationships/image" Target="../media/image17.svg"/><Relationship Id="rId4" Type="http://schemas.openxmlformats.org/officeDocument/2006/relationships/image" Target="../media/image1.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6.svg"/><Relationship Id="rId3" Type="http://schemas.openxmlformats.org/officeDocument/2006/relationships/slideLayout" Target="../slideLayouts/slideLayout7.xml"/><Relationship Id="rId7" Type="http://schemas.openxmlformats.org/officeDocument/2006/relationships/image" Target="../media/image20.svg"/><Relationship Id="rId12"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png"/><Relationship Id="rId11" Type="http://schemas.openxmlformats.org/officeDocument/2006/relationships/image" Target="../media/image24.svg"/><Relationship Id="rId5" Type="http://schemas.openxmlformats.org/officeDocument/2006/relationships/image" Target="../media/image2.svg"/><Relationship Id="rId1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22.sv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21.png"/><Relationship Id="rId12"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11" Type="http://schemas.openxmlformats.org/officeDocument/2006/relationships/image" Target="../media/image24.png"/><Relationship Id="rId5" Type="http://schemas.openxmlformats.org/officeDocument/2006/relationships/image" Target="../media/image2.svg"/><Relationship Id="rId10" Type="http://schemas.openxmlformats.org/officeDocument/2006/relationships/image" Target="../media/image23.png"/><Relationship Id="rId4" Type="http://schemas.openxmlformats.org/officeDocument/2006/relationships/image" Target="../media/image1.png"/><Relationship Id="rId9" Type="http://schemas.openxmlformats.org/officeDocument/2006/relationships/image" Target="../media/image30.sv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5.png"/><Relationship Id="rId11" Type="http://schemas.openxmlformats.org/officeDocument/2006/relationships/image" Target="../media/image7.png"/><Relationship Id="rId5" Type="http://schemas.openxmlformats.org/officeDocument/2006/relationships/image" Target="../media/image2.svg"/><Relationship Id="rId10" Type="http://schemas.openxmlformats.org/officeDocument/2006/relationships/image" Target="../media/image37.svg"/><Relationship Id="rId4" Type="http://schemas.openxmlformats.org/officeDocument/2006/relationships/image" Target="../media/image1.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39.svg"/><Relationship Id="rId12"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2.svg"/><Relationship Id="rId10" Type="http://schemas.openxmlformats.org/officeDocument/2006/relationships/image" Target="../media/image31.png"/><Relationship Id="rId4" Type="http://schemas.openxmlformats.org/officeDocument/2006/relationships/image" Target="../media/image1.png"/><Relationship Id="rId9"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grpSp>
        <p:nvGrpSpPr>
          <p:cNvPr id="2" name="Group 2"/>
          <p:cNvGrpSpPr/>
          <p:nvPr/>
        </p:nvGrpSpPr>
        <p:grpSpPr>
          <a:xfrm>
            <a:off x="-2990020" y="-481429"/>
            <a:ext cx="24268040" cy="12635356"/>
            <a:chOff x="0" y="0"/>
            <a:chExt cx="32357387" cy="16847141"/>
          </a:xfrm>
        </p:grpSpPr>
        <p:sp>
          <p:nvSpPr>
            <p:cNvPr id="3" name="Freeform 3"/>
            <p:cNvSpPr/>
            <p:nvPr/>
          </p:nvSpPr>
          <p:spPr>
            <a:xfrm>
              <a:off x="0"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0683564"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21413535"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0"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683564"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21413535"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9" name="Freeform 9"/>
          <p:cNvSpPr/>
          <p:nvPr/>
        </p:nvSpPr>
        <p:spPr>
          <a:xfrm>
            <a:off x="977334" y="-278491"/>
            <a:ext cx="16333332" cy="10882082"/>
          </a:xfrm>
          <a:custGeom>
            <a:avLst/>
            <a:gdLst/>
            <a:ahLst/>
            <a:cxnLst/>
            <a:rect l="l" t="t" r="r" b="b"/>
            <a:pathLst>
              <a:path w="16333332" h="10882082">
                <a:moveTo>
                  <a:pt x="0" y="0"/>
                </a:moveTo>
                <a:lnTo>
                  <a:pt x="16333332" y="0"/>
                </a:lnTo>
                <a:lnTo>
                  <a:pt x="16333332" y="10882082"/>
                </a:lnTo>
                <a:lnTo>
                  <a:pt x="0" y="10882082"/>
                </a:lnTo>
                <a:lnTo>
                  <a:pt x="0" y="0"/>
                </a:lnTo>
                <a:close/>
              </a:path>
            </a:pathLst>
          </a:custGeom>
          <a:blipFill>
            <a:blip r:embed="rId4"/>
            <a:stretch>
              <a:fillRect/>
            </a:stretch>
          </a:blipFill>
        </p:spPr>
      </p:sp>
      <p:sp>
        <p:nvSpPr>
          <p:cNvPr id="10" name="Freeform 10"/>
          <p:cNvSpPr/>
          <p:nvPr/>
        </p:nvSpPr>
        <p:spPr>
          <a:xfrm>
            <a:off x="15168106" y="1956920"/>
            <a:ext cx="6967328" cy="5524873"/>
          </a:xfrm>
          <a:custGeom>
            <a:avLst/>
            <a:gdLst/>
            <a:ahLst/>
            <a:cxnLst/>
            <a:rect l="l" t="t" r="r" b="b"/>
            <a:pathLst>
              <a:path w="6967328" h="5524873">
                <a:moveTo>
                  <a:pt x="0" y="0"/>
                </a:moveTo>
                <a:lnTo>
                  <a:pt x="6967328" y="0"/>
                </a:lnTo>
                <a:lnTo>
                  <a:pt x="6967328" y="5524873"/>
                </a:lnTo>
                <a:lnTo>
                  <a:pt x="0" y="5524873"/>
                </a:lnTo>
                <a:lnTo>
                  <a:pt x="0" y="0"/>
                </a:lnTo>
                <a:close/>
              </a:path>
            </a:pathLst>
          </a:custGeom>
          <a:blipFill>
            <a:blip r:embed="rId5"/>
            <a:stretch>
              <a:fillRect/>
            </a:stretch>
          </a:blipFill>
        </p:spPr>
      </p:sp>
      <p:sp>
        <p:nvSpPr>
          <p:cNvPr id="11" name="Freeform 11"/>
          <p:cNvSpPr/>
          <p:nvPr/>
        </p:nvSpPr>
        <p:spPr>
          <a:xfrm>
            <a:off x="-3388414" y="3456657"/>
            <a:ext cx="6967328" cy="5524873"/>
          </a:xfrm>
          <a:custGeom>
            <a:avLst/>
            <a:gdLst/>
            <a:ahLst/>
            <a:cxnLst/>
            <a:rect l="l" t="t" r="r" b="b"/>
            <a:pathLst>
              <a:path w="6967328" h="5524873">
                <a:moveTo>
                  <a:pt x="0" y="0"/>
                </a:moveTo>
                <a:lnTo>
                  <a:pt x="6967328" y="0"/>
                </a:lnTo>
                <a:lnTo>
                  <a:pt x="6967328" y="5524874"/>
                </a:lnTo>
                <a:lnTo>
                  <a:pt x="0" y="5524874"/>
                </a:lnTo>
                <a:lnTo>
                  <a:pt x="0" y="0"/>
                </a:lnTo>
                <a:close/>
              </a:path>
            </a:pathLst>
          </a:custGeom>
          <a:blipFill>
            <a:blip r:embed="rId5"/>
            <a:stretch>
              <a:fillRect/>
            </a:stretch>
          </a:blipFill>
        </p:spPr>
      </p:sp>
      <p:sp>
        <p:nvSpPr>
          <p:cNvPr id="12" name="TextBox 12"/>
          <p:cNvSpPr txBox="1"/>
          <p:nvPr/>
        </p:nvSpPr>
        <p:spPr>
          <a:xfrm>
            <a:off x="2286000" y="4152900"/>
            <a:ext cx="13219072" cy="1951240"/>
          </a:xfrm>
          <a:prstGeom prst="rect">
            <a:avLst/>
          </a:prstGeom>
        </p:spPr>
        <p:txBody>
          <a:bodyPr wrap="square" lIns="0" tIns="0" rIns="0" bIns="0" rtlCol="0" anchor="t">
            <a:spAutoFit/>
          </a:bodyPr>
          <a:lstStyle/>
          <a:p>
            <a:pPr algn="ctr">
              <a:lnSpc>
                <a:spcPts val="15818"/>
              </a:lnSpc>
            </a:pPr>
            <a:r>
              <a:rPr lang="en-US" sz="11299" dirty="0">
                <a:solidFill>
                  <a:srgbClr val="000000"/>
                </a:solidFill>
                <a:latin typeface="Magnolia Script"/>
                <a:ea typeface="Magnolia Script"/>
                <a:cs typeface="Magnolia Script"/>
                <a:sym typeface="Magnolia Script"/>
              </a:rPr>
              <a:t>In the name of GOD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grpSp>
        <p:nvGrpSpPr>
          <p:cNvPr id="2" name="Group 2"/>
          <p:cNvGrpSpPr/>
          <p:nvPr/>
        </p:nvGrpSpPr>
        <p:grpSpPr>
          <a:xfrm>
            <a:off x="-2990020" y="-481429"/>
            <a:ext cx="24268040" cy="12635356"/>
            <a:chOff x="0" y="0"/>
            <a:chExt cx="32357387" cy="16847141"/>
          </a:xfrm>
        </p:grpSpPr>
        <p:sp>
          <p:nvSpPr>
            <p:cNvPr id="3" name="Freeform 3"/>
            <p:cNvSpPr/>
            <p:nvPr/>
          </p:nvSpPr>
          <p:spPr>
            <a:xfrm>
              <a:off x="0"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683564"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21413535"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0"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0683564"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21413535"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grpSp>
        <p:nvGrpSpPr>
          <p:cNvPr id="9" name="Group 9"/>
          <p:cNvGrpSpPr/>
          <p:nvPr/>
        </p:nvGrpSpPr>
        <p:grpSpPr>
          <a:xfrm>
            <a:off x="9906000" y="0"/>
            <a:ext cx="10063609" cy="10287000"/>
            <a:chOff x="0" y="0"/>
            <a:chExt cx="13418145" cy="13716000"/>
          </a:xfrm>
        </p:grpSpPr>
        <p:pic>
          <p:nvPicPr>
            <p:cNvPr id="10" name="Picture 10"/>
            <p:cNvPicPr>
              <a:picLocks noChangeAspect="1"/>
            </p:cNvPicPr>
            <p:nvPr/>
          </p:nvPicPr>
          <p:blipFill>
            <a:blip r:embed="rId6"/>
            <a:srcRect t="7390" b="19607"/>
            <a:stretch>
              <a:fillRect/>
            </a:stretch>
          </p:blipFill>
          <p:spPr>
            <a:xfrm>
              <a:off x="0" y="0"/>
              <a:ext cx="13418145" cy="13716000"/>
            </a:xfrm>
            <a:prstGeom prst="rect">
              <a:avLst/>
            </a:prstGeom>
          </p:spPr>
        </p:pic>
      </p:grpSp>
      <p:sp>
        <p:nvSpPr>
          <p:cNvPr id="11" name="Freeform 11"/>
          <p:cNvSpPr/>
          <p:nvPr/>
        </p:nvSpPr>
        <p:spPr>
          <a:xfrm>
            <a:off x="-609600" y="-289706"/>
            <a:ext cx="4267426" cy="10576706"/>
          </a:xfrm>
          <a:custGeom>
            <a:avLst/>
            <a:gdLst/>
            <a:ahLst/>
            <a:cxnLst/>
            <a:rect l="l" t="t" r="r" b="b"/>
            <a:pathLst>
              <a:path w="3657826" h="10576706">
                <a:moveTo>
                  <a:pt x="0" y="0"/>
                </a:moveTo>
                <a:lnTo>
                  <a:pt x="3657826" y="0"/>
                </a:lnTo>
                <a:lnTo>
                  <a:pt x="3657826" y="10576706"/>
                </a:lnTo>
                <a:lnTo>
                  <a:pt x="0" y="10576706"/>
                </a:lnTo>
                <a:lnTo>
                  <a:pt x="0" y="0"/>
                </a:lnTo>
                <a:close/>
              </a:path>
            </a:pathLst>
          </a:custGeom>
          <a:blipFill>
            <a:blip r:embed="rId7"/>
            <a:stretch>
              <a:fillRect t="-35084" r="-399969" b="-37823"/>
            </a:stretch>
          </a:blipFill>
        </p:spPr>
      </p:sp>
      <p:sp>
        <p:nvSpPr>
          <p:cNvPr id="12" name="Freeform 12"/>
          <p:cNvSpPr/>
          <p:nvPr/>
        </p:nvSpPr>
        <p:spPr>
          <a:xfrm rot="-10800000">
            <a:off x="14630174" y="-316920"/>
            <a:ext cx="4267426" cy="10576706"/>
          </a:xfrm>
          <a:custGeom>
            <a:avLst/>
            <a:gdLst/>
            <a:ahLst/>
            <a:cxnLst/>
            <a:rect l="l" t="t" r="r" b="b"/>
            <a:pathLst>
              <a:path w="3657826" h="10576706">
                <a:moveTo>
                  <a:pt x="0" y="0"/>
                </a:moveTo>
                <a:lnTo>
                  <a:pt x="3657826" y="0"/>
                </a:lnTo>
                <a:lnTo>
                  <a:pt x="3657826" y="10576706"/>
                </a:lnTo>
                <a:lnTo>
                  <a:pt x="0" y="10576706"/>
                </a:lnTo>
                <a:lnTo>
                  <a:pt x="0" y="0"/>
                </a:lnTo>
                <a:close/>
              </a:path>
            </a:pathLst>
          </a:custGeom>
          <a:blipFill>
            <a:blip r:embed="rId7"/>
            <a:stretch>
              <a:fillRect t="-35084" r="-399969" b="-37823"/>
            </a:stretch>
          </a:blipFill>
        </p:spPr>
      </p:sp>
      <p:sp>
        <p:nvSpPr>
          <p:cNvPr id="26" name="Rectangle 25">
            <a:extLst>
              <a:ext uri="{FF2B5EF4-FFF2-40B4-BE49-F238E27FC236}">
                <a16:creationId xmlns:a16="http://schemas.microsoft.com/office/drawing/2014/main" id="{6C002459-AF35-4A00-99A8-95E1C3135696}"/>
              </a:ext>
            </a:extLst>
          </p:cNvPr>
          <p:cNvSpPr/>
          <p:nvPr/>
        </p:nvSpPr>
        <p:spPr>
          <a:xfrm>
            <a:off x="1143000" y="1943100"/>
            <a:ext cx="10668000" cy="1661993"/>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The main goal of treatment is to manage symptoms and complications. This helps your body work as well as possible for as long as possible. Treatment may include:</a:t>
            </a:r>
          </a:p>
          <a:p>
            <a:endParaRPr lang="en-US" dirty="0"/>
          </a:p>
        </p:txBody>
      </p:sp>
      <p:sp>
        <p:nvSpPr>
          <p:cNvPr id="27" name="Rectangle 26">
            <a:extLst>
              <a:ext uri="{FF2B5EF4-FFF2-40B4-BE49-F238E27FC236}">
                <a16:creationId xmlns:a16="http://schemas.microsoft.com/office/drawing/2014/main" id="{4D686E90-9DB2-4F56-9D8A-7D50CE1051DC}"/>
              </a:ext>
            </a:extLst>
          </p:cNvPr>
          <p:cNvSpPr/>
          <p:nvPr/>
        </p:nvSpPr>
        <p:spPr>
          <a:xfrm>
            <a:off x="1219200" y="3771900"/>
            <a:ext cx="9144000" cy="5509200"/>
          </a:xfrm>
          <a:prstGeom prst="rect">
            <a:avLst/>
          </a:prstGeom>
        </p:spPr>
        <p:txBody>
          <a:bodyPr>
            <a:spAutoFit/>
          </a:bodyPr>
          <a:lstStyle/>
          <a:p>
            <a:pPr marL="457200" indent="-457200">
              <a:buFont typeface="Wingdings" panose="05000000000000000000" pitchFamily="2" charset="2"/>
              <a:buChar char="Ø"/>
            </a:pPr>
            <a:r>
              <a:rPr lang="en-US" sz="3200" dirty="0">
                <a:solidFill>
                  <a:srgbClr val="00B0F0"/>
                </a:solidFill>
                <a:latin typeface="Times New Roman" panose="02020603050405020304" pitchFamily="18" charset="0"/>
                <a:cs typeface="Times New Roman" panose="02020603050405020304" pitchFamily="18" charset="0"/>
              </a:rPr>
              <a:t>Physical therapy </a:t>
            </a:r>
            <a:r>
              <a:rPr lang="en-US" sz="3200" dirty="0">
                <a:latin typeface="Times New Roman" panose="02020603050405020304" pitchFamily="18" charset="0"/>
                <a:cs typeface="Times New Roman" panose="02020603050405020304" pitchFamily="18" charset="0"/>
              </a:rPr>
              <a:t>to help with muscle strength, balance and coordination</a:t>
            </a:r>
          </a:p>
          <a:p>
            <a:pPr marL="457200" indent="-457200">
              <a:buFont typeface="Wingdings" panose="05000000000000000000" pitchFamily="2" charset="2"/>
              <a:buChar char="Ø"/>
            </a:pPr>
            <a:r>
              <a:rPr lang="en-US" sz="3200" dirty="0">
                <a:solidFill>
                  <a:srgbClr val="00B0F0"/>
                </a:solidFill>
                <a:latin typeface="Times New Roman" panose="02020603050405020304" pitchFamily="18" charset="0"/>
                <a:cs typeface="Times New Roman" panose="02020603050405020304" pitchFamily="18" charset="0"/>
              </a:rPr>
              <a:t>Speech therapy </a:t>
            </a:r>
            <a:r>
              <a:rPr lang="en-US" sz="3200" dirty="0">
                <a:latin typeface="Times New Roman" panose="02020603050405020304" pitchFamily="18" charset="0"/>
                <a:cs typeface="Times New Roman" panose="02020603050405020304" pitchFamily="18" charset="0"/>
              </a:rPr>
              <a:t>to improve speech and swallowing</a:t>
            </a:r>
          </a:p>
          <a:p>
            <a:pPr marL="457200" indent="-457200">
              <a:buFont typeface="Wingdings" panose="05000000000000000000" pitchFamily="2" charset="2"/>
              <a:buChar char="Ø"/>
            </a:pPr>
            <a:r>
              <a:rPr lang="en-US" sz="3200" dirty="0">
                <a:solidFill>
                  <a:srgbClr val="00B0F0"/>
                </a:solidFill>
                <a:latin typeface="Times New Roman" panose="02020603050405020304" pitchFamily="18" charset="0"/>
                <a:cs typeface="Times New Roman" panose="02020603050405020304" pitchFamily="18" charset="0"/>
              </a:rPr>
              <a:t>Braces or surgery </a:t>
            </a:r>
            <a:r>
              <a:rPr lang="en-US" sz="3200" dirty="0">
                <a:latin typeface="Times New Roman" panose="02020603050405020304" pitchFamily="18" charset="0"/>
                <a:cs typeface="Times New Roman" panose="02020603050405020304" pitchFamily="18" charset="0"/>
              </a:rPr>
              <a:t>to treat foot problems or scoliosis</a:t>
            </a:r>
          </a:p>
          <a:p>
            <a:pPr marL="457200" indent="-457200">
              <a:buFont typeface="Wingdings" panose="05000000000000000000" pitchFamily="2" charset="2"/>
              <a:buChar char="Ø"/>
            </a:pPr>
            <a:r>
              <a:rPr lang="en-US" sz="3200" dirty="0">
                <a:solidFill>
                  <a:srgbClr val="00B0F0"/>
                </a:solidFill>
                <a:latin typeface="Times New Roman" panose="02020603050405020304" pitchFamily="18" charset="0"/>
                <a:cs typeface="Times New Roman" panose="02020603050405020304" pitchFamily="18" charset="0"/>
              </a:rPr>
              <a:t>Medicine for heart conditions</a:t>
            </a:r>
            <a:r>
              <a:rPr lang="en-US" sz="3200" dirty="0">
                <a:latin typeface="Times New Roman" panose="02020603050405020304" pitchFamily="18" charset="0"/>
                <a:cs typeface="Times New Roman" panose="02020603050405020304" pitchFamily="18" charset="0"/>
              </a:rPr>
              <a:t>, if needed</a:t>
            </a:r>
          </a:p>
          <a:p>
            <a:pPr marL="457200" indent="-457200">
              <a:buFont typeface="Wingdings" panose="05000000000000000000" pitchFamily="2" charset="2"/>
              <a:buChar char="Ø"/>
            </a:pPr>
            <a:r>
              <a:rPr lang="en-US" sz="3200" dirty="0">
                <a:solidFill>
                  <a:srgbClr val="00B0F0"/>
                </a:solidFill>
                <a:latin typeface="Times New Roman" panose="02020603050405020304" pitchFamily="18" charset="0"/>
                <a:cs typeface="Times New Roman" panose="02020603050405020304" pitchFamily="18" charset="0"/>
              </a:rPr>
              <a:t>Medicine for diabetes</a:t>
            </a:r>
            <a:r>
              <a:rPr lang="en-US" sz="3200" dirty="0">
                <a:latin typeface="Times New Roman" panose="02020603050405020304" pitchFamily="18" charset="0"/>
                <a:cs typeface="Times New Roman" panose="02020603050405020304" pitchFamily="18" charset="0"/>
              </a:rPr>
              <a:t>, if needed</a:t>
            </a:r>
          </a:p>
          <a:p>
            <a:pPr marL="457200" indent="-457200">
              <a:buFont typeface="Wingdings" panose="05000000000000000000" pitchFamily="2" charset="2"/>
              <a:buChar char="Ø"/>
            </a:pPr>
            <a:r>
              <a:rPr lang="en-US" sz="3200" dirty="0">
                <a:solidFill>
                  <a:srgbClr val="00B0F0"/>
                </a:solidFill>
                <a:latin typeface="Times New Roman" panose="02020603050405020304" pitchFamily="18" charset="0"/>
                <a:cs typeface="Times New Roman" panose="02020603050405020304" pitchFamily="18" charset="0"/>
              </a:rPr>
              <a:t>Therapies to manage pain</a:t>
            </a:r>
          </a:p>
          <a:p>
            <a:pPr marL="457200" indent="-457200">
              <a:buFont typeface="Wingdings" panose="05000000000000000000" pitchFamily="2" charset="2"/>
              <a:buChar char="Ø"/>
            </a:pPr>
            <a:r>
              <a:rPr lang="en-US" sz="3200" dirty="0">
                <a:solidFill>
                  <a:srgbClr val="00B0F0"/>
                </a:solidFill>
                <a:latin typeface="Times New Roman" panose="02020603050405020304" pitchFamily="18" charset="0"/>
                <a:cs typeface="Times New Roman" panose="02020603050405020304" pitchFamily="18" charset="0"/>
              </a:rPr>
              <a:t>Antibiotics</a:t>
            </a:r>
            <a:r>
              <a:rPr lang="en-US" sz="3200" dirty="0">
                <a:latin typeface="Times New Roman" panose="02020603050405020304" pitchFamily="18" charset="0"/>
                <a:cs typeface="Times New Roman" panose="02020603050405020304" pitchFamily="18" charset="0"/>
              </a:rPr>
              <a:t> to treat or prevent infections</a:t>
            </a:r>
          </a:p>
          <a:p>
            <a:pPr marL="457200" indent="-457200">
              <a:buFont typeface="Wingdings" panose="05000000000000000000" pitchFamily="2" charset="2"/>
              <a:buChar char="Ø"/>
            </a:pPr>
            <a:r>
              <a:rPr lang="en-US" sz="3200" dirty="0">
                <a:solidFill>
                  <a:srgbClr val="00B0F0"/>
                </a:solidFill>
                <a:latin typeface="Times New Roman" panose="02020603050405020304" pitchFamily="18" charset="0"/>
                <a:cs typeface="Times New Roman" panose="02020603050405020304" pitchFamily="18" charset="0"/>
              </a:rPr>
              <a:t>Mobility aids </a:t>
            </a:r>
            <a:r>
              <a:rPr lang="en-US" sz="3200" dirty="0">
                <a:latin typeface="Times New Roman" panose="02020603050405020304" pitchFamily="18" charset="0"/>
                <a:cs typeface="Times New Roman" panose="02020603050405020304" pitchFamily="18" charset="0"/>
              </a:rPr>
              <a:t>like special shoes, canes or wheelchairs</a:t>
            </a:r>
          </a:p>
          <a:p>
            <a:pPr marL="457200" indent="-457200">
              <a:buFont typeface="Wingdings" panose="05000000000000000000" pitchFamily="2" charset="2"/>
              <a:buChar char="Ø"/>
            </a:pPr>
            <a:r>
              <a:rPr lang="en-US" sz="3200" dirty="0">
                <a:solidFill>
                  <a:srgbClr val="00B0F0"/>
                </a:solidFill>
                <a:latin typeface="Times New Roman" panose="02020603050405020304" pitchFamily="18" charset="0"/>
                <a:cs typeface="Times New Roman" panose="02020603050405020304" pitchFamily="18" charset="0"/>
              </a:rPr>
              <a:t>Heart transplant </a:t>
            </a:r>
            <a:r>
              <a:rPr lang="en-US" sz="3200" dirty="0">
                <a:latin typeface="Times New Roman" panose="02020603050405020304" pitchFamily="18" charset="0"/>
                <a:cs typeface="Times New Roman" panose="02020603050405020304" pitchFamily="18" charset="0"/>
              </a:rPr>
              <a:t>for serious heart complications</a:t>
            </a:r>
          </a:p>
        </p:txBody>
      </p:sp>
      <p:sp>
        <p:nvSpPr>
          <p:cNvPr id="28" name="Rectangle 27">
            <a:extLst>
              <a:ext uri="{FF2B5EF4-FFF2-40B4-BE49-F238E27FC236}">
                <a16:creationId xmlns:a16="http://schemas.microsoft.com/office/drawing/2014/main" id="{CD68FECF-BF94-4456-9257-BDA1B1465C41}"/>
              </a:ext>
            </a:extLst>
          </p:cNvPr>
          <p:cNvSpPr/>
          <p:nvPr/>
        </p:nvSpPr>
        <p:spPr>
          <a:xfrm>
            <a:off x="1981200" y="0"/>
            <a:ext cx="6354625" cy="1569660"/>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sz="9600" b="1" dirty="0">
                <a:ln/>
                <a:solidFill>
                  <a:schemeClr val="accent4"/>
                </a:solidFill>
                <a:latin typeface="Comic Sans" panose="020B0604020202020204" charset="0"/>
                <a:ea typeface="Cloud"/>
                <a:cs typeface="Cloud"/>
                <a:sym typeface="Cloud"/>
              </a:rPr>
              <a:t>Treatment</a:t>
            </a:r>
            <a:endParaRPr lang="fa-IR" sz="9600" b="1" dirty="0">
              <a:ln/>
              <a:solidFill>
                <a:schemeClr val="accent4"/>
              </a:solidFill>
              <a:latin typeface="Comic Sans" panose="020B0604020202020204" charset="0"/>
            </a:endParaRPr>
          </a:p>
        </p:txBody>
      </p:sp>
      <p:pic>
        <p:nvPicPr>
          <p:cNvPr id="29" name="Picture 28">
            <a:extLst>
              <a:ext uri="{FF2B5EF4-FFF2-40B4-BE49-F238E27FC236}">
                <a16:creationId xmlns:a16="http://schemas.microsoft.com/office/drawing/2014/main" id="{04029D4D-FACB-4032-8FAA-1D0B162AE1FE}"/>
              </a:ext>
            </a:extLst>
          </p:cNvPr>
          <p:cNvPicPr>
            <a:picLocks noChangeAspect="1"/>
          </p:cNvPicPr>
          <p:nvPr/>
        </p:nvPicPr>
        <p:blipFill>
          <a:blip r:embed="rId8"/>
          <a:stretch>
            <a:fillRect/>
          </a:stretch>
        </p:blipFill>
        <p:spPr>
          <a:xfrm>
            <a:off x="990600" y="190500"/>
            <a:ext cx="1310754" cy="1194920"/>
          </a:xfrm>
          <a:prstGeom prst="rect">
            <a:avLst/>
          </a:prstGeom>
        </p:spPr>
      </p:pic>
      <p:sp>
        <p:nvSpPr>
          <p:cNvPr id="17" name="TextBox 16">
            <a:extLst>
              <a:ext uri="{FF2B5EF4-FFF2-40B4-BE49-F238E27FC236}">
                <a16:creationId xmlns:a16="http://schemas.microsoft.com/office/drawing/2014/main" id="{DDA84328-B78E-46CE-AA35-AB7D00C82219}"/>
              </a:ext>
            </a:extLst>
          </p:cNvPr>
          <p:cNvSpPr txBox="1"/>
          <p:nvPr/>
        </p:nvSpPr>
        <p:spPr>
          <a:xfrm>
            <a:off x="17259300" y="9271337"/>
            <a:ext cx="2057400" cy="1015663"/>
          </a:xfrm>
          <a:prstGeom prst="rect">
            <a:avLst/>
          </a:prstGeom>
          <a:noFill/>
        </p:spPr>
        <p:txBody>
          <a:bodyPr wrap="square" rtlCol="1">
            <a:spAutoFit/>
          </a:bodyPr>
          <a:lstStyle/>
          <a:p>
            <a:r>
              <a:rPr lang="en-US" sz="6000" dirty="0">
                <a:cs typeface="+mj-cs"/>
              </a:rPr>
              <a:t>10</a:t>
            </a:r>
            <a:endParaRPr lang="fa-IR" sz="6000" dirty="0">
              <a:cs typeface="+mj-cs"/>
            </a:endParaRPr>
          </a:p>
        </p:txBody>
      </p:sp>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49772"/>
            <a:ext cx="1614488" cy="161448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55"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grpSp>
        <p:nvGrpSpPr>
          <p:cNvPr id="2" name="Group 2"/>
          <p:cNvGrpSpPr/>
          <p:nvPr/>
        </p:nvGrpSpPr>
        <p:grpSpPr>
          <a:xfrm>
            <a:off x="-2990020" y="-655600"/>
            <a:ext cx="24268040" cy="12635356"/>
            <a:chOff x="0" y="0"/>
            <a:chExt cx="32357387" cy="16847141"/>
          </a:xfrm>
        </p:grpSpPr>
        <p:sp>
          <p:nvSpPr>
            <p:cNvPr id="3" name="Freeform 3"/>
            <p:cNvSpPr/>
            <p:nvPr/>
          </p:nvSpPr>
          <p:spPr>
            <a:xfrm>
              <a:off x="0"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0683564"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21413535"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0"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683564"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21413535"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16" name="Freeform 16"/>
          <p:cNvSpPr/>
          <p:nvPr/>
        </p:nvSpPr>
        <p:spPr>
          <a:xfrm>
            <a:off x="13182600" y="5219700"/>
            <a:ext cx="4371157" cy="4134114"/>
          </a:xfrm>
          <a:custGeom>
            <a:avLst/>
            <a:gdLst/>
            <a:ahLst/>
            <a:cxnLst/>
            <a:rect l="l" t="t" r="r" b="b"/>
            <a:pathLst>
              <a:path w="4371157" h="4134114">
                <a:moveTo>
                  <a:pt x="0" y="0"/>
                </a:moveTo>
                <a:lnTo>
                  <a:pt x="4371157" y="0"/>
                </a:lnTo>
                <a:lnTo>
                  <a:pt x="4371157" y="4134114"/>
                </a:lnTo>
                <a:lnTo>
                  <a:pt x="0" y="4134114"/>
                </a:lnTo>
                <a:lnTo>
                  <a:pt x="0" y="0"/>
                </a:lnTo>
                <a:close/>
              </a:path>
            </a:pathLst>
          </a:custGeom>
          <a:blipFill>
            <a:blip r:embed="rId4"/>
            <a:stretch>
              <a:fillRect/>
            </a:stretch>
          </a:blipFill>
        </p:spPr>
      </p:sp>
      <p:sp>
        <p:nvSpPr>
          <p:cNvPr id="17" name="Freeform 17"/>
          <p:cNvSpPr/>
          <p:nvPr/>
        </p:nvSpPr>
        <p:spPr>
          <a:xfrm>
            <a:off x="-1219200" y="-952500"/>
            <a:ext cx="7103127" cy="5494806"/>
          </a:xfrm>
          <a:custGeom>
            <a:avLst/>
            <a:gdLst/>
            <a:ahLst/>
            <a:cxnLst/>
            <a:rect l="l" t="t" r="r" b="b"/>
            <a:pathLst>
              <a:path w="7103127" h="5494806">
                <a:moveTo>
                  <a:pt x="0" y="0"/>
                </a:moveTo>
                <a:lnTo>
                  <a:pt x="7103126" y="0"/>
                </a:lnTo>
                <a:lnTo>
                  <a:pt x="7103126" y="5494806"/>
                </a:lnTo>
                <a:lnTo>
                  <a:pt x="0" y="5494806"/>
                </a:lnTo>
                <a:lnTo>
                  <a:pt x="0" y="0"/>
                </a:lnTo>
                <a:close/>
              </a:path>
            </a:pathLst>
          </a:custGeom>
          <a:blipFill>
            <a:blip r:embed="rId5"/>
            <a:stretch>
              <a:fillRect/>
            </a:stretch>
          </a:blipFill>
        </p:spPr>
      </p:sp>
      <p:sp>
        <p:nvSpPr>
          <p:cNvPr id="29" name="Freeform 29">
            <a:extLst>
              <a:ext uri="{FF2B5EF4-FFF2-40B4-BE49-F238E27FC236}">
                <a16:creationId xmlns:a16="http://schemas.microsoft.com/office/drawing/2014/main" id="{D92050F3-054D-49D3-AF37-59FDD969E65D}"/>
              </a:ext>
            </a:extLst>
          </p:cNvPr>
          <p:cNvSpPr/>
          <p:nvPr/>
        </p:nvSpPr>
        <p:spPr>
          <a:xfrm rot="10800000">
            <a:off x="0" y="-571499"/>
            <a:ext cx="18288000" cy="10858499"/>
          </a:xfrm>
          <a:custGeom>
            <a:avLst/>
            <a:gdLst/>
            <a:ahLst/>
            <a:cxnLst/>
            <a:rect l="l" t="t" r="r" b="b"/>
            <a:pathLst>
              <a:path w="1627950" h="941511">
                <a:moveTo>
                  <a:pt x="0" y="0"/>
                </a:moveTo>
                <a:lnTo>
                  <a:pt x="1627950" y="0"/>
                </a:lnTo>
                <a:lnTo>
                  <a:pt x="1627950" y="941511"/>
                </a:lnTo>
                <a:lnTo>
                  <a:pt x="0" y="941511"/>
                </a:lnTo>
                <a:lnTo>
                  <a:pt x="0" y="0"/>
                </a:lnTo>
                <a:close/>
              </a:path>
            </a:pathLst>
          </a:custGeom>
          <a:blipFill>
            <a:blip r:embed="rId6"/>
            <a:stretch>
              <a:fillRect t="-35084" b="-3782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a-IR" sz="5400" b="0" i="0" u="none" strike="noStrike" kern="1200" cap="none" spc="0" normalizeH="0" baseline="0" noProof="0" dirty="0">
              <a:ln>
                <a:noFill/>
              </a:ln>
              <a:solidFill>
                <a:prstClr val="black"/>
              </a:solidFill>
              <a:effectLst/>
              <a:uLnTx/>
              <a:uFillTx/>
              <a:latin typeface="Comic Sans" panose="020B060402020202020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F480E0DB-B443-40AD-892C-D44DC46FA081}"/>
              </a:ext>
            </a:extLst>
          </p:cNvPr>
          <p:cNvSpPr txBox="1"/>
          <p:nvPr/>
        </p:nvSpPr>
        <p:spPr>
          <a:xfrm>
            <a:off x="6019800" y="1485900"/>
            <a:ext cx="6248400" cy="1569660"/>
          </a:xfrm>
          <a:prstGeom prst="rect">
            <a:avLst/>
          </a:prstGeom>
          <a:noFill/>
        </p:spPr>
        <p:txBody>
          <a:bodyPr wrap="square" rtlCol="1">
            <a:spAutoFit/>
          </a:bodyPr>
          <a:lstStyle/>
          <a:p>
            <a:pPr lvl="0" algn="ctr"/>
            <a:r>
              <a:rPr lang="en-US" sz="9600" b="1" i="1" dirty="0">
                <a:solidFill>
                  <a:srgbClr val="C0504D">
                    <a:lumMod val="75000"/>
                  </a:srgbClr>
                </a:solidFill>
                <a:latin typeface="Comic Sans" panose="020B0604020202020204" charset="0"/>
              </a:rPr>
              <a:t>Reference</a:t>
            </a:r>
            <a:endParaRPr kumimoji="0" lang="fa-IR" sz="9600" b="1" i="1" u="none" strike="noStrike" kern="1200" cap="none" spc="0" normalizeH="0" baseline="0" noProof="0" dirty="0">
              <a:ln>
                <a:noFill/>
              </a:ln>
              <a:solidFill>
                <a:srgbClr val="C0504D">
                  <a:lumMod val="75000"/>
                </a:srgbClr>
              </a:solidFill>
              <a:effectLst/>
              <a:uLnTx/>
              <a:uFillTx/>
              <a:latin typeface="Comic Sans" panose="020B060402020202020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F521A352-59C8-41FB-8943-88A63DC9CABA}"/>
              </a:ext>
            </a:extLst>
          </p:cNvPr>
          <p:cNvSpPr txBox="1"/>
          <p:nvPr/>
        </p:nvSpPr>
        <p:spPr>
          <a:xfrm>
            <a:off x="17068800" y="9105900"/>
            <a:ext cx="2057400" cy="1015663"/>
          </a:xfrm>
          <a:prstGeom prst="rect">
            <a:avLst/>
          </a:prstGeom>
          <a:noFill/>
        </p:spPr>
        <p:txBody>
          <a:bodyPr wrap="square" rtlCol="1">
            <a:spAutoFit/>
          </a:bodyPr>
          <a:lstStyle/>
          <a:p>
            <a:r>
              <a:rPr lang="en-US" sz="6000" dirty="0">
                <a:cs typeface="+mj-cs"/>
              </a:rPr>
              <a:t>11</a:t>
            </a:r>
            <a:endParaRPr lang="fa-IR" sz="6000" dirty="0">
              <a:cs typeface="+mj-cs"/>
            </a:endParaRPr>
          </a:p>
        </p:txBody>
      </p:sp>
      <p:sp>
        <p:nvSpPr>
          <p:cNvPr id="15" name="Freeform 17">
            <a:extLst>
              <a:ext uri="{FF2B5EF4-FFF2-40B4-BE49-F238E27FC236}">
                <a16:creationId xmlns:a16="http://schemas.microsoft.com/office/drawing/2014/main" id="{53C75610-F919-49FD-A6B4-B9A7EAE54BB9}"/>
              </a:ext>
            </a:extLst>
          </p:cNvPr>
          <p:cNvSpPr/>
          <p:nvPr/>
        </p:nvSpPr>
        <p:spPr>
          <a:xfrm rot="3456113">
            <a:off x="-497356" y="3252017"/>
            <a:ext cx="4655507" cy="5494806"/>
          </a:xfrm>
          <a:custGeom>
            <a:avLst/>
            <a:gdLst/>
            <a:ahLst/>
            <a:cxnLst/>
            <a:rect l="l" t="t" r="r" b="b"/>
            <a:pathLst>
              <a:path w="7103127" h="5494806">
                <a:moveTo>
                  <a:pt x="0" y="0"/>
                </a:moveTo>
                <a:lnTo>
                  <a:pt x="7103126" y="0"/>
                </a:lnTo>
                <a:lnTo>
                  <a:pt x="7103126" y="5494806"/>
                </a:lnTo>
                <a:lnTo>
                  <a:pt x="0" y="5494806"/>
                </a:lnTo>
                <a:lnTo>
                  <a:pt x="0" y="0"/>
                </a:lnTo>
                <a:close/>
              </a:path>
            </a:pathLst>
          </a:custGeom>
          <a:blipFill>
            <a:blip r:embed="rId5"/>
            <a:stretch>
              <a:fillRect l="-52574"/>
            </a:stretch>
          </a:blipFill>
        </p:spPr>
      </p:sp>
      <p:sp>
        <p:nvSpPr>
          <p:cNvPr id="9" name="TextBox 8">
            <a:extLst>
              <a:ext uri="{FF2B5EF4-FFF2-40B4-BE49-F238E27FC236}">
                <a16:creationId xmlns:a16="http://schemas.microsoft.com/office/drawing/2014/main" id="{E22A903B-F46F-486C-A7E2-0749BA526E6D}"/>
              </a:ext>
            </a:extLst>
          </p:cNvPr>
          <p:cNvSpPr txBox="1"/>
          <p:nvPr/>
        </p:nvSpPr>
        <p:spPr>
          <a:xfrm>
            <a:off x="5029200" y="3695700"/>
            <a:ext cx="8229600" cy="3416320"/>
          </a:xfrm>
          <a:prstGeom prst="rect">
            <a:avLst/>
          </a:prstGeom>
          <a:noFill/>
        </p:spPr>
        <p:txBody>
          <a:bodyPr wrap="square" rtlCol="1">
            <a:spAutoFit/>
          </a:bodyPr>
          <a:lstStyle/>
          <a:p>
            <a:pPr algn="just"/>
            <a:r>
              <a:rPr lang="en-US" sz="2400" b="1" i="1" dirty="0">
                <a:solidFill>
                  <a:srgbClr val="C00000"/>
                </a:solidFill>
                <a:latin typeface="Times New Roman" panose="02020603050405020304" pitchFamily="18" charset="0"/>
                <a:cs typeface="Times New Roman" panose="02020603050405020304" pitchFamily="18" charset="0"/>
              </a:rPr>
              <a:t>1. </a:t>
            </a:r>
            <a:r>
              <a:rPr lang="en-US" sz="2400" b="1" i="1" dirty="0" err="1">
                <a:solidFill>
                  <a:srgbClr val="000000"/>
                </a:solidFill>
                <a:latin typeface="Times New Roman" panose="02020603050405020304" pitchFamily="18" charset="0"/>
                <a:cs typeface="Times New Roman" panose="02020603050405020304" pitchFamily="18" charset="0"/>
              </a:rPr>
              <a:t>Corben</a:t>
            </a:r>
            <a:r>
              <a:rPr lang="en-US" sz="2400" b="1" i="1" dirty="0">
                <a:solidFill>
                  <a:srgbClr val="000000"/>
                </a:solidFill>
                <a:latin typeface="Times New Roman" panose="02020603050405020304" pitchFamily="18" charset="0"/>
                <a:cs typeface="Times New Roman" panose="02020603050405020304" pitchFamily="18" charset="0"/>
              </a:rPr>
              <a:t> LA, Collins V, Milne S, Farmer J, </a:t>
            </a:r>
            <a:r>
              <a:rPr lang="en-US" sz="2400" b="1" i="1" dirty="0" err="1">
                <a:solidFill>
                  <a:srgbClr val="000000"/>
                </a:solidFill>
                <a:latin typeface="Times New Roman" panose="02020603050405020304" pitchFamily="18" charset="0"/>
                <a:cs typeface="Times New Roman" panose="02020603050405020304" pitchFamily="18" charset="0"/>
              </a:rPr>
              <a:t>Musheno</a:t>
            </a:r>
            <a:r>
              <a:rPr lang="en-US" sz="2400" b="1" i="1" dirty="0">
                <a:solidFill>
                  <a:srgbClr val="000000"/>
                </a:solidFill>
                <a:latin typeface="Times New Roman" panose="02020603050405020304" pitchFamily="18" charset="0"/>
                <a:cs typeface="Times New Roman" panose="02020603050405020304" pitchFamily="18" charset="0"/>
              </a:rPr>
              <a:t> A, Lynch D, </a:t>
            </a:r>
            <a:r>
              <a:rPr lang="en-US" sz="2400" b="1" i="1" dirty="0" err="1">
                <a:solidFill>
                  <a:srgbClr val="000000"/>
                </a:solidFill>
                <a:latin typeface="Times New Roman" panose="02020603050405020304" pitchFamily="18" charset="0"/>
                <a:cs typeface="Times New Roman" panose="02020603050405020304" pitchFamily="18" charset="0"/>
              </a:rPr>
              <a:t>Subramony</a:t>
            </a:r>
            <a:r>
              <a:rPr lang="en-US" sz="2400" b="1" i="1" dirty="0">
                <a:solidFill>
                  <a:srgbClr val="000000"/>
                </a:solidFill>
                <a:latin typeface="Times New Roman" panose="02020603050405020304" pitchFamily="18" charset="0"/>
                <a:cs typeface="Times New Roman" panose="02020603050405020304" pitchFamily="18" charset="0"/>
              </a:rPr>
              <a:t> S, </a:t>
            </a:r>
            <a:r>
              <a:rPr lang="en-US" sz="2400" b="1" i="1" dirty="0" err="1">
                <a:solidFill>
                  <a:srgbClr val="000000"/>
                </a:solidFill>
                <a:latin typeface="Times New Roman" panose="02020603050405020304" pitchFamily="18" charset="0"/>
                <a:cs typeface="Times New Roman" panose="02020603050405020304" pitchFamily="18" charset="0"/>
              </a:rPr>
              <a:t>Pandolfo</a:t>
            </a:r>
            <a:r>
              <a:rPr lang="en-US" sz="2400" b="1" i="1" dirty="0">
                <a:solidFill>
                  <a:srgbClr val="000000"/>
                </a:solidFill>
                <a:latin typeface="Times New Roman" panose="02020603050405020304" pitchFamily="18" charset="0"/>
                <a:cs typeface="Times New Roman" panose="02020603050405020304" pitchFamily="18" charset="0"/>
              </a:rPr>
              <a:t> M, Schulz JB, Lin K, </a:t>
            </a:r>
            <a:r>
              <a:rPr lang="en-US" sz="2400" b="1" i="1" dirty="0" err="1">
                <a:solidFill>
                  <a:srgbClr val="000000"/>
                </a:solidFill>
                <a:latin typeface="Times New Roman" panose="02020603050405020304" pitchFamily="18" charset="0"/>
                <a:cs typeface="Times New Roman" panose="02020603050405020304" pitchFamily="18" charset="0"/>
              </a:rPr>
              <a:t>Delatycki</a:t>
            </a:r>
            <a:r>
              <a:rPr lang="en-US" sz="2400" b="1" i="1" dirty="0">
                <a:solidFill>
                  <a:srgbClr val="000000"/>
                </a:solidFill>
                <a:latin typeface="Times New Roman" panose="02020603050405020304" pitchFamily="18" charset="0"/>
                <a:cs typeface="Times New Roman" panose="02020603050405020304" pitchFamily="18" charset="0"/>
              </a:rPr>
              <a:t> MB; Clinical Management Guidelines Writing Group. Clinical management guidelines for Friedreich ataxia: best practice in rare diseases. </a:t>
            </a:r>
            <a:r>
              <a:rPr lang="en-US" sz="2400" b="1" i="1" dirty="0" err="1">
                <a:solidFill>
                  <a:srgbClr val="000000"/>
                </a:solidFill>
                <a:latin typeface="Times New Roman" panose="02020603050405020304" pitchFamily="18" charset="0"/>
                <a:cs typeface="Times New Roman" panose="02020603050405020304" pitchFamily="18" charset="0"/>
              </a:rPr>
              <a:t>Orphanet</a:t>
            </a:r>
            <a:r>
              <a:rPr lang="en-US" sz="2400" b="1" i="1" dirty="0">
                <a:solidFill>
                  <a:srgbClr val="000000"/>
                </a:solidFill>
                <a:latin typeface="Times New Roman" panose="02020603050405020304" pitchFamily="18" charset="0"/>
                <a:cs typeface="Times New Roman" panose="02020603050405020304" pitchFamily="18" charset="0"/>
              </a:rPr>
              <a:t> J Rare Dis. 2022;17:415</a:t>
            </a:r>
          </a:p>
          <a:p>
            <a:pPr algn="just"/>
            <a:r>
              <a:rPr lang="en-US" sz="2400" b="1" i="1" dirty="0">
                <a:solidFill>
                  <a:srgbClr val="C00000"/>
                </a:solidFill>
                <a:latin typeface="Times New Roman" panose="02020603050405020304" pitchFamily="18" charset="0"/>
                <a:cs typeface="Times New Roman" panose="02020603050405020304" pitchFamily="18" charset="0"/>
              </a:rPr>
              <a:t>2. </a:t>
            </a:r>
            <a:r>
              <a:rPr lang="en-US" sz="2400" b="1" i="1" dirty="0">
                <a:solidFill>
                  <a:srgbClr val="000000"/>
                </a:solidFill>
                <a:latin typeface="Times New Roman" panose="02020603050405020304" pitchFamily="18" charset="0"/>
                <a:cs typeface="Times New Roman" panose="02020603050405020304" pitchFamily="18" charset="0"/>
              </a:rPr>
              <a:t>NCBI Genes and Disease</a:t>
            </a:r>
          </a:p>
          <a:p>
            <a:pPr algn="just"/>
            <a:r>
              <a:rPr lang="en-US" sz="2400" b="1" i="1" dirty="0">
                <a:solidFill>
                  <a:srgbClr val="C00000"/>
                </a:solidFill>
                <a:latin typeface="Times New Roman" panose="02020603050405020304" pitchFamily="18" charset="0"/>
                <a:cs typeface="Times New Roman" panose="02020603050405020304" pitchFamily="18" charset="0"/>
              </a:rPr>
              <a:t>3. </a:t>
            </a:r>
            <a:r>
              <a:rPr lang="en-US" sz="2400" b="1" i="1" dirty="0">
                <a:latin typeface="Times New Roman" panose="02020603050405020304" pitchFamily="18" charset="0"/>
                <a:cs typeface="Times New Roman" panose="02020603050405020304" pitchFamily="18" charset="0"/>
                <a:hlinkClick r:id="rId7"/>
              </a:rPr>
              <a:t>https://www.ncbi.nlm.nih.gov/books/NBK1281/</a:t>
            </a:r>
            <a:endParaRPr lang="en-US" sz="2400" b="1" i="1" dirty="0">
              <a:latin typeface="Times New Roman" panose="02020603050405020304" pitchFamily="18" charset="0"/>
              <a:cs typeface="Times New Roman" panose="02020603050405020304" pitchFamily="18" charset="0"/>
            </a:endParaRPr>
          </a:p>
          <a:p>
            <a:pPr algn="just"/>
            <a:r>
              <a:rPr lang="en-US" sz="2400" b="1" i="1" dirty="0">
                <a:solidFill>
                  <a:srgbClr val="C00000"/>
                </a:solidFill>
                <a:latin typeface="Times New Roman" panose="02020603050405020304" pitchFamily="18" charset="0"/>
                <a:cs typeface="Times New Roman" panose="02020603050405020304" pitchFamily="18" charset="0"/>
              </a:rPr>
              <a:t>4.</a:t>
            </a:r>
            <a:r>
              <a:rPr lang="en-US" sz="2400" b="1" i="1" dirty="0">
                <a:solidFill>
                  <a:srgbClr val="0070C0"/>
                </a:solidFill>
                <a:latin typeface="Times New Roman" panose="02020603050405020304" pitchFamily="18" charset="0"/>
                <a:cs typeface="Times New Roman" panose="02020603050405020304" pitchFamily="18" charset="0"/>
              </a:rPr>
              <a:t>https://www.ninds.nih.gov/health-information /disorders/</a:t>
            </a:r>
            <a:r>
              <a:rPr lang="en-US" sz="2400" b="1" i="1" dirty="0" err="1">
                <a:solidFill>
                  <a:srgbClr val="0070C0"/>
                </a:solidFill>
                <a:latin typeface="Times New Roman" panose="02020603050405020304" pitchFamily="18" charset="0"/>
                <a:cs typeface="Times New Roman" panose="02020603050405020304" pitchFamily="18" charset="0"/>
              </a:rPr>
              <a:t>friedreich</a:t>
            </a:r>
            <a:r>
              <a:rPr lang="en-US" sz="2400" b="1" i="1" dirty="0">
                <a:solidFill>
                  <a:srgbClr val="0070C0"/>
                </a:solidFill>
                <a:latin typeface="Times New Roman" panose="02020603050405020304" pitchFamily="18" charset="0"/>
                <a:cs typeface="Times New Roman" panose="02020603050405020304" pitchFamily="18" charset="0"/>
              </a:rPr>
              <a:t>-ataxia</a:t>
            </a:r>
            <a:endParaRPr lang="fa-IR" sz="2400" b="1"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1119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grpSp>
        <p:nvGrpSpPr>
          <p:cNvPr id="2" name="Group 2"/>
          <p:cNvGrpSpPr/>
          <p:nvPr/>
        </p:nvGrpSpPr>
        <p:grpSpPr>
          <a:xfrm>
            <a:off x="-2990020" y="-655600"/>
            <a:ext cx="24268040" cy="12635356"/>
            <a:chOff x="0" y="0"/>
            <a:chExt cx="32357387" cy="16847141"/>
          </a:xfrm>
        </p:grpSpPr>
        <p:sp>
          <p:nvSpPr>
            <p:cNvPr id="3" name="Freeform 3"/>
            <p:cNvSpPr/>
            <p:nvPr/>
          </p:nvSpPr>
          <p:spPr>
            <a:xfrm>
              <a:off x="0"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683564"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21413535"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0"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0683564"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21413535"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16" name="Freeform 16"/>
          <p:cNvSpPr/>
          <p:nvPr/>
        </p:nvSpPr>
        <p:spPr>
          <a:xfrm>
            <a:off x="14097000" y="3467100"/>
            <a:ext cx="4371157" cy="4134114"/>
          </a:xfrm>
          <a:custGeom>
            <a:avLst/>
            <a:gdLst/>
            <a:ahLst/>
            <a:cxnLst/>
            <a:rect l="l" t="t" r="r" b="b"/>
            <a:pathLst>
              <a:path w="4371157" h="4134114">
                <a:moveTo>
                  <a:pt x="0" y="0"/>
                </a:moveTo>
                <a:lnTo>
                  <a:pt x="4371157" y="0"/>
                </a:lnTo>
                <a:lnTo>
                  <a:pt x="4371157" y="4134114"/>
                </a:lnTo>
                <a:lnTo>
                  <a:pt x="0" y="4134114"/>
                </a:lnTo>
                <a:lnTo>
                  <a:pt x="0" y="0"/>
                </a:lnTo>
                <a:close/>
              </a:path>
            </a:pathLst>
          </a:custGeom>
          <a:blipFill>
            <a:blip r:embed="rId6"/>
            <a:stretch>
              <a:fillRect/>
            </a:stretch>
          </a:blipFill>
        </p:spPr>
      </p:sp>
      <p:sp>
        <p:nvSpPr>
          <p:cNvPr id="17" name="Freeform 17"/>
          <p:cNvSpPr/>
          <p:nvPr/>
        </p:nvSpPr>
        <p:spPr>
          <a:xfrm>
            <a:off x="-2514600" y="1409700"/>
            <a:ext cx="7103127" cy="5494806"/>
          </a:xfrm>
          <a:custGeom>
            <a:avLst/>
            <a:gdLst/>
            <a:ahLst/>
            <a:cxnLst/>
            <a:rect l="l" t="t" r="r" b="b"/>
            <a:pathLst>
              <a:path w="7103127" h="5494806">
                <a:moveTo>
                  <a:pt x="0" y="0"/>
                </a:moveTo>
                <a:lnTo>
                  <a:pt x="7103126" y="0"/>
                </a:lnTo>
                <a:lnTo>
                  <a:pt x="7103126" y="5494806"/>
                </a:lnTo>
                <a:lnTo>
                  <a:pt x="0" y="5494806"/>
                </a:lnTo>
                <a:lnTo>
                  <a:pt x="0" y="0"/>
                </a:lnTo>
                <a:close/>
              </a:path>
            </a:pathLst>
          </a:custGeom>
          <a:blipFill>
            <a:blip r:embed="rId7"/>
            <a:stretch>
              <a:fillRect/>
            </a:stretch>
          </a:blipFill>
        </p:spPr>
      </p:sp>
      <p:sp>
        <p:nvSpPr>
          <p:cNvPr id="29" name="Freeform 29">
            <a:extLst>
              <a:ext uri="{FF2B5EF4-FFF2-40B4-BE49-F238E27FC236}">
                <a16:creationId xmlns:a16="http://schemas.microsoft.com/office/drawing/2014/main" id="{D92050F3-054D-49D3-AF37-59FDD969E65D}"/>
              </a:ext>
            </a:extLst>
          </p:cNvPr>
          <p:cNvSpPr/>
          <p:nvPr/>
        </p:nvSpPr>
        <p:spPr>
          <a:xfrm rot="10800000">
            <a:off x="0" y="-571502"/>
            <a:ext cx="18288000" cy="10858499"/>
          </a:xfrm>
          <a:custGeom>
            <a:avLst/>
            <a:gdLst/>
            <a:ahLst/>
            <a:cxnLst/>
            <a:rect l="l" t="t" r="r" b="b"/>
            <a:pathLst>
              <a:path w="1627950" h="941511">
                <a:moveTo>
                  <a:pt x="0" y="0"/>
                </a:moveTo>
                <a:lnTo>
                  <a:pt x="1627950" y="0"/>
                </a:lnTo>
                <a:lnTo>
                  <a:pt x="1627950" y="941511"/>
                </a:lnTo>
                <a:lnTo>
                  <a:pt x="0" y="941511"/>
                </a:lnTo>
                <a:lnTo>
                  <a:pt x="0" y="0"/>
                </a:lnTo>
                <a:close/>
              </a:path>
            </a:pathLst>
          </a:custGeom>
          <a:blipFill>
            <a:blip r:embed="rId8"/>
            <a:stretch>
              <a:fillRect t="-35084" b="-37823"/>
            </a:stretch>
          </a:blipFill>
        </p:spPr>
        <p:txBody>
          <a:bodyPr/>
          <a:lstStyle/>
          <a:p>
            <a:endParaRPr lang="fa-IR" sz="5400" dirty="0">
              <a:latin typeface="Comic Sans" panose="020B0604020202020204" charset="0"/>
            </a:endParaRPr>
          </a:p>
        </p:txBody>
      </p:sp>
      <p:sp>
        <p:nvSpPr>
          <p:cNvPr id="30" name="TextBox 29">
            <a:extLst>
              <a:ext uri="{FF2B5EF4-FFF2-40B4-BE49-F238E27FC236}">
                <a16:creationId xmlns:a16="http://schemas.microsoft.com/office/drawing/2014/main" id="{F480E0DB-B443-40AD-892C-D44DC46FA081}"/>
              </a:ext>
            </a:extLst>
          </p:cNvPr>
          <p:cNvSpPr txBox="1"/>
          <p:nvPr/>
        </p:nvSpPr>
        <p:spPr>
          <a:xfrm>
            <a:off x="5791200" y="2857500"/>
            <a:ext cx="6248400" cy="4524315"/>
          </a:xfrm>
          <a:prstGeom prst="rect">
            <a:avLst/>
          </a:prstGeom>
          <a:noFill/>
        </p:spPr>
        <p:txBody>
          <a:bodyPr wrap="square" rtlCol="1">
            <a:spAutoFit/>
          </a:bodyPr>
          <a:lstStyle/>
          <a:p>
            <a:pPr algn="ctr"/>
            <a:r>
              <a:rPr lang="en-US" sz="9600" b="1" i="1" dirty="0">
                <a:solidFill>
                  <a:schemeClr val="accent2">
                    <a:lumMod val="75000"/>
                  </a:schemeClr>
                </a:solidFill>
                <a:latin typeface="Comic Sans" panose="020B0604020202020204" charset="0"/>
              </a:rPr>
              <a:t>Thank you for your attention</a:t>
            </a:r>
            <a:endParaRPr lang="fa-IR" sz="9600" b="1" i="1" dirty="0">
              <a:solidFill>
                <a:schemeClr val="accent2">
                  <a:lumMod val="75000"/>
                </a:schemeClr>
              </a:solidFill>
              <a:latin typeface="Comic Sans" panose="020B0604020202020204" charset="0"/>
            </a:endParaRP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3281" y="0"/>
            <a:ext cx="1260307" cy="126030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5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grpSp>
        <p:nvGrpSpPr>
          <p:cNvPr id="2" name="Group 2"/>
          <p:cNvGrpSpPr/>
          <p:nvPr/>
        </p:nvGrpSpPr>
        <p:grpSpPr>
          <a:xfrm>
            <a:off x="-2990020" y="-481429"/>
            <a:ext cx="24268040" cy="12635356"/>
            <a:chOff x="0" y="0"/>
            <a:chExt cx="32357387" cy="16847141"/>
          </a:xfrm>
        </p:grpSpPr>
        <p:sp>
          <p:nvSpPr>
            <p:cNvPr id="3" name="Freeform 3"/>
            <p:cNvSpPr/>
            <p:nvPr/>
          </p:nvSpPr>
          <p:spPr>
            <a:xfrm>
              <a:off x="0"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683564"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21413535"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0"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0683564"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21413535"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9" name="Freeform 9"/>
          <p:cNvSpPr/>
          <p:nvPr/>
        </p:nvSpPr>
        <p:spPr>
          <a:xfrm>
            <a:off x="4677856" y="1270929"/>
            <a:ext cx="8396499" cy="8428105"/>
          </a:xfrm>
          <a:custGeom>
            <a:avLst/>
            <a:gdLst/>
            <a:ahLst/>
            <a:cxnLst/>
            <a:rect l="l" t="t" r="r" b="b"/>
            <a:pathLst>
              <a:path w="8396499" h="8428105">
                <a:moveTo>
                  <a:pt x="0" y="0"/>
                </a:moveTo>
                <a:lnTo>
                  <a:pt x="8396499" y="0"/>
                </a:lnTo>
                <a:lnTo>
                  <a:pt x="8396499" y="8428105"/>
                </a:lnTo>
                <a:lnTo>
                  <a:pt x="0" y="8428105"/>
                </a:lnTo>
                <a:lnTo>
                  <a:pt x="0" y="0"/>
                </a:lnTo>
                <a:close/>
              </a:path>
            </a:pathLst>
          </a:custGeom>
          <a:blipFill>
            <a:blip r:embed="rId6"/>
            <a:stretch>
              <a:fillRect/>
            </a:stretch>
          </a:blipFill>
        </p:spPr>
      </p:sp>
      <p:sp>
        <p:nvSpPr>
          <p:cNvPr id="10" name="Freeform 10"/>
          <p:cNvSpPr/>
          <p:nvPr/>
        </p:nvSpPr>
        <p:spPr>
          <a:xfrm>
            <a:off x="15331863" y="1936285"/>
            <a:ext cx="4397507" cy="4311492"/>
          </a:xfrm>
          <a:custGeom>
            <a:avLst/>
            <a:gdLst/>
            <a:ahLst/>
            <a:cxnLst/>
            <a:rect l="l" t="t" r="r" b="b"/>
            <a:pathLst>
              <a:path w="4397507" h="4311492">
                <a:moveTo>
                  <a:pt x="0" y="0"/>
                </a:moveTo>
                <a:lnTo>
                  <a:pt x="4397507" y="0"/>
                </a:lnTo>
                <a:lnTo>
                  <a:pt x="4397507" y="4311492"/>
                </a:lnTo>
                <a:lnTo>
                  <a:pt x="0" y="4311492"/>
                </a:lnTo>
                <a:lnTo>
                  <a:pt x="0" y="0"/>
                </a:lnTo>
                <a:close/>
              </a:path>
            </a:pathLst>
          </a:custGeom>
          <a:blipFill>
            <a:blip r:embed="rId7"/>
            <a:stretch>
              <a:fillRect/>
            </a:stretch>
          </a:blipFill>
          <a:ln cap="sq">
            <a:noFill/>
            <a:prstDash val="solid"/>
            <a:miter/>
          </a:ln>
        </p:spPr>
      </p:sp>
      <p:sp>
        <p:nvSpPr>
          <p:cNvPr id="11" name="Freeform 11"/>
          <p:cNvSpPr/>
          <p:nvPr/>
        </p:nvSpPr>
        <p:spPr>
          <a:xfrm>
            <a:off x="-2789591" y="5484981"/>
            <a:ext cx="6485190" cy="6263528"/>
          </a:xfrm>
          <a:custGeom>
            <a:avLst/>
            <a:gdLst/>
            <a:ahLst/>
            <a:cxnLst/>
            <a:rect l="l" t="t" r="r" b="b"/>
            <a:pathLst>
              <a:path w="6485190" h="6263528">
                <a:moveTo>
                  <a:pt x="0" y="0"/>
                </a:moveTo>
                <a:lnTo>
                  <a:pt x="6485190" y="0"/>
                </a:lnTo>
                <a:lnTo>
                  <a:pt x="6485190" y="6263529"/>
                </a:lnTo>
                <a:lnTo>
                  <a:pt x="0" y="6263529"/>
                </a:lnTo>
                <a:lnTo>
                  <a:pt x="0" y="0"/>
                </a:lnTo>
                <a:close/>
              </a:path>
            </a:pathLst>
          </a:custGeom>
          <a:blipFill>
            <a:blip r:embed="rId8"/>
            <a:stretch>
              <a:fillRect/>
            </a:stretch>
          </a:blipFill>
        </p:spPr>
      </p:sp>
      <p:sp>
        <p:nvSpPr>
          <p:cNvPr id="12" name="TextBox 12"/>
          <p:cNvSpPr txBox="1"/>
          <p:nvPr/>
        </p:nvSpPr>
        <p:spPr>
          <a:xfrm>
            <a:off x="685800" y="3314700"/>
            <a:ext cx="15662787" cy="2247025"/>
          </a:xfrm>
          <a:prstGeom prst="rect">
            <a:avLst/>
          </a:prstGeom>
        </p:spPr>
        <p:txBody>
          <a:bodyPr wrap="square" lIns="0" tIns="0" rIns="0" bIns="0" rtlCol="0" anchor="t">
            <a:spAutoFit/>
          </a:bodyPr>
          <a:lstStyle/>
          <a:p>
            <a:pPr algn="ctr">
              <a:lnSpc>
                <a:spcPts val="18198"/>
              </a:lnSpc>
            </a:pPr>
            <a:r>
              <a:rPr lang="en-US" sz="12999" dirty="0">
                <a:solidFill>
                  <a:srgbClr val="5B3E4C"/>
                </a:solidFill>
                <a:latin typeface="Magnolia Script"/>
                <a:ea typeface="Magnolia Script"/>
                <a:cs typeface="Magnolia Script"/>
                <a:sym typeface="Magnolia Script"/>
              </a:rPr>
              <a:t>Friedreich's ataxia</a:t>
            </a:r>
          </a:p>
        </p:txBody>
      </p:sp>
      <p:sp>
        <p:nvSpPr>
          <p:cNvPr id="13" name="TextBox 13"/>
          <p:cNvSpPr txBox="1"/>
          <p:nvPr/>
        </p:nvSpPr>
        <p:spPr>
          <a:xfrm>
            <a:off x="3022223" y="6152527"/>
            <a:ext cx="11907799" cy="2886711"/>
          </a:xfrm>
          <a:prstGeom prst="rect">
            <a:avLst/>
          </a:prstGeom>
        </p:spPr>
        <p:txBody>
          <a:bodyPr lIns="0" tIns="0" rIns="0" bIns="0" rtlCol="0" anchor="t">
            <a:spAutoFit/>
          </a:bodyPr>
          <a:lstStyle/>
          <a:p>
            <a:pPr algn="ctr">
              <a:lnSpc>
                <a:spcPts val="6719"/>
              </a:lnSpc>
            </a:pPr>
            <a:r>
              <a:rPr lang="en-US" sz="4799" b="1" i="1">
                <a:solidFill>
                  <a:srgbClr val="000000"/>
                </a:solidFill>
                <a:latin typeface="Cormorant Garamond Bold Italics"/>
                <a:ea typeface="Cormorant Garamond Bold Italics"/>
                <a:cs typeface="Cormorant Garamond Bold Italics"/>
                <a:sym typeface="Cormorant Garamond Bold Italics"/>
              </a:rPr>
              <a:t>Presenters :</a:t>
            </a:r>
            <a:r>
              <a:rPr lang="en-US" sz="4799">
                <a:solidFill>
                  <a:srgbClr val="000000"/>
                </a:solidFill>
                <a:latin typeface="Cormorant Garamond"/>
                <a:ea typeface="Cormorant Garamond"/>
                <a:cs typeface="Cormorant Garamond"/>
                <a:sym typeface="Cormorant Garamond"/>
              </a:rPr>
              <a:t> Salehe Reihani , Sarvenaz zeighami</a:t>
            </a:r>
          </a:p>
          <a:p>
            <a:pPr algn="ctr">
              <a:lnSpc>
                <a:spcPts val="6719"/>
              </a:lnSpc>
            </a:pPr>
            <a:r>
              <a:rPr lang="en-US" sz="4799" b="1" i="1">
                <a:solidFill>
                  <a:srgbClr val="000000"/>
                </a:solidFill>
                <a:latin typeface="Cormorant Garamond Bold Italics"/>
                <a:ea typeface="Cormorant Garamond Bold Italics"/>
                <a:cs typeface="Cormorant Garamond Bold Italics"/>
                <a:sym typeface="Cormorant Garamond Bold Italics"/>
              </a:rPr>
              <a:t>Professor : </a:t>
            </a:r>
            <a:r>
              <a:rPr lang="en-US" sz="4799">
                <a:solidFill>
                  <a:srgbClr val="000000"/>
                </a:solidFill>
                <a:latin typeface="Cormorant Garamond"/>
                <a:ea typeface="Cormorant Garamond"/>
                <a:cs typeface="Cormorant Garamond"/>
                <a:sym typeface="Cormorant Garamond"/>
              </a:rPr>
              <a:t>Dr. Keyfi</a:t>
            </a:r>
          </a:p>
          <a:p>
            <a:pPr algn="ctr">
              <a:lnSpc>
                <a:spcPts val="4759"/>
              </a:lnSpc>
            </a:pPr>
            <a:endParaRPr lang="en-US" sz="4799">
              <a:solidFill>
                <a:srgbClr val="000000"/>
              </a:solidFill>
              <a:latin typeface="Cormorant Garamond"/>
              <a:ea typeface="Cormorant Garamond"/>
              <a:cs typeface="Cormorant Garamond"/>
              <a:sym typeface="Cormorant Garamond"/>
            </a:endParaRPr>
          </a:p>
          <a:p>
            <a:pPr algn="ctr">
              <a:lnSpc>
                <a:spcPts val="4759"/>
              </a:lnSpc>
            </a:pPr>
            <a:r>
              <a:rPr lang="en-US" sz="3399">
                <a:solidFill>
                  <a:srgbClr val="5B3E4C"/>
                </a:solidFill>
                <a:latin typeface="Canva Sans"/>
                <a:ea typeface="Canva Sans"/>
                <a:cs typeface="Canva Sans"/>
                <a:sym typeface="Canva Sans"/>
              </a:rPr>
              <a:t> </a:t>
            </a:r>
          </a:p>
        </p:txBody>
      </p:sp>
      <p:pic>
        <p:nvPicPr>
          <p:cNvPr id="1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4096" y="376992"/>
            <a:ext cx="1039644" cy="103964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71"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grpSp>
        <p:nvGrpSpPr>
          <p:cNvPr id="2" name="Group 2"/>
          <p:cNvGrpSpPr/>
          <p:nvPr/>
        </p:nvGrpSpPr>
        <p:grpSpPr>
          <a:xfrm>
            <a:off x="-2990020" y="-481429"/>
            <a:ext cx="24268040" cy="12635356"/>
            <a:chOff x="0" y="0"/>
            <a:chExt cx="32357387" cy="16847141"/>
          </a:xfrm>
        </p:grpSpPr>
        <p:sp>
          <p:nvSpPr>
            <p:cNvPr id="3" name="Freeform 3"/>
            <p:cNvSpPr/>
            <p:nvPr/>
          </p:nvSpPr>
          <p:spPr>
            <a:xfrm>
              <a:off x="0"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0683564"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21413535"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0"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0683564"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21413535"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9" name="Freeform 9"/>
          <p:cNvSpPr/>
          <p:nvPr/>
        </p:nvSpPr>
        <p:spPr>
          <a:xfrm>
            <a:off x="1052343" y="2429830"/>
            <a:ext cx="4211615" cy="4216886"/>
          </a:xfrm>
          <a:custGeom>
            <a:avLst/>
            <a:gdLst/>
            <a:ahLst/>
            <a:cxnLst/>
            <a:rect l="l" t="t" r="r" b="b"/>
            <a:pathLst>
              <a:path w="4211615" h="4216886">
                <a:moveTo>
                  <a:pt x="0" y="0"/>
                </a:moveTo>
                <a:lnTo>
                  <a:pt x="4211615" y="0"/>
                </a:lnTo>
                <a:lnTo>
                  <a:pt x="4211615" y="4216886"/>
                </a:lnTo>
                <a:lnTo>
                  <a:pt x="0" y="4216886"/>
                </a:lnTo>
                <a:lnTo>
                  <a:pt x="0" y="0"/>
                </a:lnTo>
                <a:close/>
              </a:path>
            </a:pathLst>
          </a:custGeom>
          <a:blipFill>
            <a:blip r:embed="rId4"/>
            <a:stretch>
              <a:fillRect/>
            </a:stretch>
          </a:blipFill>
        </p:spPr>
      </p:sp>
      <p:sp>
        <p:nvSpPr>
          <p:cNvPr id="10" name="TextBox 10"/>
          <p:cNvSpPr txBox="1"/>
          <p:nvPr/>
        </p:nvSpPr>
        <p:spPr>
          <a:xfrm>
            <a:off x="2680681" y="195590"/>
            <a:ext cx="12727649" cy="1561446"/>
          </a:xfrm>
          <a:prstGeom prst="rect">
            <a:avLst/>
          </a:prstGeom>
        </p:spPr>
        <p:txBody>
          <a:bodyPr lIns="0" tIns="0" rIns="0" bIns="0" rtlCol="0" anchor="t">
            <a:spAutoFit/>
          </a:bodyPr>
          <a:lstStyle/>
          <a:p>
            <a:pPr algn="ctr">
              <a:lnSpc>
                <a:spcPts val="12565"/>
              </a:lnSpc>
            </a:pPr>
            <a:r>
              <a:rPr lang="en-US" sz="9592">
                <a:solidFill>
                  <a:srgbClr val="5B3E4C"/>
                </a:solidFill>
                <a:latin typeface="Comic Sans"/>
                <a:ea typeface="Comic Sans"/>
                <a:cs typeface="Comic Sans"/>
                <a:sym typeface="Comic Sans"/>
              </a:rPr>
              <a:t> OVERVIEW</a:t>
            </a:r>
          </a:p>
        </p:txBody>
      </p:sp>
      <p:sp>
        <p:nvSpPr>
          <p:cNvPr id="11" name="Freeform 11"/>
          <p:cNvSpPr/>
          <p:nvPr/>
        </p:nvSpPr>
        <p:spPr>
          <a:xfrm>
            <a:off x="2949332" y="6070114"/>
            <a:ext cx="4211615" cy="4216886"/>
          </a:xfrm>
          <a:custGeom>
            <a:avLst/>
            <a:gdLst/>
            <a:ahLst/>
            <a:cxnLst/>
            <a:rect l="l" t="t" r="r" b="b"/>
            <a:pathLst>
              <a:path w="4211615" h="4216886">
                <a:moveTo>
                  <a:pt x="0" y="0"/>
                </a:moveTo>
                <a:lnTo>
                  <a:pt x="4211615" y="0"/>
                </a:lnTo>
                <a:lnTo>
                  <a:pt x="4211615" y="4216886"/>
                </a:lnTo>
                <a:lnTo>
                  <a:pt x="0" y="4216886"/>
                </a:lnTo>
                <a:lnTo>
                  <a:pt x="0" y="0"/>
                </a:lnTo>
                <a:close/>
              </a:path>
            </a:pathLst>
          </a:custGeom>
          <a:blipFill>
            <a:blip r:embed="rId4"/>
            <a:stretch>
              <a:fillRect/>
            </a:stretch>
          </a:blipFill>
        </p:spPr>
      </p:sp>
      <p:sp>
        <p:nvSpPr>
          <p:cNvPr id="12" name="Freeform 12"/>
          <p:cNvSpPr/>
          <p:nvPr/>
        </p:nvSpPr>
        <p:spPr>
          <a:xfrm>
            <a:off x="7360972" y="6070114"/>
            <a:ext cx="4211615" cy="4216886"/>
          </a:xfrm>
          <a:custGeom>
            <a:avLst/>
            <a:gdLst/>
            <a:ahLst/>
            <a:cxnLst/>
            <a:rect l="l" t="t" r="r" b="b"/>
            <a:pathLst>
              <a:path w="4211615" h="4216886">
                <a:moveTo>
                  <a:pt x="0" y="0"/>
                </a:moveTo>
                <a:lnTo>
                  <a:pt x="4211615" y="0"/>
                </a:lnTo>
                <a:lnTo>
                  <a:pt x="4211615" y="4216886"/>
                </a:lnTo>
                <a:lnTo>
                  <a:pt x="0" y="4216886"/>
                </a:lnTo>
                <a:lnTo>
                  <a:pt x="0" y="0"/>
                </a:lnTo>
                <a:close/>
              </a:path>
            </a:pathLst>
          </a:custGeom>
          <a:blipFill>
            <a:blip r:embed="rId4"/>
            <a:stretch>
              <a:fillRect/>
            </a:stretch>
          </a:blipFill>
        </p:spPr>
      </p:sp>
      <p:sp>
        <p:nvSpPr>
          <p:cNvPr id="13" name="Freeform 13"/>
          <p:cNvSpPr/>
          <p:nvPr/>
        </p:nvSpPr>
        <p:spPr>
          <a:xfrm>
            <a:off x="11970578" y="6070114"/>
            <a:ext cx="4211615" cy="4216886"/>
          </a:xfrm>
          <a:custGeom>
            <a:avLst/>
            <a:gdLst/>
            <a:ahLst/>
            <a:cxnLst/>
            <a:rect l="l" t="t" r="r" b="b"/>
            <a:pathLst>
              <a:path w="4211615" h="4216886">
                <a:moveTo>
                  <a:pt x="0" y="0"/>
                </a:moveTo>
                <a:lnTo>
                  <a:pt x="4211615" y="0"/>
                </a:lnTo>
                <a:lnTo>
                  <a:pt x="4211615" y="4216886"/>
                </a:lnTo>
                <a:lnTo>
                  <a:pt x="0" y="4216886"/>
                </a:lnTo>
                <a:lnTo>
                  <a:pt x="0" y="0"/>
                </a:lnTo>
                <a:close/>
              </a:path>
            </a:pathLst>
          </a:custGeom>
          <a:blipFill>
            <a:blip r:embed="rId4"/>
            <a:stretch>
              <a:fillRect/>
            </a:stretch>
          </a:blipFill>
        </p:spPr>
      </p:sp>
      <p:sp>
        <p:nvSpPr>
          <p:cNvPr id="14" name="Freeform 14"/>
          <p:cNvSpPr/>
          <p:nvPr/>
        </p:nvSpPr>
        <p:spPr>
          <a:xfrm>
            <a:off x="5455190" y="2429830"/>
            <a:ext cx="4211615" cy="4216886"/>
          </a:xfrm>
          <a:custGeom>
            <a:avLst/>
            <a:gdLst/>
            <a:ahLst/>
            <a:cxnLst/>
            <a:rect l="l" t="t" r="r" b="b"/>
            <a:pathLst>
              <a:path w="4211615" h="4216886">
                <a:moveTo>
                  <a:pt x="0" y="0"/>
                </a:moveTo>
                <a:lnTo>
                  <a:pt x="4211615" y="0"/>
                </a:lnTo>
                <a:lnTo>
                  <a:pt x="4211615" y="4216886"/>
                </a:lnTo>
                <a:lnTo>
                  <a:pt x="0" y="4216886"/>
                </a:lnTo>
                <a:lnTo>
                  <a:pt x="0" y="0"/>
                </a:lnTo>
                <a:close/>
              </a:path>
            </a:pathLst>
          </a:custGeom>
          <a:blipFill>
            <a:blip r:embed="rId4"/>
            <a:stretch>
              <a:fillRect/>
            </a:stretch>
          </a:blipFill>
        </p:spPr>
      </p:sp>
      <p:sp>
        <p:nvSpPr>
          <p:cNvPr id="15" name="Freeform 15"/>
          <p:cNvSpPr/>
          <p:nvPr/>
        </p:nvSpPr>
        <p:spPr>
          <a:xfrm>
            <a:off x="9666805" y="2429830"/>
            <a:ext cx="4211615" cy="4216886"/>
          </a:xfrm>
          <a:custGeom>
            <a:avLst/>
            <a:gdLst/>
            <a:ahLst/>
            <a:cxnLst/>
            <a:rect l="l" t="t" r="r" b="b"/>
            <a:pathLst>
              <a:path w="4211615" h="4216886">
                <a:moveTo>
                  <a:pt x="0" y="0"/>
                </a:moveTo>
                <a:lnTo>
                  <a:pt x="4211614" y="0"/>
                </a:lnTo>
                <a:lnTo>
                  <a:pt x="4211614" y="4216886"/>
                </a:lnTo>
                <a:lnTo>
                  <a:pt x="0" y="4216886"/>
                </a:lnTo>
                <a:lnTo>
                  <a:pt x="0" y="0"/>
                </a:lnTo>
                <a:close/>
              </a:path>
            </a:pathLst>
          </a:custGeom>
          <a:blipFill>
            <a:blip r:embed="rId4"/>
            <a:stretch>
              <a:fillRect/>
            </a:stretch>
          </a:blipFill>
        </p:spPr>
      </p:sp>
      <p:sp>
        <p:nvSpPr>
          <p:cNvPr id="16" name="Freeform 16"/>
          <p:cNvSpPr/>
          <p:nvPr/>
        </p:nvSpPr>
        <p:spPr>
          <a:xfrm>
            <a:off x="13878419" y="2353633"/>
            <a:ext cx="4211615" cy="4216886"/>
          </a:xfrm>
          <a:custGeom>
            <a:avLst/>
            <a:gdLst/>
            <a:ahLst/>
            <a:cxnLst/>
            <a:rect l="l" t="t" r="r" b="b"/>
            <a:pathLst>
              <a:path w="4211615" h="4216886">
                <a:moveTo>
                  <a:pt x="0" y="0"/>
                </a:moveTo>
                <a:lnTo>
                  <a:pt x="4211615" y="0"/>
                </a:lnTo>
                <a:lnTo>
                  <a:pt x="4211615" y="4216886"/>
                </a:lnTo>
                <a:lnTo>
                  <a:pt x="0" y="4216886"/>
                </a:lnTo>
                <a:lnTo>
                  <a:pt x="0" y="0"/>
                </a:lnTo>
                <a:close/>
              </a:path>
            </a:pathLst>
          </a:custGeom>
          <a:blipFill>
            <a:blip r:embed="rId4"/>
            <a:stretch>
              <a:fillRect/>
            </a:stretch>
          </a:blipFill>
        </p:spPr>
      </p:sp>
      <p:sp>
        <p:nvSpPr>
          <p:cNvPr id="17" name="TextBox 17"/>
          <p:cNvSpPr txBox="1"/>
          <p:nvPr/>
        </p:nvSpPr>
        <p:spPr>
          <a:xfrm>
            <a:off x="13341576" y="6759365"/>
            <a:ext cx="1469618" cy="1249402"/>
          </a:xfrm>
          <a:prstGeom prst="rect">
            <a:avLst/>
          </a:prstGeom>
        </p:spPr>
        <p:txBody>
          <a:bodyPr lIns="0" tIns="0" rIns="0" bIns="0" rtlCol="0" anchor="t">
            <a:spAutoFit/>
          </a:bodyPr>
          <a:lstStyle/>
          <a:p>
            <a:pPr algn="ctr">
              <a:lnSpc>
                <a:spcPts val="9468"/>
              </a:lnSpc>
            </a:pPr>
            <a:r>
              <a:rPr lang="en-US" sz="7227">
                <a:solidFill>
                  <a:srgbClr val="000000"/>
                </a:solidFill>
                <a:latin typeface="Telegraf"/>
                <a:ea typeface="Telegraf"/>
                <a:cs typeface="Telegraf"/>
                <a:sym typeface="Telegraf"/>
              </a:rPr>
              <a:t>07</a:t>
            </a:r>
          </a:p>
        </p:txBody>
      </p:sp>
      <p:sp>
        <p:nvSpPr>
          <p:cNvPr id="18" name="TextBox 18"/>
          <p:cNvSpPr txBox="1"/>
          <p:nvPr/>
        </p:nvSpPr>
        <p:spPr>
          <a:xfrm>
            <a:off x="8830954" y="6815118"/>
            <a:ext cx="1469618" cy="1249402"/>
          </a:xfrm>
          <a:prstGeom prst="rect">
            <a:avLst/>
          </a:prstGeom>
        </p:spPr>
        <p:txBody>
          <a:bodyPr lIns="0" tIns="0" rIns="0" bIns="0" rtlCol="0" anchor="t">
            <a:spAutoFit/>
          </a:bodyPr>
          <a:lstStyle/>
          <a:p>
            <a:pPr algn="ctr">
              <a:lnSpc>
                <a:spcPts val="9468"/>
              </a:lnSpc>
            </a:pPr>
            <a:r>
              <a:rPr lang="en-US" sz="7227">
                <a:solidFill>
                  <a:srgbClr val="000000"/>
                </a:solidFill>
                <a:latin typeface="Telegraf"/>
                <a:ea typeface="Telegraf"/>
                <a:cs typeface="Telegraf"/>
                <a:sym typeface="Telegraf"/>
              </a:rPr>
              <a:t>06</a:t>
            </a:r>
          </a:p>
        </p:txBody>
      </p:sp>
      <p:sp>
        <p:nvSpPr>
          <p:cNvPr id="19" name="TextBox 19"/>
          <p:cNvSpPr txBox="1"/>
          <p:nvPr/>
        </p:nvSpPr>
        <p:spPr>
          <a:xfrm>
            <a:off x="4320331" y="6815118"/>
            <a:ext cx="1469618" cy="1249402"/>
          </a:xfrm>
          <a:prstGeom prst="rect">
            <a:avLst/>
          </a:prstGeom>
        </p:spPr>
        <p:txBody>
          <a:bodyPr lIns="0" tIns="0" rIns="0" bIns="0" rtlCol="0" anchor="t">
            <a:spAutoFit/>
          </a:bodyPr>
          <a:lstStyle/>
          <a:p>
            <a:pPr algn="ctr">
              <a:lnSpc>
                <a:spcPts val="9468"/>
              </a:lnSpc>
            </a:pPr>
            <a:r>
              <a:rPr lang="en-US" sz="7227">
                <a:solidFill>
                  <a:srgbClr val="000000"/>
                </a:solidFill>
                <a:latin typeface="Telegraf"/>
                <a:ea typeface="Telegraf"/>
                <a:cs typeface="Telegraf"/>
                <a:sym typeface="Telegraf"/>
              </a:rPr>
              <a:t>05</a:t>
            </a:r>
          </a:p>
        </p:txBody>
      </p:sp>
      <p:sp>
        <p:nvSpPr>
          <p:cNvPr id="20" name="TextBox 20"/>
          <p:cNvSpPr txBox="1"/>
          <p:nvPr/>
        </p:nvSpPr>
        <p:spPr>
          <a:xfrm>
            <a:off x="15249418" y="3288871"/>
            <a:ext cx="1469618" cy="1249402"/>
          </a:xfrm>
          <a:prstGeom prst="rect">
            <a:avLst/>
          </a:prstGeom>
        </p:spPr>
        <p:txBody>
          <a:bodyPr lIns="0" tIns="0" rIns="0" bIns="0" rtlCol="0" anchor="t">
            <a:spAutoFit/>
          </a:bodyPr>
          <a:lstStyle/>
          <a:p>
            <a:pPr algn="ctr">
              <a:lnSpc>
                <a:spcPts val="9468"/>
              </a:lnSpc>
            </a:pPr>
            <a:r>
              <a:rPr lang="en-US" sz="7227">
                <a:solidFill>
                  <a:srgbClr val="000000"/>
                </a:solidFill>
                <a:latin typeface="Telegraf"/>
                <a:ea typeface="Telegraf"/>
                <a:cs typeface="Telegraf"/>
                <a:sym typeface="Telegraf"/>
              </a:rPr>
              <a:t>04</a:t>
            </a:r>
          </a:p>
        </p:txBody>
      </p:sp>
      <p:sp>
        <p:nvSpPr>
          <p:cNvPr id="21" name="TextBox 21"/>
          <p:cNvSpPr txBox="1"/>
          <p:nvPr/>
        </p:nvSpPr>
        <p:spPr>
          <a:xfrm>
            <a:off x="10837778" y="3288871"/>
            <a:ext cx="1469618" cy="1249402"/>
          </a:xfrm>
          <a:prstGeom prst="rect">
            <a:avLst/>
          </a:prstGeom>
        </p:spPr>
        <p:txBody>
          <a:bodyPr lIns="0" tIns="0" rIns="0" bIns="0" rtlCol="0" anchor="t">
            <a:spAutoFit/>
          </a:bodyPr>
          <a:lstStyle/>
          <a:p>
            <a:pPr algn="ctr">
              <a:lnSpc>
                <a:spcPts val="9468"/>
              </a:lnSpc>
            </a:pPr>
            <a:r>
              <a:rPr lang="en-US" sz="7227">
                <a:solidFill>
                  <a:srgbClr val="000000"/>
                </a:solidFill>
                <a:latin typeface="Telegraf"/>
                <a:ea typeface="Telegraf"/>
                <a:cs typeface="Telegraf"/>
                <a:sym typeface="Telegraf"/>
              </a:rPr>
              <a:t>03</a:t>
            </a:r>
          </a:p>
        </p:txBody>
      </p:sp>
      <p:sp>
        <p:nvSpPr>
          <p:cNvPr id="22" name="TextBox 22"/>
          <p:cNvSpPr txBox="1"/>
          <p:nvPr/>
        </p:nvSpPr>
        <p:spPr>
          <a:xfrm>
            <a:off x="6730572" y="3288871"/>
            <a:ext cx="1469618" cy="1249402"/>
          </a:xfrm>
          <a:prstGeom prst="rect">
            <a:avLst/>
          </a:prstGeom>
        </p:spPr>
        <p:txBody>
          <a:bodyPr lIns="0" tIns="0" rIns="0" bIns="0" rtlCol="0" anchor="t">
            <a:spAutoFit/>
          </a:bodyPr>
          <a:lstStyle/>
          <a:p>
            <a:pPr algn="ctr">
              <a:lnSpc>
                <a:spcPts val="9468"/>
              </a:lnSpc>
            </a:pPr>
            <a:r>
              <a:rPr lang="en-US" sz="7227">
                <a:solidFill>
                  <a:srgbClr val="000000"/>
                </a:solidFill>
                <a:latin typeface="Telegraf"/>
                <a:ea typeface="Telegraf"/>
                <a:cs typeface="Telegraf"/>
                <a:sym typeface="Telegraf"/>
              </a:rPr>
              <a:t>02</a:t>
            </a:r>
          </a:p>
        </p:txBody>
      </p:sp>
      <p:sp>
        <p:nvSpPr>
          <p:cNvPr id="23" name="TextBox 23"/>
          <p:cNvSpPr txBox="1"/>
          <p:nvPr/>
        </p:nvSpPr>
        <p:spPr>
          <a:xfrm>
            <a:off x="2423342" y="3212674"/>
            <a:ext cx="1469618" cy="1249402"/>
          </a:xfrm>
          <a:prstGeom prst="rect">
            <a:avLst/>
          </a:prstGeom>
        </p:spPr>
        <p:txBody>
          <a:bodyPr lIns="0" tIns="0" rIns="0" bIns="0" rtlCol="0" anchor="t">
            <a:spAutoFit/>
          </a:bodyPr>
          <a:lstStyle/>
          <a:p>
            <a:pPr algn="ctr">
              <a:lnSpc>
                <a:spcPts val="9468"/>
              </a:lnSpc>
            </a:pPr>
            <a:r>
              <a:rPr lang="en-US" sz="7227">
                <a:solidFill>
                  <a:srgbClr val="000000"/>
                </a:solidFill>
                <a:latin typeface="Telegraf"/>
                <a:ea typeface="Telegraf"/>
                <a:cs typeface="Telegraf"/>
                <a:sym typeface="Telegraf"/>
              </a:rPr>
              <a:t>01</a:t>
            </a:r>
          </a:p>
        </p:txBody>
      </p:sp>
      <p:sp>
        <p:nvSpPr>
          <p:cNvPr id="24" name="TextBox 24"/>
          <p:cNvSpPr txBox="1"/>
          <p:nvPr/>
        </p:nvSpPr>
        <p:spPr>
          <a:xfrm>
            <a:off x="8922685" y="3475410"/>
            <a:ext cx="31629" cy="1924948"/>
          </a:xfrm>
          <a:prstGeom prst="rect">
            <a:avLst/>
          </a:prstGeom>
        </p:spPr>
        <p:txBody>
          <a:bodyPr lIns="0" tIns="0" rIns="0" bIns="0" rtlCol="0" anchor="t">
            <a:spAutoFit/>
          </a:bodyPr>
          <a:lstStyle/>
          <a:p>
            <a:pPr algn="ctr">
              <a:lnSpc>
                <a:spcPts val="15806"/>
              </a:lnSpc>
            </a:pPr>
            <a:endParaRPr/>
          </a:p>
        </p:txBody>
      </p:sp>
      <p:sp>
        <p:nvSpPr>
          <p:cNvPr id="25" name="TextBox 25"/>
          <p:cNvSpPr txBox="1"/>
          <p:nvPr/>
        </p:nvSpPr>
        <p:spPr>
          <a:xfrm>
            <a:off x="728594" y="4603115"/>
            <a:ext cx="5061355" cy="589915"/>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Cloud"/>
                <a:ea typeface="Cloud"/>
                <a:cs typeface="Cloud"/>
                <a:sym typeface="Cloud"/>
              </a:rPr>
              <a:t>What Is FA ?</a:t>
            </a:r>
          </a:p>
        </p:txBody>
      </p:sp>
      <p:sp>
        <p:nvSpPr>
          <p:cNvPr id="26" name="TextBox 26"/>
          <p:cNvSpPr txBox="1"/>
          <p:nvPr/>
        </p:nvSpPr>
        <p:spPr>
          <a:xfrm>
            <a:off x="10758572" y="4603115"/>
            <a:ext cx="2119228" cy="1231106"/>
          </a:xfrm>
          <a:prstGeom prst="rect">
            <a:avLst/>
          </a:prstGeom>
        </p:spPr>
        <p:txBody>
          <a:bodyPr wrap="square" lIns="0" tIns="0" rIns="0" bIns="0" rtlCol="0" anchor="t">
            <a:spAutoFit/>
          </a:bodyPr>
          <a:lstStyle/>
          <a:p>
            <a:pPr algn="ctr">
              <a:lnSpc>
                <a:spcPts val="4759"/>
              </a:lnSpc>
            </a:pPr>
            <a:r>
              <a:rPr lang="en-US" sz="3399" dirty="0">
                <a:solidFill>
                  <a:srgbClr val="000000"/>
                </a:solidFill>
                <a:latin typeface="Cloud"/>
                <a:ea typeface="Cloud"/>
                <a:cs typeface="Cloud"/>
                <a:sym typeface="Cloud"/>
              </a:rPr>
              <a:t>Symptoms</a:t>
            </a:r>
          </a:p>
          <a:p>
            <a:pPr algn="ctr">
              <a:lnSpc>
                <a:spcPts val="4759"/>
              </a:lnSpc>
            </a:pPr>
            <a:endParaRPr lang="en-US" sz="3399" dirty="0">
              <a:solidFill>
                <a:srgbClr val="000000"/>
              </a:solidFill>
              <a:latin typeface="Cloud"/>
              <a:ea typeface="Cloud"/>
              <a:cs typeface="Cloud"/>
              <a:sym typeface="Cloud"/>
            </a:endParaRPr>
          </a:p>
        </p:txBody>
      </p:sp>
      <p:sp>
        <p:nvSpPr>
          <p:cNvPr id="27" name="TextBox 27"/>
          <p:cNvSpPr txBox="1"/>
          <p:nvPr/>
        </p:nvSpPr>
        <p:spPr>
          <a:xfrm>
            <a:off x="13878419" y="4625345"/>
            <a:ext cx="4211615" cy="589915"/>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Cloud"/>
                <a:ea typeface="Cloud"/>
                <a:cs typeface="Cloud"/>
                <a:sym typeface="Cloud"/>
              </a:rPr>
              <a:t>Causes</a:t>
            </a:r>
          </a:p>
        </p:txBody>
      </p:sp>
      <p:sp>
        <p:nvSpPr>
          <p:cNvPr id="28" name="TextBox 28"/>
          <p:cNvSpPr txBox="1"/>
          <p:nvPr/>
        </p:nvSpPr>
        <p:spPr>
          <a:xfrm>
            <a:off x="2749307" y="8083571"/>
            <a:ext cx="4211615" cy="1189990"/>
          </a:xfrm>
          <a:prstGeom prst="rect">
            <a:avLst/>
          </a:prstGeom>
        </p:spPr>
        <p:txBody>
          <a:bodyPr lIns="0" tIns="0" rIns="0" bIns="0" rtlCol="0" anchor="t">
            <a:spAutoFit/>
          </a:bodyPr>
          <a:lstStyle/>
          <a:p>
            <a:pPr algn="ctr">
              <a:lnSpc>
                <a:spcPts val="4759"/>
              </a:lnSpc>
              <a:spcBef>
                <a:spcPct val="0"/>
              </a:spcBef>
            </a:pPr>
            <a:r>
              <a:rPr lang="en-US" sz="3399" dirty="0">
                <a:solidFill>
                  <a:srgbClr val="000000"/>
                </a:solidFill>
                <a:latin typeface="Cloud"/>
                <a:ea typeface="Cloud"/>
                <a:cs typeface="Cloud"/>
                <a:sym typeface="Cloud"/>
              </a:rPr>
              <a:t>inheritance</a:t>
            </a:r>
          </a:p>
          <a:p>
            <a:pPr algn="ctr">
              <a:lnSpc>
                <a:spcPts val="4759"/>
              </a:lnSpc>
              <a:spcBef>
                <a:spcPct val="0"/>
              </a:spcBef>
            </a:pPr>
            <a:r>
              <a:rPr lang="en-US" sz="3399" dirty="0">
                <a:solidFill>
                  <a:srgbClr val="000000"/>
                </a:solidFill>
                <a:latin typeface="Cloud"/>
                <a:ea typeface="Cloud"/>
                <a:cs typeface="Cloud"/>
                <a:sym typeface="Cloud"/>
              </a:rPr>
              <a:t> pattern</a:t>
            </a:r>
          </a:p>
        </p:txBody>
      </p:sp>
      <p:sp>
        <p:nvSpPr>
          <p:cNvPr id="29" name="TextBox 29"/>
          <p:cNvSpPr txBox="1"/>
          <p:nvPr/>
        </p:nvSpPr>
        <p:spPr>
          <a:xfrm>
            <a:off x="8458200" y="8102357"/>
            <a:ext cx="2027469" cy="615553"/>
          </a:xfrm>
          <a:prstGeom prst="rect">
            <a:avLst/>
          </a:prstGeom>
        </p:spPr>
        <p:txBody>
          <a:bodyPr wrap="square" lIns="0" tIns="0" rIns="0" bIns="0" rtlCol="0" anchor="t">
            <a:spAutoFit/>
          </a:bodyPr>
          <a:lstStyle/>
          <a:p>
            <a:pPr algn="ctr">
              <a:lnSpc>
                <a:spcPts val="4759"/>
              </a:lnSpc>
              <a:spcBef>
                <a:spcPct val="0"/>
              </a:spcBef>
            </a:pPr>
            <a:r>
              <a:rPr lang="en-US" sz="3399" dirty="0">
                <a:solidFill>
                  <a:srgbClr val="000000"/>
                </a:solidFill>
                <a:latin typeface="Cloud"/>
                <a:ea typeface="Cloud"/>
                <a:cs typeface="Cloud"/>
                <a:sym typeface="Cloud"/>
              </a:rPr>
              <a:t>Diagnosis</a:t>
            </a:r>
          </a:p>
        </p:txBody>
      </p:sp>
      <p:sp>
        <p:nvSpPr>
          <p:cNvPr id="30" name="TextBox 30"/>
          <p:cNvSpPr txBox="1"/>
          <p:nvPr/>
        </p:nvSpPr>
        <p:spPr>
          <a:xfrm>
            <a:off x="12954000" y="8039100"/>
            <a:ext cx="2167308" cy="615553"/>
          </a:xfrm>
          <a:prstGeom prst="rect">
            <a:avLst/>
          </a:prstGeom>
        </p:spPr>
        <p:txBody>
          <a:bodyPr wrap="square" lIns="0" tIns="0" rIns="0" bIns="0" rtlCol="0" anchor="t">
            <a:spAutoFit/>
          </a:bodyPr>
          <a:lstStyle/>
          <a:p>
            <a:pPr algn="ctr">
              <a:lnSpc>
                <a:spcPts val="4759"/>
              </a:lnSpc>
              <a:spcBef>
                <a:spcPct val="0"/>
              </a:spcBef>
            </a:pPr>
            <a:r>
              <a:rPr lang="en-US" sz="3399" dirty="0">
                <a:solidFill>
                  <a:srgbClr val="000000"/>
                </a:solidFill>
                <a:latin typeface="Cloud"/>
                <a:ea typeface="Cloud"/>
                <a:cs typeface="Cloud"/>
                <a:sym typeface="Cloud"/>
              </a:rPr>
              <a:t>Treatment</a:t>
            </a:r>
          </a:p>
        </p:txBody>
      </p:sp>
      <p:sp>
        <p:nvSpPr>
          <p:cNvPr id="31" name="TextBox 31"/>
          <p:cNvSpPr txBox="1"/>
          <p:nvPr/>
        </p:nvSpPr>
        <p:spPr>
          <a:xfrm>
            <a:off x="5455190" y="4553584"/>
            <a:ext cx="4211615" cy="589916"/>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Cloud"/>
                <a:ea typeface="Cloud"/>
                <a:cs typeface="Cloud"/>
                <a:sym typeface="Cloud"/>
              </a:rPr>
              <a:t>Types of FA</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grpSp>
        <p:nvGrpSpPr>
          <p:cNvPr id="2" name="Group 2"/>
          <p:cNvGrpSpPr/>
          <p:nvPr/>
        </p:nvGrpSpPr>
        <p:grpSpPr>
          <a:xfrm>
            <a:off x="-846862" y="-2085037"/>
            <a:ext cx="24268040" cy="12635356"/>
            <a:chOff x="0" y="0"/>
            <a:chExt cx="32357387" cy="16847141"/>
          </a:xfrm>
        </p:grpSpPr>
        <p:sp>
          <p:nvSpPr>
            <p:cNvPr id="3" name="Freeform 3"/>
            <p:cNvSpPr/>
            <p:nvPr/>
          </p:nvSpPr>
          <p:spPr>
            <a:xfrm>
              <a:off x="0"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683564"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21413535"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0"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0683564"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21413535"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9" name="Freeform 9"/>
          <p:cNvSpPr/>
          <p:nvPr/>
        </p:nvSpPr>
        <p:spPr>
          <a:xfrm>
            <a:off x="1028700" y="-263319"/>
            <a:ext cx="16230600" cy="10813637"/>
          </a:xfrm>
          <a:custGeom>
            <a:avLst/>
            <a:gdLst/>
            <a:ahLst/>
            <a:cxnLst/>
            <a:rect l="l" t="t" r="r" b="b"/>
            <a:pathLst>
              <a:path w="16230600" h="10813637">
                <a:moveTo>
                  <a:pt x="0" y="0"/>
                </a:moveTo>
                <a:lnTo>
                  <a:pt x="16230600" y="0"/>
                </a:lnTo>
                <a:lnTo>
                  <a:pt x="16230600" y="10813638"/>
                </a:lnTo>
                <a:lnTo>
                  <a:pt x="0" y="10813638"/>
                </a:lnTo>
                <a:lnTo>
                  <a:pt x="0" y="0"/>
                </a:lnTo>
                <a:close/>
              </a:path>
            </a:pathLst>
          </a:custGeom>
          <a:blipFill>
            <a:blip r:embed="rId6"/>
            <a:stretch>
              <a:fillRect/>
            </a:stretch>
          </a:blipFill>
        </p:spPr>
      </p:sp>
      <p:sp>
        <p:nvSpPr>
          <p:cNvPr id="10" name="Freeform 10"/>
          <p:cNvSpPr/>
          <p:nvPr/>
        </p:nvSpPr>
        <p:spPr>
          <a:xfrm rot="-889893">
            <a:off x="13633200" y="3187577"/>
            <a:ext cx="7252201" cy="7117441"/>
          </a:xfrm>
          <a:custGeom>
            <a:avLst/>
            <a:gdLst/>
            <a:ahLst/>
            <a:cxnLst/>
            <a:rect l="l" t="t" r="r" b="b"/>
            <a:pathLst>
              <a:path w="7252201" h="7117441">
                <a:moveTo>
                  <a:pt x="0" y="0"/>
                </a:moveTo>
                <a:lnTo>
                  <a:pt x="7252200" y="0"/>
                </a:lnTo>
                <a:lnTo>
                  <a:pt x="7252200" y="7117441"/>
                </a:lnTo>
                <a:lnTo>
                  <a:pt x="0" y="7117441"/>
                </a:lnTo>
                <a:lnTo>
                  <a:pt x="0" y="0"/>
                </a:lnTo>
                <a:close/>
              </a:path>
            </a:pathLst>
          </a:custGeom>
          <a:blipFill>
            <a:blip r:embed="rId7"/>
            <a:stretch>
              <a:fillRect/>
            </a:stretch>
          </a:blipFill>
        </p:spPr>
      </p:sp>
      <p:sp>
        <p:nvSpPr>
          <p:cNvPr id="11" name="Freeform 11"/>
          <p:cNvSpPr/>
          <p:nvPr/>
        </p:nvSpPr>
        <p:spPr>
          <a:xfrm rot="-5515530" flipV="1">
            <a:off x="-3452752" y="1366005"/>
            <a:ext cx="7252201" cy="7117441"/>
          </a:xfrm>
          <a:custGeom>
            <a:avLst/>
            <a:gdLst/>
            <a:ahLst/>
            <a:cxnLst/>
            <a:rect l="l" t="t" r="r" b="b"/>
            <a:pathLst>
              <a:path w="7252201" h="7117441">
                <a:moveTo>
                  <a:pt x="0" y="7117441"/>
                </a:moveTo>
                <a:lnTo>
                  <a:pt x="7252200" y="7117441"/>
                </a:lnTo>
                <a:lnTo>
                  <a:pt x="7252200" y="0"/>
                </a:lnTo>
                <a:lnTo>
                  <a:pt x="0" y="0"/>
                </a:lnTo>
                <a:lnTo>
                  <a:pt x="0" y="7117441"/>
                </a:lnTo>
                <a:close/>
              </a:path>
            </a:pathLst>
          </a:custGeom>
          <a:blipFill>
            <a:blip r:embed="rId7"/>
            <a:stretch>
              <a:fillRect/>
            </a:stretch>
          </a:blipFill>
        </p:spPr>
      </p:sp>
      <p:sp>
        <p:nvSpPr>
          <p:cNvPr id="12" name="TextBox 12"/>
          <p:cNvSpPr txBox="1"/>
          <p:nvPr/>
        </p:nvSpPr>
        <p:spPr>
          <a:xfrm>
            <a:off x="6324600" y="1257300"/>
            <a:ext cx="8117235" cy="1698643"/>
          </a:xfrm>
          <a:prstGeom prst="rect">
            <a:avLst/>
          </a:prstGeom>
        </p:spPr>
        <p:txBody>
          <a:bodyPr lIns="0" tIns="0" rIns="0" bIns="0" rtlCol="0" anchor="t">
            <a:spAutoFit/>
          </a:bodyPr>
          <a:lstStyle/>
          <a:p>
            <a:pPr algn="ctr">
              <a:lnSpc>
                <a:spcPts val="13999"/>
              </a:lnSpc>
              <a:spcBef>
                <a:spcPct val="0"/>
              </a:spcBef>
            </a:pPr>
            <a:r>
              <a:rPr lang="en-US" sz="9999" dirty="0">
                <a:solidFill>
                  <a:srgbClr val="4FA288"/>
                </a:solidFill>
                <a:latin typeface="Comic Sans"/>
                <a:ea typeface="Comic Sans"/>
                <a:cs typeface="Comic Sans"/>
                <a:sym typeface="Comic Sans"/>
              </a:rPr>
              <a:t>What Is FA ?</a:t>
            </a:r>
          </a:p>
        </p:txBody>
      </p:sp>
      <p:sp>
        <p:nvSpPr>
          <p:cNvPr id="13" name="TextBox 13"/>
          <p:cNvSpPr txBox="1"/>
          <p:nvPr/>
        </p:nvSpPr>
        <p:spPr>
          <a:xfrm>
            <a:off x="3886200" y="3390900"/>
            <a:ext cx="11463984" cy="4378326"/>
          </a:xfrm>
          <a:prstGeom prst="rect">
            <a:avLst/>
          </a:prstGeom>
        </p:spPr>
        <p:txBody>
          <a:bodyPr lIns="0" tIns="0" rIns="0" bIns="0" rtlCol="0" anchor="t">
            <a:spAutoFit/>
          </a:bodyPr>
          <a:lstStyle/>
          <a:p>
            <a:pPr algn="l">
              <a:lnSpc>
                <a:spcPts val="4899"/>
              </a:lnSpc>
              <a:spcBef>
                <a:spcPct val="0"/>
              </a:spcBef>
            </a:pPr>
            <a:r>
              <a:rPr lang="en-US" sz="3499" dirty="0">
                <a:solidFill>
                  <a:srgbClr val="000000"/>
                </a:solidFill>
                <a:latin typeface="Times New Roman"/>
                <a:ea typeface="Times New Roman"/>
                <a:cs typeface="Times New Roman"/>
                <a:sym typeface="Times New Roman"/>
              </a:rPr>
              <a:t>Friedreich's ataxia (FA or FRDA) is a rare genetic condition that causes progressive nervous system damage. It may impact your heart function over time. It affects your movement, balance and coordination (ataxia). Symptoms usually start in childhood and get worse.</a:t>
            </a:r>
          </a:p>
          <a:p>
            <a:pPr algn="l">
              <a:lnSpc>
                <a:spcPts val="4899"/>
              </a:lnSpc>
              <a:spcBef>
                <a:spcPct val="0"/>
              </a:spcBef>
            </a:pPr>
            <a:r>
              <a:rPr lang="en-US" sz="3499" dirty="0">
                <a:solidFill>
                  <a:srgbClr val="000000"/>
                </a:solidFill>
                <a:latin typeface="Times New Roman"/>
                <a:ea typeface="Times New Roman"/>
                <a:cs typeface="Times New Roman"/>
                <a:sym typeface="Times New Roman"/>
              </a:rPr>
              <a:t>FA affects approximately 1 in every 50,000 people in the United States. Globally, it affects 1 in every 40,000 people.</a:t>
            </a:r>
          </a:p>
        </p:txBody>
      </p:sp>
      <p:sp>
        <p:nvSpPr>
          <p:cNvPr id="14" name="Freeform 14"/>
          <p:cNvSpPr/>
          <p:nvPr/>
        </p:nvSpPr>
        <p:spPr>
          <a:xfrm>
            <a:off x="3962400" y="952500"/>
            <a:ext cx="1853225" cy="2010402"/>
          </a:xfrm>
          <a:custGeom>
            <a:avLst/>
            <a:gdLst/>
            <a:ahLst/>
            <a:cxnLst/>
            <a:rect l="l" t="t" r="r" b="b"/>
            <a:pathLst>
              <a:path w="1853225" h="2010402">
                <a:moveTo>
                  <a:pt x="0" y="0"/>
                </a:moveTo>
                <a:lnTo>
                  <a:pt x="1853225" y="0"/>
                </a:lnTo>
                <a:lnTo>
                  <a:pt x="1853225" y="2010402"/>
                </a:lnTo>
                <a:lnTo>
                  <a:pt x="0" y="201040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sp>
      <p:sp>
        <p:nvSpPr>
          <p:cNvPr id="15" name="TextBox 14">
            <a:extLst>
              <a:ext uri="{FF2B5EF4-FFF2-40B4-BE49-F238E27FC236}">
                <a16:creationId xmlns:a16="http://schemas.microsoft.com/office/drawing/2014/main" id="{E0215F37-C1C4-448E-B506-D25445B20FD4}"/>
              </a:ext>
            </a:extLst>
          </p:cNvPr>
          <p:cNvSpPr txBox="1"/>
          <p:nvPr/>
        </p:nvSpPr>
        <p:spPr>
          <a:xfrm>
            <a:off x="17259300" y="9271337"/>
            <a:ext cx="2057400" cy="1015663"/>
          </a:xfrm>
          <a:prstGeom prst="rect">
            <a:avLst/>
          </a:prstGeom>
          <a:noFill/>
        </p:spPr>
        <p:txBody>
          <a:bodyPr wrap="square" rtlCol="1">
            <a:spAutoFit/>
          </a:bodyPr>
          <a:lstStyle/>
          <a:p>
            <a:r>
              <a:rPr lang="en-US" sz="6000" dirty="0">
                <a:cs typeface="+mj-cs"/>
              </a:rPr>
              <a:t>4</a:t>
            </a:r>
            <a:endParaRPr lang="fa-IR" sz="6000" dirty="0">
              <a:cs typeface="+mj-cs"/>
            </a:endParaRPr>
          </a:p>
        </p:txBody>
      </p:sp>
      <p:pic>
        <p:nvPicPr>
          <p:cNvPr id="1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8041" y="518595"/>
            <a:ext cx="1325006" cy="132500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51"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grpSp>
        <p:nvGrpSpPr>
          <p:cNvPr id="2" name="Group 2"/>
          <p:cNvGrpSpPr/>
          <p:nvPr/>
        </p:nvGrpSpPr>
        <p:grpSpPr>
          <a:xfrm>
            <a:off x="-2990020" y="-481429"/>
            <a:ext cx="24268040" cy="12635356"/>
            <a:chOff x="0" y="0"/>
            <a:chExt cx="32357387" cy="16847141"/>
          </a:xfrm>
        </p:grpSpPr>
        <p:sp>
          <p:nvSpPr>
            <p:cNvPr id="3" name="Freeform 3"/>
            <p:cNvSpPr/>
            <p:nvPr/>
          </p:nvSpPr>
          <p:spPr>
            <a:xfrm>
              <a:off x="0"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683564"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21413535"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0"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0683564"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21413535"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grpSp>
        <p:nvGrpSpPr>
          <p:cNvPr id="9" name="Group 9"/>
          <p:cNvGrpSpPr/>
          <p:nvPr/>
        </p:nvGrpSpPr>
        <p:grpSpPr>
          <a:xfrm>
            <a:off x="10726981" y="0"/>
            <a:ext cx="7561019" cy="10595726"/>
            <a:chOff x="0" y="0"/>
            <a:chExt cx="10580345" cy="14826894"/>
          </a:xfrm>
        </p:grpSpPr>
        <p:sp>
          <p:nvSpPr>
            <p:cNvPr id="10" name="Freeform 10"/>
            <p:cNvSpPr/>
            <p:nvPr/>
          </p:nvSpPr>
          <p:spPr>
            <a:xfrm>
              <a:off x="-81534" y="-15367"/>
              <a:ext cx="10664928" cy="14853818"/>
            </a:xfrm>
            <a:custGeom>
              <a:avLst/>
              <a:gdLst/>
              <a:ahLst/>
              <a:cxnLst/>
              <a:rect l="l" t="t" r="r" b="b"/>
              <a:pathLst>
                <a:path w="10664928" h="14853818">
                  <a:moveTo>
                    <a:pt x="10661879" y="14801316"/>
                  </a:moveTo>
                  <a:cubicBezTo>
                    <a:pt x="10214314" y="14853818"/>
                    <a:pt x="9819142" y="14838540"/>
                    <a:pt x="9367547" y="14804418"/>
                  </a:cubicBezTo>
                  <a:cubicBezTo>
                    <a:pt x="6873275" y="14850389"/>
                    <a:pt x="3698323" y="14819307"/>
                    <a:pt x="1055782" y="14813414"/>
                  </a:cubicBezTo>
                  <a:cubicBezTo>
                    <a:pt x="953330" y="14852040"/>
                    <a:pt x="993208" y="14692439"/>
                    <a:pt x="960330" y="14624196"/>
                  </a:cubicBezTo>
                  <a:cubicBezTo>
                    <a:pt x="870605" y="14504152"/>
                    <a:pt x="794243" y="14391552"/>
                    <a:pt x="755850" y="14239558"/>
                  </a:cubicBezTo>
                  <a:cubicBezTo>
                    <a:pt x="828818" y="13516188"/>
                    <a:pt x="935088" y="13766824"/>
                    <a:pt x="809516" y="13291299"/>
                  </a:cubicBezTo>
                  <a:cubicBezTo>
                    <a:pt x="894362" y="13069201"/>
                    <a:pt x="832424" y="12773898"/>
                    <a:pt x="742063" y="12666881"/>
                  </a:cubicBezTo>
                  <a:cubicBezTo>
                    <a:pt x="655307" y="12272627"/>
                    <a:pt x="723184" y="12528225"/>
                    <a:pt x="624551" y="12312331"/>
                  </a:cubicBezTo>
                  <a:cubicBezTo>
                    <a:pt x="494523" y="12246880"/>
                    <a:pt x="641944" y="12160337"/>
                    <a:pt x="582339" y="12111636"/>
                  </a:cubicBezTo>
                  <a:cubicBezTo>
                    <a:pt x="454221" y="11754605"/>
                    <a:pt x="357921" y="11606952"/>
                    <a:pt x="221742" y="11364692"/>
                  </a:cubicBezTo>
                  <a:cubicBezTo>
                    <a:pt x="134563" y="11285904"/>
                    <a:pt x="232348" y="11185091"/>
                    <a:pt x="189713" y="11130497"/>
                  </a:cubicBezTo>
                  <a:cubicBezTo>
                    <a:pt x="0" y="10904057"/>
                    <a:pt x="197773" y="10958961"/>
                    <a:pt x="153441" y="10799832"/>
                  </a:cubicBezTo>
                  <a:cubicBezTo>
                    <a:pt x="75057" y="10568428"/>
                    <a:pt x="185046" y="10350983"/>
                    <a:pt x="248045" y="10207985"/>
                  </a:cubicBezTo>
                  <a:cubicBezTo>
                    <a:pt x="425798" y="9919505"/>
                    <a:pt x="576612" y="9447703"/>
                    <a:pt x="535674" y="9359297"/>
                  </a:cubicBezTo>
                  <a:cubicBezTo>
                    <a:pt x="540765" y="9199238"/>
                    <a:pt x="687337" y="9108662"/>
                    <a:pt x="640883" y="8942399"/>
                  </a:cubicBezTo>
                  <a:cubicBezTo>
                    <a:pt x="681610" y="8833832"/>
                    <a:pt x="763487" y="8652059"/>
                    <a:pt x="853636" y="8531705"/>
                  </a:cubicBezTo>
                  <a:cubicBezTo>
                    <a:pt x="865514" y="8087508"/>
                    <a:pt x="923846" y="7923106"/>
                    <a:pt x="962239" y="7692943"/>
                  </a:cubicBezTo>
                  <a:cubicBezTo>
                    <a:pt x="1045177" y="7487906"/>
                    <a:pt x="1071903" y="7284730"/>
                    <a:pt x="1153568" y="7112573"/>
                  </a:cubicBezTo>
                  <a:cubicBezTo>
                    <a:pt x="1071267" y="6926458"/>
                    <a:pt x="1182840" y="6899161"/>
                    <a:pt x="1145932" y="6819752"/>
                  </a:cubicBezTo>
                  <a:cubicBezTo>
                    <a:pt x="1307988" y="6506147"/>
                    <a:pt x="1258353" y="5933841"/>
                    <a:pt x="1222505" y="5595111"/>
                  </a:cubicBezTo>
                  <a:cubicBezTo>
                    <a:pt x="1167992" y="5356263"/>
                    <a:pt x="1124296" y="5235598"/>
                    <a:pt x="1004450" y="5133234"/>
                  </a:cubicBezTo>
                  <a:cubicBezTo>
                    <a:pt x="1030541" y="5002953"/>
                    <a:pt x="942725" y="4890354"/>
                    <a:pt x="915786" y="4905553"/>
                  </a:cubicBezTo>
                  <a:cubicBezTo>
                    <a:pt x="931482" y="4649024"/>
                    <a:pt x="848545" y="4577370"/>
                    <a:pt x="828394" y="4476557"/>
                  </a:cubicBezTo>
                  <a:cubicBezTo>
                    <a:pt x="729124" y="4346586"/>
                    <a:pt x="958633" y="4327665"/>
                    <a:pt x="834121" y="4158920"/>
                  </a:cubicBezTo>
                  <a:cubicBezTo>
                    <a:pt x="869757" y="3910455"/>
                    <a:pt x="874211" y="3782966"/>
                    <a:pt x="840272" y="3673468"/>
                  </a:cubicBezTo>
                  <a:cubicBezTo>
                    <a:pt x="814394" y="3582582"/>
                    <a:pt x="947391" y="3399258"/>
                    <a:pt x="899877" y="3414458"/>
                  </a:cubicBezTo>
                  <a:cubicBezTo>
                    <a:pt x="901998" y="3276732"/>
                    <a:pt x="840060" y="3218416"/>
                    <a:pt x="805273" y="3177160"/>
                  </a:cubicBezTo>
                  <a:cubicBezTo>
                    <a:pt x="821182" y="3120395"/>
                    <a:pt x="921089" y="3014619"/>
                    <a:pt x="932331" y="2982670"/>
                  </a:cubicBezTo>
                  <a:cubicBezTo>
                    <a:pt x="944421" y="2841532"/>
                    <a:pt x="821182" y="2810202"/>
                    <a:pt x="913028" y="2665342"/>
                  </a:cubicBezTo>
                  <a:cubicBezTo>
                    <a:pt x="849393" y="2493806"/>
                    <a:pt x="799122" y="2470852"/>
                    <a:pt x="820546" y="2346154"/>
                  </a:cubicBezTo>
                  <a:cubicBezTo>
                    <a:pt x="641308" y="1367807"/>
                    <a:pt x="819485" y="1682652"/>
                    <a:pt x="889696" y="1157496"/>
                  </a:cubicBezTo>
                  <a:cubicBezTo>
                    <a:pt x="984511" y="765723"/>
                    <a:pt x="860424" y="850716"/>
                    <a:pt x="834545" y="580849"/>
                  </a:cubicBezTo>
                  <a:cubicBezTo>
                    <a:pt x="870393" y="59414"/>
                    <a:pt x="708549" y="140685"/>
                    <a:pt x="923634" y="15367"/>
                  </a:cubicBezTo>
                  <a:cubicBezTo>
                    <a:pt x="3945863" y="60655"/>
                    <a:pt x="7133118" y="46696"/>
                    <a:pt x="10016622" y="21571"/>
                  </a:cubicBezTo>
                  <a:cubicBezTo>
                    <a:pt x="10288554" y="91364"/>
                    <a:pt x="10627940" y="0"/>
                    <a:pt x="10647243" y="66859"/>
                  </a:cubicBezTo>
                  <a:cubicBezTo>
                    <a:pt x="10658697" y="502990"/>
                    <a:pt x="10646395" y="986580"/>
                    <a:pt x="10646182" y="1507083"/>
                  </a:cubicBezTo>
                  <a:cubicBezTo>
                    <a:pt x="10644061" y="4028018"/>
                    <a:pt x="10662006" y="6719869"/>
                    <a:pt x="10647667" y="9143714"/>
                  </a:cubicBezTo>
                  <a:cubicBezTo>
                    <a:pt x="10664928" y="11175164"/>
                    <a:pt x="10630274" y="12876570"/>
                    <a:pt x="10661879" y="14801316"/>
                  </a:cubicBezTo>
                  <a:close/>
                </a:path>
              </a:pathLst>
            </a:custGeom>
            <a:blipFill>
              <a:blip r:embed="rId6"/>
              <a:stretch>
                <a:fillRect l="-8729" t="-38" r="-102039" b="-45"/>
              </a:stretch>
            </a:blipFill>
          </p:spPr>
        </p:sp>
      </p:grpSp>
      <p:sp>
        <p:nvSpPr>
          <p:cNvPr id="11" name="Freeform 11"/>
          <p:cNvSpPr/>
          <p:nvPr/>
        </p:nvSpPr>
        <p:spPr>
          <a:xfrm>
            <a:off x="13520050" y="5981700"/>
            <a:ext cx="12352120" cy="82296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7">
              <a:alphaModFix amt="72000"/>
            </a:blip>
            <a:stretch>
              <a:fillRect/>
            </a:stretch>
          </a:blipFill>
        </p:spPr>
      </p:sp>
      <p:sp>
        <p:nvSpPr>
          <p:cNvPr id="12" name="Freeform 12"/>
          <p:cNvSpPr/>
          <p:nvPr/>
        </p:nvSpPr>
        <p:spPr>
          <a:xfrm>
            <a:off x="2787397" y="4978389"/>
            <a:ext cx="5886202" cy="5118111"/>
          </a:xfrm>
          <a:custGeom>
            <a:avLst/>
            <a:gdLst/>
            <a:ahLst/>
            <a:cxnLst/>
            <a:rect l="l" t="t" r="r" b="b"/>
            <a:pathLst>
              <a:path w="5886202" h="5118111">
                <a:moveTo>
                  <a:pt x="0" y="0"/>
                </a:moveTo>
                <a:lnTo>
                  <a:pt x="5886202" y="0"/>
                </a:lnTo>
                <a:lnTo>
                  <a:pt x="5886202" y="5118111"/>
                </a:lnTo>
                <a:lnTo>
                  <a:pt x="0" y="5118111"/>
                </a:lnTo>
                <a:lnTo>
                  <a:pt x="0" y="0"/>
                </a:lnTo>
                <a:close/>
              </a:path>
            </a:pathLst>
          </a:custGeom>
          <a:blipFill>
            <a:blip r:embed="rId8"/>
            <a:stretch>
              <a:fillRect t="-3478" b="-3478"/>
            </a:stretch>
          </a:blipFill>
        </p:spPr>
      </p:sp>
      <p:sp>
        <p:nvSpPr>
          <p:cNvPr id="13" name="TextBox 13"/>
          <p:cNvSpPr txBox="1"/>
          <p:nvPr/>
        </p:nvSpPr>
        <p:spPr>
          <a:xfrm>
            <a:off x="609600" y="1562100"/>
            <a:ext cx="10298960" cy="3014980"/>
          </a:xfrm>
          <a:prstGeom prst="rect">
            <a:avLst/>
          </a:prstGeom>
        </p:spPr>
        <p:txBody>
          <a:bodyPr wrap="square" lIns="0" tIns="0" rIns="0" bIns="0" rtlCol="0" anchor="t">
            <a:spAutoFit/>
          </a:bodyPr>
          <a:lstStyle/>
          <a:p>
            <a:pPr algn="l">
              <a:lnSpc>
                <a:spcPts val="3919"/>
              </a:lnSpc>
              <a:spcBef>
                <a:spcPct val="0"/>
              </a:spcBef>
            </a:pPr>
            <a:r>
              <a:rPr lang="en-US" sz="2799" dirty="0">
                <a:solidFill>
                  <a:srgbClr val="000000"/>
                </a:solidFill>
                <a:latin typeface="Times New Roman"/>
                <a:ea typeface="Times New Roman"/>
                <a:cs typeface="Times New Roman"/>
                <a:sym typeface="Times New Roman"/>
              </a:rPr>
              <a:t>Most cases of FA are known as “typical” when they develop before age 25. There are also two, less common, atypical types:</a:t>
            </a:r>
          </a:p>
          <a:p>
            <a:pPr algn="l">
              <a:lnSpc>
                <a:spcPts val="3919"/>
              </a:lnSpc>
              <a:spcBef>
                <a:spcPct val="0"/>
              </a:spcBef>
            </a:pPr>
            <a:r>
              <a:rPr lang="en-US" sz="2799" dirty="0">
                <a:solidFill>
                  <a:srgbClr val="000000"/>
                </a:solidFill>
                <a:latin typeface="Times New Roman"/>
                <a:ea typeface="Times New Roman"/>
                <a:cs typeface="Times New Roman"/>
                <a:sym typeface="Times New Roman"/>
              </a:rPr>
              <a:t>Late-onset Friedreich’s ataxia (LOFA): You develop symptoms after 25</a:t>
            </a:r>
          </a:p>
          <a:p>
            <a:pPr algn="l">
              <a:lnSpc>
                <a:spcPts val="3919"/>
              </a:lnSpc>
              <a:spcBef>
                <a:spcPct val="0"/>
              </a:spcBef>
            </a:pPr>
            <a:r>
              <a:rPr lang="en-US" sz="2799" dirty="0">
                <a:solidFill>
                  <a:srgbClr val="000000"/>
                </a:solidFill>
                <a:latin typeface="Times New Roman"/>
                <a:ea typeface="Times New Roman"/>
                <a:cs typeface="Times New Roman"/>
                <a:sym typeface="Times New Roman"/>
              </a:rPr>
              <a:t>Very late-onset Friedreich’s ataxia (VLOFA): Signs and symptoms start after 40</a:t>
            </a:r>
          </a:p>
          <a:p>
            <a:pPr algn="l">
              <a:lnSpc>
                <a:spcPts val="3919"/>
              </a:lnSpc>
              <a:spcBef>
                <a:spcPct val="0"/>
              </a:spcBef>
            </a:pPr>
            <a:r>
              <a:rPr lang="en-US" sz="2799" dirty="0">
                <a:solidFill>
                  <a:srgbClr val="000000"/>
                </a:solidFill>
                <a:latin typeface="Times New Roman"/>
                <a:ea typeface="Times New Roman"/>
                <a:cs typeface="Times New Roman"/>
                <a:sym typeface="Times New Roman"/>
              </a:rPr>
              <a:t>LOFA and VLOFA usually progress more slowly than typical FA.</a:t>
            </a:r>
          </a:p>
        </p:txBody>
      </p:sp>
      <p:sp>
        <p:nvSpPr>
          <p:cNvPr id="14" name="TextBox 14"/>
          <p:cNvSpPr txBox="1"/>
          <p:nvPr/>
        </p:nvSpPr>
        <p:spPr>
          <a:xfrm>
            <a:off x="1752600" y="190500"/>
            <a:ext cx="6207021" cy="1184278"/>
          </a:xfrm>
          <a:prstGeom prst="rect">
            <a:avLst/>
          </a:prstGeom>
        </p:spPr>
        <p:txBody>
          <a:bodyPr lIns="0" tIns="0" rIns="0" bIns="0" rtlCol="0" anchor="t">
            <a:spAutoFit/>
          </a:bodyPr>
          <a:lstStyle/>
          <a:p>
            <a:pPr algn="ctr">
              <a:lnSpc>
                <a:spcPts val="9799"/>
              </a:lnSpc>
              <a:spcBef>
                <a:spcPct val="0"/>
              </a:spcBef>
            </a:pPr>
            <a:r>
              <a:rPr lang="en-US" sz="6999" dirty="0">
                <a:solidFill>
                  <a:srgbClr val="78D8BA"/>
                </a:solidFill>
                <a:latin typeface="Comic Sans"/>
                <a:ea typeface="Comic Sans"/>
                <a:cs typeface="Comic Sans"/>
                <a:sym typeface="Comic Sans"/>
              </a:rPr>
              <a:t>Types of FA</a:t>
            </a:r>
          </a:p>
        </p:txBody>
      </p:sp>
      <p:sp>
        <p:nvSpPr>
          <p:cNvPr id="15" name="Freeform 15"/>
          <p:cNvSpPr/>
          <p:nvPr/>
        </p:nvSpPr>
        <p:spPr>
          <a:xfrm>
            <a:off x="855262" y="39411"/>
            <a:ext cx="1115786" cy="1130170"/>
          </a:xfrm>
          <a:custGeom>
            <a:avLst/>
            <a:gdLst/>
            <a:ahLst/>
            <a:cxnLst/>
            <a:rect l="l" t="t" r="r" b="b"/>
            <a:pathLst>
              <a:path w="1115786" h="1130170">
                <a:moveTo>
                  <a:pt x="0" y="0"/>
                </a:moveTo>
                <a:lnTo>
                  <a:pt x="1115786" y="0"/>
                </a:lnTo>
                <a:lnTo>
                  <a:pt x="1115786" y="1130170"/>
                </a:lnTo>
                <a:lnTo>
                  <a:pt x="0" y="113017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a:ln cap="sq">
            <a:noFill/>
            <a:prstDash val="solid"/>
            <a:miter/>
          </a:ln>
        </p:spPr>
      </p:sp>
      <p:sp>
        <p:nvSpPr>
          <p:cNvPr id="16" name="TextBox 15">
            <a:extLst>
              <a:ext uri="{FF2B5EF4-FFF2-40B4-BE49-F238E27FC236}">
                <a16:creationId xmlns:a16="http://schemas.microsoft.com/office/drawing/2014/main" id="{2CE0AFAF-7867-4480-A6D6-E07A638EEE28}"/>
              </a:ext>
            </a:extLst>
          </p:cNvPr>
          <p:cNvSpPr txBox="1"/>
          <p:nvPr/>
        </p:nvSpPr>
        <p:spPr>
          <a:xfrm>
            <a:off x="17259300" y="9271337"/>
            <a:ext cx="2057400" cy="1015663"/>
          </a:xfrm>
          <a:prstGeom prst="rect">
            <a:avLst/>
          </a:prstGeom>
          <a:noFill/>
        </p:spPr>
        <p:txBody>
          <a:bodyPr wrap="square" rtlCol="1">
            <a:spAutoFit/>
          </a:bodyPr>
          <a:lstStyle/>
          <a:p>
            <a:r>
              <a:rPr lang="en-US" sz="6000" dirty="0">
                <a:cs typeface="+mj-cs"/>
              </a:rPr>
              <a:t>5</a:t>
            </a:r>
            <a:endParaRPr lang="fa-IR" sz="6000" dirty="0">
              <a:cs typeface="+mj-cs"/>
            </a:endParaRPr>
          </a:p>
        </p:txBody>
      </p:sp>
      <p:pic>
        <p:nvPicPr>
          <p:cNvPr id="17" name="Type">
            <a:hlinkClick r:id="" action="ppaction://media"/>
            <a:extLst>
              <a:ext uri="{FF2B5EF4-FFF2-40B4-BE49-F238E27FC236}">
                <a16:creationId xmlns:a16="http://schemas.microsoft.com/office/drawing/2014/main" id="{22BABE07-F4C5-42FF-A7FE-ECBC98E04FB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8600" y="495300"/>
            <a:ext cx="1219200" cy="121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9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grpSp>
        <p:nvGrpSpPr>
          <p:cNvPr id="2" name="Group 2"/>
          <p:cNvGrpSpPr/>
          <p:nvPr/>
        </p:nvGrpSpPr>
        <p:grpSpPr>
          <a:xfrm>
            <a:off x="-2990020" y="-481429"/>
            <a:ext cx="24268040" cy="12635356"/>
            <a:chOff x="0" y="0"/>
            <a:chExt cx="32357387" cy="16847141"/>
          </a:xfrm>
        </p:grpSpPr>
        <p:sp>
          <p:nvSpPr>
            <p:cNvPr id="3" name="Freeform 3"/>
            <p:cNvSpPr/>
            <p:nvPr/>
          </p:nvSpPr>
          <p:spPr>
            <a:xfrm>
              <a:off x="0"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683564"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21413535"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0"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0683564"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21413535"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9" name="Freeform 9"/>
          <p:cNvSpPr/>
          <p:nvPr/>
        </p:nvSpPr>
        <p:spPr>
          <a:xfrm>
            <a:off x="14734027" y="8582368"/>
            <a:ext cx="4495298" cy="4094807"/>
          </a:xfrm>
          <a:custGeom>
            <a:avLst/>
            <a:gdLst/>
            <a:ahLst/>
            <a:cxnLst/>
            <a:rect l="l" t="t" r="r" b="b"/>
            <a:pathLst>
              <a:path w="4495298" h="4094807">
                <a:moveTo>
                  <a:pt x="0" y="0"/>
                </a:moveTo>
                <a:lnTo>
                  <a:pt x="4495297" y="0"/>
                </a:lnTo>
                <a:lnTo>
                  <a:pt x="4495297" y="4094807"/>
                </a:lnTo>
                <a:lnTo>
                  <a:pt x="0" y="40948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a:off x="16782722" y="1134668"/>
            <a:ext cx="4495298" cy="4094807"/>
          </a:xfrm>
          <a:custGeom>
            <a:avLst/>
            <a:gdLst/>
            <a:ahLst/>
            <a:cxnLst/>
            <a:rect l="l" t="t" r="r" b="b"/>
            <a:pathLst>
              <a:path w="4495298" h="4094807">
                <a:moveTo>
                  <a:pt x="0" y="0"/>
                </a:moveTo>
                <a:lnTo>
                  <a:pt x="4495298" y="0"/>
                </a:lnTo>
                <a:lnTo>
                  <a:pt x="4495298" y="4094807"/>
                </a:lnTo>
                <a:lnTo>
                  <a:pt x="0" y="40948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1" name="Freeform 11"/>
          <p:cNvSpPr/>
          <p:nvPr/>
        </p:nvSpPr>
        <p:spPr>
          <a:xfrm>
            <a:off x="-684680" y="450843"/>
            <a:ext cx="1369360" cy="1367650"/>
          </a:xfrm>
          <a:custGeom>
            <a:avLst/>
            <a:gdLst/>
            <a:ahLst/>
            <a:cxnLst/>
            <a:rect l="l" t="t" r="r" b="b"/>
            <a:pathLst>
              <a:path w="1369360" h="1367650">
                <a:moveTo>
                  <a:pt x="0" y="0"/>
                </a:moveTo>
                <a:lnTo>
                  <a:pt x="1369360" y="0"/>
                </a:lnTo>
                <a:lnTo>
                  <a:pt x="1369360" y="1367650"/>
                </a:lnTo>
                <a:lnTo>
                  <a:pt x="0" y="136765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a:off x="684680" y="-683825"/>
            <a:ext cx="1369360" cy="1367650"/>
          </a:xfrm>
          <a:custGeom>
            <a:avLst/>
            <a:gdLst/>
            <a:ahLst/>
            <a:cxnLst/>
            <a:rect l="l" t="t" r="r" b="b"/>
            <a:pathLst>
              <a:path w="1369360" h="1367650">
                <a:moveTo>
                  <a:pt x="0" y="0"/>
                </a:moveTo>
                <a:lnTo>
                  <a:pt x="1369359" y="0"/>
                </a:lnTo>
                <a:lnTo>
                  <a:pt x="1369359" y="1367650"/>
                </a:lnTo>
                <a:lnTo>
                  <a:pt x="0" y="136765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a:off x="-340660" y="-338950"/>
            <a:ext cx="1369360" cy="1367650"/>
          </a:xfrm>
          <a:custGeom>
            <a:avLst/>
            <a:gdLst/>
            <a:ahLst/>
            <a:cxnLst/>
            <a:rect l="l" t="t" r="r" b="b"/>
            <a:pathLst>
              <a:path w="1369360" h="1367650">
                <a:moveTo>
                  <a:pt x="0" y="0"/>
                </a:moveTo>
                <a:lnTo>
                  <a:pt x="1369360" y="0"/>
                </a:lnTo>
                <a:lnTo>
                  <a:pt x="1369360" y="1367650"/>
                </a:lnTo>
                <a:lnTo>
                  <a:pt x="0" y="136765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sp>
      <p:sp>
        <p:nvSpPr>
          <p:cNvPr id="14" name="Freeform 14"/>
          <p:cNvSpPr/>
          <p:nvPr/>
        </p:nvSpPr>
        <p:spPr>
          <a:xfrm>
            <a:off x="4200056" y="0"/>
            <a:ext cx="981558" cy="1416948"/>
          </a:xfrm>
          <a:custGeom>
            <a:avLst/>
            <a:gdLst/>
            <a:ahLst/>
            <a:cxnLst/>
            <a:rect l="l" t="t" r="r" b="b"/>
            <a:pathLst>
              <a:path w="981558" h="1416948">
                <a:moveTo>
                  <a:pt x="0" y="0"/>
                </a:moveTo>
                <a:lnTo>
                  <a:pt x="981558" y="0"/>
                </a:lnTo>
                <a:lnTo>
                  <a:pt x="981558" y="1416948"/>
                </a:lnTo>
                <a:lnTo>
                  <a:pt x="0" y="141694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sp>
      <p:sp>
        <p:nvSpPr>
          <p:cNvPr id="15" name="Freeform 15"/>
          <p:cNvSpPr/>
          <p:nvPr/>
        </p:nvSpPr>
        <p:spPr>
          <a:xfrm>
            <a:off x="4025675" y="1818493"/>
            <a:ext cx="9416053" cy="8013681"/>
          </a:xfrm>
          <a:custGeom>
            <a:avLst/>
            <a:gdLst/>
            <a:ahLst/>
            <a:cxnLst/>
            <a:rect l="l" t="t" r="r" b="b"/>
            <a:pathLst>
              <a:path w="9416053" h="8013681">
                <a:moveTo>
                  <a:pt x="0" y="0"/>
                </a:moveTo>
                <a:lnTo>
                  <a:pt x="9416053" y="0"/>
                </a:lnTo>
                <a:lnTo>
                  <a:pt x="9416053" y="8013681"/>
                </a:lnTo>
                <a:lnTo>
                  <a:pt x="0" y="8013681"/>
                </a:lnTo>
                <a:lnTo>
                  <a:pt x="0" y="0"/>
                </a:lnTo>
                <a:close/>
              </a:path>
            </a:pathLst>
          </a:custGeom>
          <a:blipFill>
            <a:blip r:embed="rId14"/>
            <a:stretch>
              <a:fillRect t="-903" b="-903"/>
            </a:stretch>
          </a:blipFill>
          <a:effectLst>
            <a:outerShdw blurRad="63500" sx="102000" sy="102000" algn="ctr" rotWithShape="0">
              <a:prstClr val="black">
                <a:alpha val="40000"/>
              </a:prstClr>
            </a:outerShdw>
          </a:effectLst>
        </p:spPr>
      </p:sp>
      <p:sp>
        <p:nvSpPr>
          <p:cNvPr id="16" name="TextBox 16"/>
          <p:cNvSpPr txBox="1"/>
          <p:nvPr/>
        </p:nvSpPr>
        <p:spPr>
          <a:xfrm>
            <a:off x="5715000" y="-190500"/>
            <a:ext cx="6078289" cy="1708147"/>
          </a:xfrm>
          <a:prstGeom prst="rect">
            <a:avLst/>
          </a:prstGeom>
        </p:spPr>
        <p:txBody>
          <a:bodyPr lIns="0" tIns="0" rIns="0" bIns="0" rtlCol="0" anchor="t">
            <a:spAutoFit/>
          </a:bodyPr>
          <a:lstStyle/>
          <a:p>
            <a:pPr algn="ctr">
              <a:lnSpc>
                <a:spcPts val="14000"/>
              </a:lnSpc>
              <a:spcBef>
                <a:spcPct val="0"/>
              </a:spcBef>
            </a:pPr>
            <a:r>
              <a:rPr lang="en-US" sz="10000" dirty="0">
                <a:solidFill>
                  <a:srgbClr val="5195A2"/>
                </a:solidFill>
                <a:latin typeface="Comic Sans"/>
                <a:ea typeface="Comic Sans"/>
                <a:cs typeface="Comic Sans"/>
                <a:sym typeface="Comic Sans"/>
              </a:rPr>
              <a:t>Symptoms</a:t>
            </a:r>
          </a:p>
        </p:txBody>
      </p:sp>
      <p:sp>
        <p:nvSpPr>
          <p:cNvPr id="17" name="TextBox 16">
            <a:extLst>
              <a:ext uri="{FF2B5EF4-FFF2-40B4-BE49-F238E27FC236}">
                <a16:creationId xmlns:a16="http://schemas.microsoft.com/office/drawing/2014/main" id="{79D30EDC-8168-43B6-8EF9-C4EA0B39D9CB}"/>
              </a:ext>
            </a:extLst>
          </p:cNvPr>
          <p:cNvSpPr txBox="1"/>
          <p:nvPr/>
        </p:nvSpPr>
        <p:spPr>
          <a:xfrm>
            <a:off x="17602200" y="9486900"/>
            <a:ext cx="2057400" cy="1015663"/>
          </a:xfrm>
          <a:prstGeom prst="rect">
            <a:avLst/>
          </a:prstGeom>
          <a:noFill/>
        </p:spPr>
        <p:txBody>
          <a:bodyPr wrap="square" rtlCol="1">
            <a:spAutoFit/>
          </a:bodyPr>
          <a:lstStyle/>
          <a:p>
            <a:r>
              <a:rPr lang="en-US" sz="6000" dirty="0">
                <a:cs typeface="+mj-cs"/>
              </a:rPr>
              <a:t>6</a:t>
            </a:r>
            <a:endParaRPr lang="fa-IR" sz="6000" dirty="0">
              <a:cs typeface="+mj-cs"/>
            </a:endParaRPr>
          </a:p>
        </p:txBody>
      </p:sp>
      <p:pic>
        <p:nvPicPr>
          <p:cNvPr id="1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13022" y="366386"/>
            <a:ext cx="1536563" cy="15365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31"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grpSp>
        <p:nvGrpSpPr>
          <p:cNvPr id="2" name="Group 2"/>
          <p:cNvGrpSpPr/>
          <p:nvPr/>
        </p:nvGrpSpPr>
        <p:grpSpPr>
          <a:xfrm>
            <a:off x="-2990020" y="-481429"/>
            <a:ext cx="24268040" cy="12635356"/>
            <a:chOff x="0" y="0"/>
            <a:chExt cx="32357387" cy="16847141"/>
          </a:xfrm>
        </p:grpSpPr>
        <p:sp>
          <p:nvSpPr>
            <p:cNvPr id="3" name="Freeform 3"/>
            <p:cNvSpPr/>
            <p:nvPr/>
          </p:nvSpPr>
          <p:spPr>
            <a:xfrm>
              <a:off x="0"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683564"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21413535"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0"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0683564"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21413535"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9" name="Freeform 9"/>
          <p:cNvSpPr/>
          <p:nvPr/>
        </p:nvSpPr>
        <p:spPr>
          <a:xfrm>
            <a:off x="11331273" y="6725991"/>
            <a:ext cx="11456871" cy="7633140"/>
          </a:xfrm>
          <a:custGeom>
            <a:avLst/>
            <a:gdLst/>
            <a:ahLst/>
            <a:cxnLst/>
            <a:rect l="l" t="t" r="r" b="b"/>
            <a:pathLst>
              <a:path w="11456871" h="7633140">
                <a:moveTo>
                  <a:pt x="0" y="0"/>
                </a:moveTo>
                <a:lnTo>
                  <a:pt x="11456870" y="0"/>
                </a:lnTo>
                <a:lnTo>
                  <a:pt x="11456870" y="7633140"/>
                </a:lnTo>
                <a:lnTo>
                  <a:pt x="0" y="7633140"/>
                </a:lnTo>
                <a:lnTo>
                  <a:pt x="0" y="0"/>
                </a:lnTo>
                <a:close/>
              </a:path>
            </a:pathLst>
          </a:custGeom>
          <a:blipFill>
            <a:blip r:embed="rId6"/>
            <a:stretch>
              <a:fillRect/>
            </a:stretch>
          </a:blipFill>
        </p:spPr>
      </p:sp>
      <p:grpSp>
        <p:nvGrpSpPr>
          <p:cNvPr id="10" name="Group 10"/>
          <p:cNvGrpSpPr/>
          <p:nvPr/>
        </p:nvGrpSpPr>
        <p:grpSpPr>
          <a:xfrm>
            <a:off x="11995570" y="-274404"/>
            <a:ext cx="6235280" cy="7000396"/>
            <a:chOff x="0" y="0"/>
            <a:chExt cx="1419538" cy="1593725"/>
          </a:xfrm>
        </p:grpSpPr>
        <p:sp>
          <p:nvSpPr>
            <p:cNvPr id="11" name="Freeform 11"/>
            <p:cNvSpPr/>
            <p:nvPr/>
          </p:nvSpPr>
          <p:spPr>
            <a:xfrm flipH="1">
              <a:off x="0" y="0"/>
              <a:ext cx="1419538" cy="1593725"/>
            </a:xfrm>
            <a:custGeom>
              <a:avLst/>
              <a:gdLst/>
              <a:ahLst/>
              <a:cxnLst/>
              <a:rect l="l" t="t" r="r" b="b"/>
              <a:pathLst>
                <a:path w="1419538" h="1593725">
                  <a:moveTo>
                    <a:pt x="1419538" y="0"/>
                  </a:moveTo>
                  <a:lnTo>
                    <a:pt x="0" y="0"/>
                  </a:lnTo>
                  <a:lnTo>
                    <a:pt x="0" y="1593725"/>
                  </a:lnTo>
                  <a:lnTo>
                    <a:pt x="1419538" y="1593725"/>
                  </a:lnTo>
                  <a:close/>
                </a:path>
              </a:pathLst>
            </a:custGeom>
            <a:blipFill>
              <a:blip r:embed="rId7"/>
              <a:stretch>
                <a:fillRect l="-17123" r="-51282"/>
              </a:stretch>
            </a:blipFill>
          </p:spPr>
        </p:sp>
      </p:grpSp>
      <p:sp>
        <p:nvSpPr>
          <p:cNvPr id="13" name="TextBox 13"/>
          <p:cNvSpPr txBox="1"/>
          <p:nvPr/>
        </p:nvSpPr>
        <p:spPr>
          <a:xfrm>
            <a:off x="3886200" y="266700"/>
            <a:ext cx="4211615" cy="1698626"/>
          </a:xfrm>
          <a:prstGeom prst="rect">
            <a:avLst/>
          </a:prstGeom>
        </p:spPr>
        <p:txBody>
          <a:bodyPr lIns="0" tIns="0" rIns="0" bIns="0" rtlCol="0" anchor="t">
            <a:spAutoFit/>
          </a:bodyPr>
          <a:lstStyle/>
          <a:p>
            <a:pPr algn="ctr">
              <a:lnSpc>
                <a:spcPts val="13999"/>
              </a:lnSpc>
              <a:spcBef>
                <a:spcPct val="0"/>
              </a:spcBef>
            </a:pPr>
            <a:r>
              <a:rPr lang="en-US" sz="9999" dirty="0">
                <a:solidFill>
                  <a:srgbClr val="CD8BAA"/>
                </a:solidFill>
                <a:latin typeface="Comic Sans"/>
                <a:ea typeface="Comic Sans"/>
                <a:cs typeface="Comic Sans"/>
                <a:sym typeface="Comic Sans"/>
              </a:rPr>
              <a:t>Causes</a:t>
            </a:r>
          </a:p>
        </p:txBody>
      </p:sp>
      <p:sp>
        <p:nvSpPr>
          <p:cNvPr id="14" name="Freeform 14"/>
          <p:cNvSpPr/>
          <p:nvPr/>
        </p:nvSpPr>
        <p:spPr>
          <a:xfrm>
            <a:off x="2362200" y="342900"/>
            <a:ext cx="1592954" cy="1517651"/>
          </a:xfrm>
          <a:custGeom>
            <a:avLst/>
            <a:gdLst/>
            <a:ahLst/>
            <a:cxnLst/>
            <a:rect l="l" t="t" r="r" b="b"/>
            <a:pathLst>
              <a:path w="1592954" h="1517651">
                <a:moveTo>
                  <a:pt x="0" y="0"/>
                </a:moveTo>
                <a:lnTo>
                  <a:pt x="1592954" y="0"/>
                </a:lnTo>
                <a:lnTo>
                  <a:pt x="1592954" y="1517650"/>
                </a:lnTo>
                <a:lnTo>
                  <a:pt x="0" y="151765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15" name="Picture 14">
            <a:extLst>
              <a:ext uri="{FF2B5EF4-FFF2-40B4-BE49-F238E27FC236}">
                <a16:creationId xmlns:a16="http://schemas.microsoft.com/office/drawing/2014/main" id="{D4C17867-8D97-42D6-B1F9-7A0B901D36FA}"/>
              </a:ext>
            </a:extLst>
          </p:cNvPr>
          <p:cNvPicPr>
            <a:picLocks noChangeAspect="1"/>
          </p:cNvPicPr>
          <p:nvPr/>
        </p:nvPicPr>
        <p:blipFill>
          <a:blip r:embed="rId10"/>
          <a:stretch>
            <a:fillRect/>
          </a:stretch>
        </p:blipFill>
        <p:spPr>
          <a:xfrm>
            <a:off x="1600200" y="2171700"/>
            <a:ext cx="9806860" cy="7164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875926C9-8758-42AC-9647-7A6B14A97E0F}"/>
              </a:ext>
            </a:extLst>
          </p:cNvPr>
          <p:cNvPicPr>
            <a:picLocks noChangeAspect="1"/>
          </p:cNvPicPr>
          <p:nvPr/>
        </p:nvPicPr>
        <p:blipFill>
          <a:blip r:embed="rId11"/>
          <a:stretch>
            <a:fillRect/>
          </a:stretch>
        </p:blipFill>
        <p:spPr>
          <a:xfrm>
            <a:off x="7467600" y="2247900"/>
            <a:ext cx="2324100" cy="1735328"/>
          </a:xfrm>
          <a:prstGeom prst="rect">
            <a:avLst/>
          </a:prstGeom>
        </p:spPr>
      </p:pic>
      <p:sp>
        <p:nvSpPr>
          <p:cNvPr id="17" name="Rectangle 16">
            <a:extLst>
              <a:ext uri="{FF2B5EF4-FFF2-40B4-BE49-F238E27FC236}">
                <a16:creationId xmlns:a16="http://schemas.microsoft.com/office/drawing/2014/main" id="{CA334ADA-ED05-4DE8-8E54-C97D90D1ACA0}"/>
              </a:ext>
            </a:extLst>
          </p:cNvPr>
          <p:cNvSpPr/>
          <p:nvPr/>
        </p:nvSpPr>
        <p:spPr>
          <a:xfrm>
            <a:off x="7239000" y="2247900"/>
            <a:ext cx="2743200" cy="167640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1" anchor="ctr"/>
          <a:lstStyle/>
          <a:p>
            <a:pPr algn="ctr"/>
            <a:endParaRPr lang="fa-IR"/>
          </a:p>
        </p:txBody>
      </p:sp>
      <p:sp>
        <p:nvSpPr>
          <p:cNvPr id="18" name="TextBox 17">
            <a:extLst>
              <a:ext uri="{FF2B5EF4-FFF2-40B4-BE49-F238E27FC236}">
                <a16:creationId xmlns:a16="http://schemas.microsoft.com/office/drawing/2014/main" id="{15B93FDE-FCEA-4D49-A584-4936EB97B849}"/>
              </a:ext>
            </a:extLst>
          </p:cNvPr>
          <p:cNvSpPr txBox="1"/>
          <p:nvPr/>
        </p:nvSpPr>
        <p:spPr>
          <a:xfrm>
            <a:off x="17259300" y="9271337"/>
            <a:ext cx="2057400" cy="1015663"/>
          </a:xfrm>
          <a:prstGeom prst="rect">
            <a:avLst/>
          </a:prstGeom>
          <a:noFill/>
        </p:spPr>
        <p:txBody>
          <a:bodyPr wrap="square" rtlCol="1">
            <a:spAutoFit/>
          </a:bodyPr>
          <a:lstStyle/>
          <a:p>
            <a:r>
              <a:rPr lang="en-US" sz="6000" dirty="0">
                <a:cs typeface="+mj-cs"/>
              </a:rPr>
              <a:t>7</a:t>
            </a:r>
            <a:endParaRPr lang="fa-IR" sz="6000" dirty="0">
              <a:cs typeface="+mj-cs"/>
            </a:endParaRPr>
          </a:p>
        </p:txBody>
      </p:sp>
      <p:pic>
        <p:nvPicPr>
          <p:cNvPr id="12" name="Cause">
            <a:hlinkClick r:id="" action="ppaction://media"/>
            <a:extLst>
              <a:ext uri="{FF2B5EF4-FFF2-40B4-BE49-F238E27FC236}">
                <a16:creationId xmlns:a16="http://schemas.microsoft.com/office/drawing/2014/main" id="{9D5E77F7-1277-4C5E-B9D3-8481D729E34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80999" y="495299"/>
            <a:ext cx="1484069" cy="14840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06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grpSp>
        <p:nvGrpSpPr>
          <p:cNvPr id="2" name="Group 2"/>
          <p:cNvGrpSpPr/>
          <p:nvPr/>
        </p:nvGrpSpPr>
        <p:grpSpPr>
          <a:xfrm>
            <a:off x="-2990020" y="-307257"/>
            <a:ext cx="24268040" cy="12635356"/>
            <a:chOff x="0" y="0"/>
            <a:chExt cx="32357387" cy="16847141"/>
          </a:xfrm>
        </p:grpSpPr>
        <p:sp>
          <p:nvSpPr>
            <p:cNvPr id="3" name="Freeform 3"/>
            <p:cNvSpPr/>
            <p:nvPr/>
          </p:nvSpPr>
          <p:spPr>
            <a:xfrm>
              <a:off x="0"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683564"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21413535"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0"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0683564"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21413535"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9" name="Freeform 9"/>
          <p:cNvSpPr/>
          <p:nvPr/>
        </p:nvSpPr>
        <p:spPr>
          <a:xfrm rot="-5400000">
            <a:off x="5115491" y="-3019992"/>
            <a:ext cx="7778749" cy="16333332"/>
          </a:xfrm>
          <a:custGeom>
            <a:avLst/>
            <a:gdLst/>
            <a:ahLst/>
            <a:cxnLst/>
            <a:rect l="l" t="t" r="r" b="b"/>
            <a:pathLst>
              <a:path w="7778749" h="16333332">
                <a:moveTo>
                  <a:pt x="0" y="0"/>
                </a:moveTo>
                <a:lnTo>
                  <a:pt x="7778750" y="0"/>
                </a:lnTo>
                <a:lnTo>
                  <a:pt x="7778750" y="16333332"/>
                </a:lnTo>
                <a:lnTo>
                  <a:pt x="0" y="16333332"/>
                </a:lnTo>
                <a:lnTo>
                  <a:pt x="0" y="0"/>
                </a:lnTo>
                <a:close/>
              </a:path>
            </a:pathLst>
          </a:custGeom>
          <a:blipFill>
            <a:blip r:embed="rId6">
              <a:alphaModFix amt="44999"/>
            </a:blip>
            <a:stretch>
              <a:fillRect/>
            </a:stretch>
          </a:blipFill>
        </p:spPr>
      </p:sp>
      <p:sp>
        <p:nvSpPr>
          <p:cNvPr id="10" name="Freeform 10"/>
          <p:cNvSpPr/>
          <p:nvPr/>
        </p:nvSpPr>
        <p:spPr>
          <a:xfrm rot="1753379">
            <a:off x="-2450189" y="5534184"/>
            <a:ext cx="5853039" cy="5535654"/>
          </a:xfrm>
          <a:custGeom>
            <a:avLst/>
            <a:gdLst/>
            <a:ahLst/>
            <a:cxnLst/>
            <a:rect l="l" t="t" r="r" b="b"/>
            <a:pathLst>
              <a:path w="5853039" h="5535654">
                <a:moveTo>
                  <a:pt x="0" y="0"/>
                </a:moveTo>
                <a:lnTo>
                  <a:pt x="5853038" y="0"/>
                </a:lnTo>
                <a:lnTo>
                  <a:pt x="5853038" y="5535653"/>
                </a:lnTo>
                <a:lnTo>
                  <a:pt x="0" y="5535653"/>
                </a:lnTo>
                <a:lnTo>
                  <a:pt x="0" y="0"/>
                </a:lnTo>
                <a:close/>
              </a:path>
            </a:pathLst>
          </a:custGeom>
          <a:blipFill>
            <a:blip r:embed="rId7"/>
            <a:stretch>
              <a:fillRect/>
            </a:stretch>
          </a:blipFill>
        </p:spPr>
      </p:sp>
      <p:sp>
        <p:nvSpPr>
          <p:cNvPr id="11" name="Freeform 11"/>
          <p:cNvSpPr/>
          <p:nvPr/>
        </p:nvSpPr>
        <p:spPr>
          <a:xfrm rot="1753379">
            <a:off x="14999611" y="352584"/>
            <a:ext cx="5853039" cy="5535654"/>
          </a:xfrm>
          <a:custGeom>
            <a:avLst/>
            <a:gdLst/>
            <a:ahLst/>
            <a:cxnLst/>
            <a:rect l="l" t="t" r="r" b="b"/>
            <a:pathLst>
              <a:path w="5853039" h="5535654">
                <a:moveTo>
                  <a:pt x="0" y="0"/>
                </a:moveTo>
                <a:lnTo>
                  <a:pt x="5853039" y="0"/>
                </a:lnTo>
                <a:lnTo>
                  <a:pt x="5853039" y="5535654"/>
                </a:lnTo>
                <a:lnTo>
                  <a:pt x="0" y="5535654"/>
                </a:lnTo>
                <a:lnTo>
                  <a:pt x="0" y="0"/>
                </a:lnTo>
                <a:close/>
              </a:path>
            </a:pathLst>
          </a:custGeom>
          <a:blipFill>
            <a:blip r:embed="rId7"/>
            <a:stretch>
              <a:fillRect/>
            </a:stretch>
          </a:blipFill>
        </p:spPr>
      </p:sp>
      <p:pic>
        <p:nvPicPr>
          <p:cNvPr id="14" name="Picture 13">
            <a:extLst>
              <a:ext uri="{FF2B5EF4-FFF2-40B4-BE49-F238E27FC236}">
                <a16:creationId xmlns:a16="http://schemas.microsoft.com/office/drawing/2014/main" id="{CD6837B3-2498-4CFC-BD1B-E780DB5C239C}"/>
              </a:ext>
            </a:extLst>
          </p:cNvPr>
          <p:cNvPicPr>
            <a:picLocks noChangeAspect="1"/>
          </p:cNvPicPr>
          <p:nvPr/>
        </p:nvPicPr>
        <p:blipFill>
          <a:blip r:embed="rId8"/>
          <a:stretch>
            <a:fillRect/>
          </a:stretch>
        </p:blipFill>
        <p:spPr>
          <a:xfrm>
            <a:off x="3886200" y="2095500"/>
            <a:ext cx="10287000" cy="6882778"/>
          </a:xfrm>
          <a:prstGeom prst="rect">
            <a:avLst/>
          </a:prstGeom>
          <a:ln>
            <a:noFill/>
          </a:ln>
          <a:effectLst>
            <a:softEdge rad="112500"/>
          </a:effectLst>
        </p:spPr>
      </p:pic>
      <p:sp>
        <p:nvSpPr>
          <p:cNvPr id="15" name="Rectangle 14">
            <a:extLst>
              <a:ext uri="{FF2B5EF4-FFF2-40B4-BE49-F238E27FC236}">
                <a16:creationId xmlns:a16="http://schemas.microsoft.com/office/drawing/2014/main" id="{B55F5423-35D5-4C45-8BEB-60EF9B5B387E}"/>
              </a:ext>
            </a:extLst>
          </p:cNvPr>
          <p:cNvSpPr/>
          <p:nvPr/>
        </p:nvSpPr>
        <p:spPr>
          <a:xfrm>
            <a:off x="1905000" y="876300"/>
            <a:ext cx="14325600" cy="875881"/>
          </a:xfrm>
          <a:prstGeom prst="rect">
            <a:avLst/>
          </a:prstGeom>
        </p:spPr>
        <p:txBody>
          <a:bodyPr wrap="square">
            <a:spAutoFit/>
          </a:bodyPr>
          <a:lstStyle/>
          <a:p>
            <a:pPr lvl="0" algn="ctr">
              <a:lnSpc>
                <a:spcPts val="4759"/>
              </a:lnSpc>
              <a:spcBef>
                <a:spcPct val="0"/>
              </a:spcBef>
            </a:pPr>
            <a:r>
              <a:rPr lang="en-US" sz="10000" dirty="0">
                <a:solidFill>
                  <a:schemeClr val="accent2">
                    <a:lumMod val="75000"/>
                  </a:schemeClr>
                </a:solidFill>
                <a:latin typeface="Comic Sans" panose="020B0604020202020204" charset="0"/>
                <a:ea typeface="Cloud"/>
                <a:cs typeface="Cloud"/>
                <a:sym typeface="Cloud"/>
              </a:rPr>
              <a:t>Inheritance pattern</a:t>
            </a:r>
          </a:p>
        </p:txBody>
      </p:sp>
      <p:sp>
        <p:nvSpPr>
          <p:cNvPr id="16" name="Freeform 43">
            <a:extLst>
              <a:ext uri="{FF2B5EF4-FFF2-40B4-BE49-F238E27FC236}">
                <a16:creationId xmlns:a16="http://schemas.microsoft.com/office/drawing/2014/main" id="{E6B2B991-D295-4E1F-AA88-189C5149C7A1}"/>
              </a:ext>
            </a:extLst>
          </p:cNvPr>
          <p:cNvSpPr/>
          <p:nvPr/>
        </p:nvSpPr>
        <p:spPr>
          <a:xfrm>
            <a:off x="1828800" y="342900"/>
            <a:ext cx="1191080" cy="1302374"/>
          </a:xfrm>
          <a:custGeom>
            <a:avLst/>
            <a:gdLst/>
            <a:ahLst/>
            <a:cxnLst/>
            <a:rect l="l" t="t" r="r" b="b"/>
            <a:pathLst>
              <a:path w="1191080" h="1302374">
                <a:moveTo>
                  <a:pt x="0" y="0"/>
                </a:moveTo>
                <a:lnTo>
                  <a:pt x="1191080" y="0"/>
                </a:lnTo>
                <a:lnTo>
                  <a:pt x="1191080" y="1302374"/>
                </a:lnTo>
                <a:lnTo>
                  <a:pt x="0" y="13023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7" name="TextBox 16">
            <a:extLst>
              <a:ext uri="{FF2B5EF4-FFF2-40B4-BE49-F238E27FC236}">
                <a16:creationId xmlns:a16="http://schemas.microsoft.com/office/drawing/2014/main" id="{939778E6-00FB-4352-A242-AAA1EB4681AB}"/>
              </a:ext>
            </a:extLst>
          </p:cNvPr>
          <p:cNvSpPr txBox="1"/>
          <p:nvPr/>
        </p:nvSpPr>
        <p:spPr>
          <a:xfrm>
            <a:off x="17259300" y="9271337"/>
            <a:ext cx="2057400" cy="1015663"/>
          </a:xfrm>
          <a:prstGeom prst="rect">
            <a:avLst/>
          </a:prstGeom>
          <a:noFill/>
        </p:spPr>
        <p:txBody>
          <a:bodyPr wrap="square" rtlCol="1">
            <a:spAutoFit/>
          </a:bodyPr>
          <a:lstStyle/>
          <a:p>
            <a:r>
              <a:rPr lang="en-US" sz="6000" dirty="0">
                <a:cs typeface="+mj-cs"/>
              </a:rPr>
              <a:t>8</a:t>
            </a:r>
            <a:endParaRPr lang="fa-IR" sz="6000" dirty="0">
              <a:cs typeface="+mj-cs"/>
            </a:endParaRPr>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62723" y="354806"/>
            <a:ext cx="1423988" cy="142398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60"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grpSp>
        <p:nvGrpSpPr>
          <p:cNvPr id="2" name="Group 2"/>
          <p:cNvGrpSpPr/>
          <p:nvPr/>
        </p:nvGrpSpPr>
        <p:grpSpPr>
          <a:xfrm>
            <a:off x="-3200400" y="190500"/>
            <a:ext cx="24268040" cy="12635356"/>
            <a:chOff x="0" y="0"/>
            <a:chExt cx="32357387" cy="16847141"/>
          </a:xfrm>
        </p:grpSpPr>
        <p:sp>
          <p:nvSpPr>
            <p:cNvPr id="3" name="Freeform 3"/>
            <p:cNvSpPr/>
            <p:nvPr/>
          </p:nvSpPr>
          <p:spPr>
            <a:xfrm>
              <a:off x="0"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0683564"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21413535" y="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0"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0683564"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21413535" y="8947670"/>
              <a:ext cx="10943852" cy="7899471"/>
            </a:xfrm>
            <a:custGeom>
              <a:avLst/>
              <a:gdLst/>
              <a:ahLst/>
              <a:cxnLst/>
              <a:rect l="l" t="t" r="r" b="b"/>
              <a:pathLst>
                <a:path w="10943852" h="7899471">
                  <a:moveTo>
                    <a:pt x="0" y="0"/>
                  </a:moveTo>
                  <a:lnTo>
                    <a:pt x="10943852" y="0"/>
                  </a:lnTo>
                  <a:lnTo>
                    <a:pt x="10943852" y="7899471"/>
                  </a:lnTo>
                  <a:lnTo>
                    <a:pt x="0" y="7899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9" name="Freeform 9"/>
          <p:cNvSpPr/>
          <p:nvPr/>
        </p:nvSpPr>
        <p:spPr>
          <a:xfrm>
            <a:off x="11989855" y="3009900"/>
            <a:ext cx="5917145" cy="5562600"/>
          </a:xfrm>
          <a:custGeom>
            <a:avLst/>
            <a:gdLst/>
            <a:ahLst/>
            <a:cxnLst/>
            <a:rect l="l" t="t" r="r" b="b"/>
            <a:pathLst>
              <a:path w="6298145" h="5553819">
                <a:moveTo>
                  <a:pt x="0" y="0"/>
                </a:moveTo>
                <a:lnTo>
                  <a:pt x="6298145" y="0"/>
                </a:lnTo>
                <a:lnTo>
                  <a:pt x="6298145" y="5553819"/>
                </a:lnTo>
                <a:lnTo>
                  <a:pt x="0" y="555381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fa-IR" dirty="0"/>
          </a:p>
        </p:txBody>
      </p:sp>
      <p:sp>
        <p:nvSpPr>
          <p:cNvPr id="10" name="Freeform 10"/>
          <p:cNvSpPr/>
          <p:nvPr/>
        </p:nvSpPr>
        <p:spPr>
          <a:xfrm>
            <a:off x="381000" y="3086100"/>
            <a:ext cx="5529943" cy="5410200"/>
          </a:xfrm>
          <a:custGeom>
            <a:avLst/>
            <a:gdLst/>
            <a:ahLst/>
            <a:cxnLst/>
            <a:rect l="l" t="t" r="r" b="b"/>
            <a:pathLst>
              <a:path w="6298145" h="5553819">
                <a:moveTo>
                  <a:pt x="0" y="0"/>
                </a:moveTo>
                <a:lnTo>
                  <a:pt x="6298145" y="0"/>
                </a:lnTo>
                <a:lnTo>
                  <a:pt x="6298145" y="5553819"/>
                </a:lnTo>
                <a:lnTo>
                  <a:pt x="0" y="555381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fa-IR" dirty="0"/>
          </a:p>
        </p:txBody>
      </p:sp>
      <p:sp>
        <p:nvSpPr>
          <p:cNvPr id="12" name="TextBox 12"/>
          <p:cNvSpPr txBox="1"/>
          <p:nvPr/>
        </p:nvSpPr>
        <p:spPr>
          <a:xfrm>
            <a:off x="533400" y="3162300"/>
            <a:ext cx="1396962" cy="1550840"/>
          </a:xfrm>
          <a:prstGeom prst="rect">
            <a:avLst/>
          </a:prstGeom>
        </p:spPr>
        <p:txBody>
          <a:bodyPr lIns="0" tIns="0" rIns="0" bIns="0" rtlCol="0" anchor="t">
            <a:spAutoFit/>
          </a:bodyPr>
          <a:lstStyle/>
          <a:p>
            <a:pPr algn="ctr">
              <a:lnSpc>
                <a:spcPts val="11774"/>
              </a:lnSpc>
            </a:pPr>
            <a:r>
              <a:rPr lang="en-US" sz="8987" dirty="0">
                <a:solidFill>
                  <a:srgbClr val="000000"/>
                </a:solidFill>
                <a:latin typeface="Telegraf"/>
                <a:ea typeface="Telegraf"/>
                <a:cs typeface="Telegraf"/>
                <a:sym typeface="Telegraf"/>
              </a:rPr>
              <a:t>1</a:t>
            </a:r>
          </a:p>
        </p:txBody>
      </p:sp>
      <p:sp>
        <p:nvSpPr>
          <p:cNvPr id="13" name="TextBox 13"/>
          <p:cNvSpPr txBox="1"/>
          <p:nvPr/>
        </p:nvSpPr>
        <p:spPr>
          <a:xfrm>
            <a:off x="533400" y="5143500"/>
            <a:ext cx="1396962" cy="1550840"/>
          </a:xfrm>
          <a:prstGeom prst="rect">
            <a:avLst/>
          </a:prstGeom>
        </p:spPr>
        <p:txBody>
          <a:bodyPr lIns="0" tIns="0" rIns="0" bIns="0" rtlCol="0" anchor="t">
            <a:spAutoFit/>
          </a:bodyPr>
          <a:lstStyle/>
          <a:p>
            <a:pPr algn="ctr">
              <a:lnSpc>
                <a:spcPts val="11774"/>
              </a:lnSpc>
            </a:pPr>
            <a:r>
              <a:rPr lang="en-US" sz="8987" dirty="0">
                <a:solidFill>
                  <a:srgbClr val="000000"/>
                </a:solidFill>
                <a:latin typeface="Telegraf"/>
                <a:ea typeface="Telegraf"/>
                <a:cs typeface="Telegraf"/>
                <a:sym typeface="Telegraf"/>
              </a:rPr>
              <a:t>3</a:t>
            </a:r>
          </a:p>
        </p:txBody>
      </p:sp>
      <p:sp>
        <p:nvSpPr>
          <p:cNvPr id="14" name="TextBox 14"/>
          <p:cNvSpPr txBox="1"/>
          <p:nvPr/>
        </p:nvSpPr>
        <p:spPr>
          <a:xfrm>
            <a:off x="609600" y="7048500"/>
            <a:ext cx="1396962" cy="1550840"/>
          </a:xfrm>
          <a:prstGeom prst="rect">
            <a:avLst/>
          </a:prstGeom>
        </p:spPr>
        <p:txBody>
          <a:bodyPr lIns="0" tIns="0" rIns="0" bIns="0" rtlCol="0" anchor="t">
            <a:spAutoFit/>
          </a:bodyPr>
          <a:lstStyle/>
          <a:p>
            <a:pPr algn="ctr">
              <a:lnSpc>
                <a:spcPts val="11774"/>
              </a:lnSpc>
            </a:pPr>
            <a:r>
              <a:rPr lang="en-US" sz="8987" dirty="0">
                <a:solidFill>
                  <a:srgbClr val="000000"/>
                </a:solidFill>
                <a:latin typeface="Telegraf"/>
                <a:ea typeface="Telegraf"/>
                <a:cs typeface="Telegraf"/>
                <a:sym typeface="Telegraf"/>
              </a:rPr>
              <a:t>5</a:t>
            </a:r>
          </a:p>
        </p:txBody>
      </p:sp>
      <p:sp>
        <p:nvSpPr>
          <p:cNvPr id="15" name="TextBox 15"/>
          <p:cNvSpPr txBox="1"/>
          <p:nvPr/>
        </p:nvSpPr>
        <p:spPr>
          <a:xfrm>
            <a:off x="12192000" y="3086100"/>
            <a:ext cx="1396962" cy="1550840"/>
          </a:xfrm>
          <a:prstGeom prst="rect">
            <a:avLst/>
          </a:prstGeom>
        </p:spPr>
        <p:txBody>
          <a:bodyPr lIns="0" tIns="0" rIns="0" bIns="0" rtlCol="0" anchor="t">
            <a:spAutoFit/>
          </a:bodyPr>
          <a:lstStyle/>
          <a:p>
            <a:pPr algn="ctr">
              <a:lnSpc>
                <a:spcPts val="11774"/>
              </a:lnSpc>
            </a:pPr>
            <a:r>
              <a:rPr lang="en-US" sz="8987" dirty="0">
                <a:solidFill>
                  <a:srgbClr val="000000"/>
                </a:solidFill>
                <a:latin typeface="Telegraf"/>
                <a:ea typeface="Telegraf"/>
                <a:cs typeface="Telegraf"/>
                <a:sym typeface="Telegraf"/>
              </a:rPr>
              <a:t>2</a:t>
            </a:r>
          </a:p>
        </p:txBody>
      </p:sp>
      <p:sp>
        <p:nvSpPr>
          <p:cNvPr id="16" name="TextBox 16"/>
          <p:cNvSpPr txBox="1"/>
          <p:nvPr/>
        </p:nvSpPr>
        <p:spPr>
          <a:xfrm>
            <a:off x="12192000" y="4991100"/>
            <a:ext cx="1396962" cy="1550840"/>
          </a:xfrm>
          <a:prstGeom prst="rect">
            <a:avLst/>
          </a:prstGeom>
        </p:spPr>
        <p:txBody>
          <a:bodyPr lIns="0" tIns="0" rIns="0" bIns="0" rtlCol="0" anchor="t">
            <a:spAutoFit/>
          </a:bodyPr>
          <a:lstStyle/>
          <a:p>
            <a:pPr algn="ctr">
              <a:lnSpc>
                <a:spcPts val="11774"/>
              </a:lnSpc>
            </a:pPr>
            <a:r>
              <a:rPr lang="en-US" sz="8987" dirty="0">
                <a:solidFill>
                  <a:srgbClr val="000000"/>
                </a:solidFill>
                <a:latin typeface="Telegraf"/>
                <a:ea typeface="Telegraf"/>
                <a:cs typeface="Telegraf"/>
                <a:sym typeface="Telegraf"/>
              </a:rPr>
              <a:t>4</a:t>
            </a:r>
          </a:p>
        </p:txBody>
      </p:sp>
      <p:sp>
        <p:nvSpPr>
          <p:cNvPr id="17" name="TextBox 17"/>
          <p:cNvSpPr txBox="1"/>
          <p:nvPr/>
        </p:nvSpPr>
        <p:spPr>
          <a:xfrm>
            <a:off x="12268200" y="6896100"/>
            <a:ext cx="1396962" cy="1550840"/>
          </a:xfrm>
          <a:prstGeom prst="rect">
            <a:avLst/>
          </a:prstGeom>
        </p:spPr>
        <p:txBody>
          <a:bodyPr lIns="0" tIns="0" rIns="0" bIns="0" rtlCol="0" anchor="t">
            <a:spAutoFit/>
          </a:bodyPr>
          <a:lstStyle/>
          <a:p>
            <a:pPr algn="ctr">
              <a:lnSpc>
                <a:spcPts val="11774"/>
              </a:lnSpc>
            </a:pPr>
            <a:r>
              <a:rPr lang="en-US" sz="8987" dirty="0">
                <a:solidFill>
                  <a:srgbClr val="000000"/>
                </a:solidFill>
                <a:latin typeface="Telegraf"/>
                <a:ea typeface="Telegraf"/>
                <a:cs typeface="Telegraf"/>
                <a:sym typeface="Telegraf"/>
              </a:rPr>
              <a:t>6</a:t>
            </a:r>
          </a:p>
        </p:txBody>
      </p:sp>
      <p:sp>
        <p:nvSpPr>
          <p:cNvPr id="38" name="Freeform 18">
            <a:extLst>
              <a:ext uri="{FF2B5EF4-FFF2-40B4-BE49-F238E27FC236}">
                <a16:creationId xmlns:a16="http://schemas.microsoft.com/office/drawing/2014/main" id="{85BE7E96-3FC4-41AC-AFCD-04175E1CFB48}"/>
              </a:ext>
            </a:extLst>
          </p:cNvPr>
          <p:cNvSpPr/>
          <p:nvPr/>
        </p:nvSpPr>
        <p:spPr>
          <a:xfrm flipH="1">
            <a:off x="5486400" y="2628900"/>
            <a:ext cx="7168984" cy="6572487"/>
          </a:xfrm>
          <a:custGeom>
            <a:avLst/>
            <a:gdLst/>
            <a:ahLst/>
            <a:cxnLst/>
            <a:rect l="l" t="t" r="r" b="b"/>
            <a:pathLst>
              <a:path w="7168984" h="6572487">
                <a:moveTo>
                  <a:pt x="0" y="0"/>
                </a:moveTo>
                <a:lnTo>
                  <a:pt x="7168984" y="0"/>
                </a:lnTo>
                <a:lnTo>
                  <a:pt x="7168984" y="6572488"/>
                </a:lnTo>
                <a:lnTo>
                  <a:pt x="0" y="6572488"/>
                </a:lnTo>
                <a:lnTo>
                  <a:pt x="0" y="0"/>
                </a:lnTo>
                <a:close/>
              </a:path>
            </a:pathLst>
          </a:custGeom>
          <a:blipFill>
            <a:blip r:embed="rId10"/>
            <a:stretch>
              <a:fillRect l="-11119" r="-11119"/>
            </a:stretch>
          </a:blipFill>
        </p:spPr>
        <p:txBody>
          <a:bodyPr/>
          <a:lstStyle/>
          <a:p>
            <a:endParaRPr lang="fa-IR" dirty="0"/>
          </a:p>
        </p:txBody>
      </p:sp>
      <p:sp>
        <p:nvSpPr>
          <p:cNvPr id="39" name="Freeform 16">
            <a:extLst>
              <a:ext uri="{FF2B5EF4-FFF2-40B4-BE49-F238E27FC236}">
                <a16:creationId xmlns:a16="http://schemas.microsoft.com/office/drawing/2014/main" id="{3A0401BA-5E97-495D-AF27-4F599A56E2F7}"/>
              </a:ext>
            </a:extLst>
          </p:cNvPr>
          <p:cNvSpPr/>
          <p:nvPr/>
        </p:nvSpPr>
        <p:spPr>
          <a:xfrm rot="5400000">
            <a:off x="4067306" y="237994"/>
            <a:ext cx="1562101" cy="1771914"/>
          </a:xfrm>
          <a:custGeom>
            <a:avLst/>
            <a:gdLst/>
            <a:ahLst/>
            <a:cxnLst/>
            <a:rect l="l" t="t" r="r" b="b"/>
            <a:pathLst>
              <a:path w="4371157" h="4134114">
                <a:moveTo>
                  <a:pt x="0" y="0"/>
                </a:moveTo>
                <a:lnTo>
                  <a:pt x="4371157" y="0"/>
                </a:lnTo>
                <a:lnTo>
                  <a:pt x="4371157" y="4134114"/>
                </a:lnTo>
                <a:lnTo>
                  <a:pt x="0" y="4134114"/>
                </a:lnTo>
                <a:lnTo>
                  <a:pt x="0" y="0"/>
                </a:lnTo>
                <a:close/>
              </a:path>
            </a:pathLst>
          </a:custGeom>
          <a:blipFill>
            <a:blip r:embed="rId11"/>
            <a:stretch>
              <a:fillRect/>
            </a:stretch>
          </a:blipFill>
        </p:spPr>
      </p:sp>
      <p:sp>
        <p:nvSpPr>
          <p:cNvPr id="40" name="Rectangle 39">
            <a:extLst>
              <a:ext uri="{FF2B5EF4-FFF2-40B4-BE49-F238E27FC236}">
                <a16:creationId xmlns:a16="http://schemas.microsoft.com/office/drawing/2014/main" id="{7B2E8243-6FD6-489F-96BB-EB795DBF94F6}"/>
              </a:ext>
            </a:extLst>
          </p:cNvPr>
          <p:cNvSpPr/>
          <p:nvPr/>
        </p:nvSpPr>
        <p:spPr>
          <a:xfrm>
            <a:off x="6096000" y="419100"/>
            <a:ext cx="5758308" cy="1631216"/>
          </a:xfrm>
          <a:prstGeom prst="rect">
            <a:avLst/>
          </a:prstGeom>
        </p:spPr>
        <p:txBody>
          <a:bodyPr wrap="none">
            <a:spAutoFit/>
          </a:bodyPr>
          <a:lstStyle/>
          <a:p>
            <a:r>
              <a:rPr lang="en-US" sz="10000" dirty="0">
                <a:solidFill>
                  <a:srgbClr val="000000"/>
                </a:solidFill>
                <a:latin typeface="Comic Sans" panose="020B0604020202020204" charset="0"/>
                <a:ea typeface="Cloud"/>
                <a:cs typeface="Cloud"/>
                <a:sym typeface="Cloud"/>
              </a:rPr>
              <a:t>Diagnosis</a:t>
            </a:r>
            <a:endParaRPr lang="fa-IR" sz="10000" dirty="0">
              <a:latin typeface="Comic Sans" panose="020B0604020202020204" charset="0"/>
            </a:endParaRPr>
          </a:p>
        </p:txBody>
      </p:sp>
      <p:sp>
        <p:nvSpPr>
          <p:cNvPr id="41" name="TextBox 40">
            <a:extLst>
              <a:ext uri="{FF2B5EF4-FFF2-40B4-BE49-F238E27FC236}">
                <a16:creationId xmlns:a16="http://schemas.microsoft.com/office/drawing/2014/main" id="{976C654A-38B6-4253-8A6A-FBA1FF70A519}"/>
              </a:ext>
            </a:extLst>
          </p:cNvPr>
          <p:cNvSpPr txBox="1"/>
          <p:nvPr/>
        </p:nvSpPr>
        <p:spPr>
          <a:xfrm>
            <a:off x="2667000" y="3467100"/>
            <a:ext cx="2438400" cy="1015663"/>
          </a:xfrm>
          <a:prstGeom prst="rect">
            <a:avLst/>
          </a:prstGeom>
          <a:noFill/>
        </p:spPr>
        <p:txBody>
          <a:bodyPr wrap="square" rtlCol="1">
            <a:spAutoFit/>
          </a:bodyPr>
          <a:lstStyle/>
          <a:p>
            <a:pPr algn="ctr"/>
            <a:r>
              <a:rPr lang="en-US" sz="6000" dirty="0">
                <a:latin typeface="Comic Sans" panose="020B0604020202020204" charset="0"/>
                <a:cs typeface="+mj-cs"/>
              </a:rPr>
              <a:t>MRI</a:t>
            </a:r>
            <a:endParaRPr lang="fa-IR" sz="6000" dirty="0">
              <a:latin typeface="Comic Sans" panose="020B0604020202020204" charset="0"/>
              <a:cs typeface="+mj-cs"/>
            </a:endParaRPr>
          </a:p>
        </p:txBody>
      </p:sp>
      <p:sp>
        <p:nvSpPr>
          <p:cNvPr id="42" name="TextBox 41">
            <a:extLst>
              <a:ext uri="{FF2B5EF4-FFF2-40B4-BE49-F238E27FC236}">
                <a16:creationId xmlns:a16="http://schemas.microsoft.com/office/drawing/2014/main" id="{E60574E3-2C64-4EBE-8108-9B505786A13F}"/>
              </a:ext>
            </a:extLst>
          </p:cNvPr>
          <p:cNvSpPr txBox="1"/>
          <p:nvPr/>
        </p:nvSpPr>
        <p:spPr>
          <a:xfrm>
            <a:off x="1600200" y="5295900"/>
            <a:ext cx="4495800" cy="1015663"/>
          </a:xfrm>
          <a:prstGeom prst="rect">
            <a:avLst/>
          </a:prstGeom>
          <a:noFill/>
        </p:spPr>
        <p:txBody>
          <a:bodyPr wrap="square" rtlCol="1">
            <a:spAutoFit/>
          </a:bodyPr>
          <a:lstStyle/>
          <a:p>
            <a:pPr algn="ctr"/>
            <a:r>
              <a:rPr lang="en-US" sz="6000" dirty="0">
                <a:latin typeface="Comic Sans" panose="020B0604020202020204" charset="0"/>
                <a:cs typeface="+mj-cs"/>
              </a:rPr>
              <a:t>CT Scan</a:t>
            </a:r>
            <a:endParaRPr lang="fa-IR" sz="6000" dirty="0">
              <a:latin typeface="Comic Sans" panose="020B0604020202020204" charset="0"/>
              <a:cs typeface="+mj-cs"/>
            </a:endParaRPr>
          </a:p>
        </p:txBody>
      </p:sp>
      <p:sp>
        <p:nvSpPr>
          <p:cNvPr id="43" name="Rectangle 42">
            <a:extLst>
              <a:ext uri="{FF2B5EF4-FFF2-40B4-BE49-F238E27FC236}">
                <a16:creationId xmlns:a16="http://schemas.microsoft.com/office/drawing/2014/main" id="{9657FEEE-BA19-4962-AE83-AE55DDF0711B}"/>
              </a:ext>
            </a:extLst>
          </p:cNvPr>
          <p:cNvSpPr/>
          <p:nvPr/>
        </p:nvSpPr>
        <p:spPr>
          <a:xfrm>
            <a:off x="2133600" y="6972300"/>
            <a:ext cx="3475631" cy="1261884"/>
          </a:xfrm>
          <a:prstGeom prst="rect">
            <a:avLst/>
          </a:prstGeom>
        </p:spPr>
        <p:txBody>
          <a:bodyPr wrap="none">
            <a:spAutoFit/>
          </a:bodyPr>
          <a:lstStyle/>
          <a:p>
            <a:pPr algn="ctr"/>
            <a:r>
              <a:rPr lang="en-US" sz="4800" b="1" dirty="0">
                <a:solidFill>
                  <a:srgbClr val="363636"/>
                </a:solidFill>
                <a:latin typeface="Comic Sans" panose="020B0604020202020204" charset="0"/>
                <a:cs typeface="+mj-cs"/>
              </a:rPr>
              <a:t>EMG</a:t>
            </a:r>
            <a:r>
              <a:rPr lang="en-US" sz="2800" b="1" dirty="0">
                <a:solidFill>
                  <a:srgbClr val="363636"/>
                </a:solidFill>
                <a:latin typeface="Comic Sans" panose="020B0604020202020204" charset="0"/>
                <a:cs typeface="+mj-cs"/>
              </a:rPr>
              <a:t> </a:t>
            </a:r>
          </a:p>
          <a:p>
            <a:pPr algn="ctr"/>
            <a:r>
              <a:rPr lang="en-US" sz="2800" b="1" dirty="0">
                <a:solidFill>
                  <a:srgbClr val="363636"/>
                </a:solidFill>
                <a:latin typeface="Comic Sans" panose="020B0604020202020204" charset="0"/>
                <a:cs typeface="+mj-cs"/>
              </a:rPr>
              <a:t>(Electromyography)</a:t>
            </a:r>
          </a:p>
        </p:txBody>
      </p:sp>
      <p:sp>
        <p:nvSpPr>
          <p:cNvPr id="44" name="Rectangle 43">
            <a:extLst>
              <a:ext uri="{FF2B5EF4-FFF2-40B4-BE49-F238E27FC236}">
                <a16:creationId xmlns:a16="http://schemas.microsoft.com/office/drawing/2014/main" id="{31337C50-641E-4369-92E4-CA175B5B9AC8}"/>
              </a:ext>
            </a:extLst>
          </p:cNvPr>
          <p:cNvSpPr/>
          <p:nvPr/>
        </p:nvSpPr>
        <p:spPr>
          <a:xfrm>
            <a:off x="13944600" y="3467100"/>
            <a:ext cx="3616696" cy="646331"/>
          </a:xfrm>
          <a:prstGeom prst="rect">
            <a:avLst/>
          </a:prstGeom>
        </p:spPr>
        <p:txBody>
          <a:bodyPr wrap="none">
            <a:spAutoFit/>
          </a:bodyPr>
          <a:lstStyle/>
          <a:p>
            <a:r>
              <a:rPr lang="en-US" sz="3600" dirty="0">
                <a:latin typeface="Comic Sans" panose="020B0604020202020204" charset="0"/>
              </a:rPr>
              <a:t>Echocardiogram</a:t>
            </a:r>
            <a:endParaRPr lang="fa-IR" sz="3600" dirty="0">
              <a:latin typeface="Comic Sans" panose="020B0604020202020204" charset="0"/>
            </a:endParaRPr>
          </a:p>
        </p:txBody>
      </p:sp>
      <p:sp>
        <p:nvSpPr>
          <p:cNvPr id="45" name="Rectangle 44">
            <a:extLst>
              <a:ext uri="{FF2B5EF4-FFF2-40B4-BE49-F238E27FC236}">
                <a16:creationId xmlns:a16="http://schemas.microsoft.com/office/drawing/2014/main" id="{D35E2722-EFFE-479F-818D-FA8B9BF23973}"/>
              </a:ext>
            </a:extLst>
          </p:cNvPr>
          <p:cNvSpPr/>
          <p:nvPr/>
        </p:nvSpPr>
        <p:spPr>
          <a:xfrm>
            <a:off x="13868400" y="5372100"/>
            <a:ext cx="3855543" cy="1077218"/>
          </a:xfrm>
          <a:prstGeom prst="rect">
            <a:avLst/>
          </a:prstGeom>
        </p:spPr>
        <p:txBody>
          <a:bodyPr wrap="none">
            <a:spAutoFit/>
          </a:bodyPr>
          <a:lstStyle/>
          <a:p>
            <a:r>
              <a:rPr lang="en-US" sz="3200" dirty="0">
                <a:solidFill>
                  <a:srgbClr val="363636"/>
                </a:solidFill>
                <a:latin typeface="Comic Sans" panose="020B0604020202020204" charset="0"/>
              </a:rPr>
              <a:t>Electrocardiogram </a:t>
            </a:r>
          </a:p>
          <a:p>
            <a:pPr algn="ctr"/>
            <a:r>
              <a:rPr lang="en-US" sz="3200" dirty="0">
                <a:solidFill>
                  <a:srgbClr val="363636"/>
                </a:solidFill>
                <a:latin typeface="Comic Sans" panose="020B0604020202020204" charset="0"/>
              </a:rPr>
              <a:t>(ECG/EKG)</a:t>
            </a:r>
          </a:p>
        </p:txBody>
      </p:sp>
      <p:sp>
        <p:nvSpPr>
          <p:cNvPr id="46" name="Rectangle 45">
            <a:extLst>
              <a:ext uri="{FF2B5EF4-FFF2-40B4-BE49-F238E27FC236}">
                <a16:creationId xmlns:a16="http://schemas.microsoft.com/office/drawing/2014/main" id="{793FC89B-F437-446D-80FF-017C9CC0A384}"/>
              </a:ext>
            </a:extLst>
          </p:cNvPr>
          <p:cNvSpPr/>
          <p:nvPr/>
        </p:nvSpPr>
        <p:spPr>
          <a:xfrm>
            <a:off x="14020800" y="7353300"/>
            <a:ext cx="3579826" cy="830997"/>
          </a:xfrm>
          <a:prstGeom prst="rect">
            <a:avLst/>
          </a:prstGeom>
        </p:spPr>
        <p:txBody>
          <a:bodyPr wrap="none">
            <a:spAutoFit/>
          </a:bodyPr>
          <a:lstStyle/>
          <a:p>
            <a:r>
              <a:rPr lang="en-US" sz="4800" dirty="0">
                <a:latin typeface="Comic Sans" panose="020B0604020202020204" charset="0"/>
              </a:rPr>
              <a:t>Blood Tests</a:t>
            </a:r>
            <a:endParaRPr lang="fa-IR" sz="4800" dirty="0">
              <a:latin typeface="Comic Sans" panose="020B0604020202020204" charset="0"/>
            </a:endParaRPr>
          </a:p>
        </p:txBody>
      </p:sp>
      <p:sp>
        <p:nvSpPr>
          <p:cNvPr id="26" name="TextBox 25">
            <a:extLst>
              <a:ext uri="{FF2B5EF4-FFF2-40B4-BE49-F238E27FC236}">
                <a16:creationId xmlns:a16="http://schemas.microsoft.com/office/drawing/2014/main" id="{2C727D81-D160-4078-A2EA-D4016CD03510}"/>
              </a:ext>
            </a:extLst>
          </p:cNvPr>
          <p:cNvSpPr txBox="1"/>
          <p:nvPr/>
        </p:nvSpPr>
        <p:spPr>
          <a:xfrm>
            <a:off x="17259300" y="9271337"/>
            <a:ext cx="2057400" cy="1015663"/>
          </a:xfrm>
          <a:prstGeom prst="rect">
            <a:avLst/>
          </a:prstGeom>
          <a:noFill/>
        </p:spPr>
        <p:txBody>
          <a:bodyPr wrap="square" rtlCol="1">
            <a:spAutoFit/>
          </a:bodyPr>
          <a:lstStyle/>
          <a:p>
            <a:r>
              <a:rPr lang="en-US" sz="6000" dirty="0">
                <a:cs typeface="+mj-cs"/>
              </a:rPr>
              <a:t>9</a:t>
            </a:r>
            <a:endParaRPr lang="fa-IR" sz="6000" dirty="0">
              <a:cs typeface="+mj-cs"/>
            </a:endParaRPr>
          </a:p>
        </p:txBody>
      </p:sp>
      <p:pic>
        <p:nvPicPr>
          <p:cNvPr id="11" name="Diagnosis">
            <a:hlinkClick r:id="" action="ppaction://media"/>
            <a:extLst>
              <a:ext uri="{FF2B5EF4-FFF2-40B4-BE49-F238E27FC236}">
                <a16:creationId xmlns:a16="http://schemas.microsoft.com/office/drawing/2014/main" id="{8A9872B4-3931-49B8-AA05-3FE807B68A2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04800" y="419100"/>
            <a:ext cx="1625562" cy="16255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TotalTime>
  <Words>397</Words>
  <Application>Microsoft Office PowerPoint</Application>
  <PresentationFormat>Custom</PresentationFormat>
  <Paragraphs>73</Paragraphs>
  <Slides>12</Slides>
  <Notes>0</Notes>
  <HiddenSlides>0</HiddenSlides>
  <MMClips>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Wingdings</vt:lpstr>
      <vt:lpstr>Arial</vt:lpstr>
      <vt:lpstr>Canva Sans</vt:lpstr>
      <vt:lpstr>Times New Roman</vt:lpstr>
      <vt:lpstr>Cloud</vt:lpstr>
      <vt:lpstr>Telegraf</vt:lpstr>
      <vt:lpstr>Comic Sans</vt:lpstr>
      <vt:lpstr>Magnolia Script</vt:lpstr>
      <vt:lpstr>Cormorant Garamond Bold Italics</vt:lpstr>
      <vt:lpstr>Calibri</vt:lpstr>
      <vt:lpstr>Cormorant Garamond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Modern Gradient Genetics And Molecular Biology Slides</dc:title>
  <dc:creator>Notebook</dc:creator>
  <cp:lastModifiedBy>Asus</cp:lastModifiedBy>
  <cp:revision>15</cp:revision>
  <dcterms:created xsi:type="dcterms:W3CDTF">2006-08-16T00:00:00Z</dcterms:created>
  <dcterms:modified xsi:type="dcterms:W3CDTF">2025-06-30T14:36:27Z</dcterms:modified>
  <dc:identifier>DAGpagmW8mM</dc:identifier>
</cp:coreProperties>
</file>