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62" r:id="rId3"/>
    <p:sldId id="264" r:id="rId4"/>
    <p:sldId id="273" r:id="rId5"/>
    <p:sldId id="279" r:id="rId6"/>
    <p:sldId id="280" r:id="rId7"/>
    <p:sldId id="281" r:id="rId8"/>
    <p:sldId id="265" r:id="rId9"/>
    <p:sldId id="282" r:id="rId10"/>
    <p:sldId id="283" r:id="rId11"/>
    <p:sldId id="284" r:id="rId12"/>
    <p:sldId id="285" r:id="rId13"/>
    <p:sldId id="266" r:id="rId14"/>
    <p:sldId id="289" r:id="rId15"/>
    <p:sldId id="286" r:id="rId16"/>
    <p:sldId id="287" r:id="rId17"/>
    <p:sldId id="288" r:id="rId18"/>
    <p:sldId id="270"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5A"/>
    <a:srgbClr val="FAF9F6"/>
    <a:srgbClr val="F9F9F9"/>
    <a:srgbClr val="FFFFCC"/>
    <a:srgbClr val="FF6699"/>
    <a:srgbClr val="EBE1EA"/>
    <a:srgbClr val="FFCC99"/>
    <a:srgbClr val="FF7C80"/>
    <a:srgbClr val="FF66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3738" autoAdjust="0"/>
  </p:normalViewPr>
  <p:slideViewPr>
    <p:cSldViewPr snapToGrid="0">
      <p:cViewPr>
        <p:scale>
          <a:sx n="59" d="100"/>
          <a:sy n="59" d="100"/>
        </p:scale>
        <p:origin x="1164"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77A287-E080-48EE-9441-F4228618BCA8}" type="datetimeFigureOut">
              <a:rPr lang="en-US" smtClean="0"/>
              <a:t>5/29/2025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A42EA-0761-412B-930B-C80ABAA804FA}" type="slidenum">
              <a:rPr lang="en-US" smtClean="0"/>
              <a:t>‹#›</a:t>
            </a:fld>
            <a:endParaRPr lang="en-US"/>
          </a:p>
        </p:txBody>
      </p:sp>
    </p:spTree>
    <p:extLst>
      <p:ext uri="{BB962C8B-B14F-4D97-AF65-F5344CB8AC3E}">
        <p14:creationId xmlns:p14="http://schemas.microsoft.com/office/powerpoint/2010/main" val="377018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A42EA-0761-412B-930B-C80ABAA804FA}" type="slidenum">
              <a:rPr lang="en-US" smtClean="0"/>
              <a:t>1</a:t>
            </a:fld>
            <a:endParaRPr lang="en-US"/>
          </a:p>
        </p:txBody>
      </p:sp>
    </p:spTree>
    <p:extLst>
      <p:ext uri="{BB962C8B-B14F-4D97-AF65-F5344CB8AC3E}">
        <p14:creationId xmlns:p14="http://schemas.microsoft.com/office/powerpoint/2010/main" val="264652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A42EA-0761-412B-930B-C80ABAA804FA}" type="slidenum">
              <a:rPr lang="en-US" smtClean="0"/>
              <a:t>2</a:t>
            </a:fld>
            <a:endParaRPr lang="en-US"/>
          </a:p>
        </p:txBody>
      </p:sp>
    </p:spTree>
    <p:extLst>
      <p:ext uri="{BB962C8B-B14F-4D97-AF65-F5344CB8AC3E}">
        <p14:creationId xmlns:p14="http://schemas.microsoft.com/office/powerpoint/2010/main" val="104447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A42EA-0761-412B-930B-C80ABAA804FA}" type="slidenum">
              <a:rPr lang="en-US" smtClean="0"/>
              <a:t>13</a:t>
            </a:fld>
            <a:endParaRPr lang="en-US"/>
          </a:p>
        </p:txBody>
      </p:sp>
    </p:spTree>
    <p:extLst>
      <p:ext uri="{BB962C8B-B14F-4D97-AF65-F5344CB8AC3E}">
        <p14:creationId xmlns:p14="http://schemas.microsoft.com/office/powerpoint/2010/main" val="57013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7894-83FD-161B-41DC-03359FF2F7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AE472A-285F-CC7B-A4EC-542A3791A8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B4768D-7CB8-702F-D25D-2FA18866CD22}"/>
              </a:ext>
            </a:extLst>
          </p:cNvPr>
          <p:cNvSpPr>
            <a:spLocks noGrp="1"/>
          </p:cNvSpPr>
          <p:nvPr>
            <p:ph type="dt" sz="half" idx="10"/>
          </p:nvPr>
        </p:nvSpPr>
        <p:spPr/>
        <p:txBody>
          <a:bodyPr/>
          <a:lstStyle/>
          <a:p>
            <a:fld id="{7E31FAFF-2059-439C-B19A-F5824E7C8A46}" type="datetimeFigureOut">
              <a:rPr lang="en-US" smtClean="0"/>
              <a:t>5/29/2025</a:t>
            </a:fld>
            <a:endParaRPr lang="en-US"/>
          </a:p>
        </p:txBody>
      </p:sp>
      <p:sp>
        <p:nvSpPr>
          <p:cNvPr id="5" name="Footer Placeholder 4">
            <a:extLst>
              <a:ext uri="{FF2B5EF4-FFF2-40B4-BE49-F238E27FC236}">
                <a16:creationId xmlns:a16="http://schemas.microsoft.com/office/drawing/2014/main" id="{660DA780-927C-CE55-A687-E71B4B524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A4CF9-ADF2-7F96-3623-902537890170}"/>
              </a:ext>
            </a:extLst>
          </p:cNvPr>
          <p:cNvSpPr>
            <a:spLocks noGrp="1"/>
          </p:cNvSpPr>
          <p:nvPr>
            <p:ph type="sldNum" sz="quarter" idx="12"/>
          </p:nvPr>
        </p:nvSpPr>
        <p:spPr/>
        <p:txBody>
          <a:bodyPr/>
          <a:lstStyle/>
          <a:p>
            <a:fld id="{4553A7B9-5DAA-45C0-9614-3B42D559FD23}" type="slidenum">
              <a:rPr lang="en-US" smtClean="0"/>
              <a:t>‹#›</a:t>
            </a:fld>
            <a:endParaRPr lang="en-US"/>
          </a:p>
        </p:txBody>
      </p:sp>
    </p:spTree>
    <p:extLst>
      <p:ext uri="{BB962C8B-B14F-4D97-AF65-F5344CB8AC3E}">
        <p14:creationId xmlns:p14="http://schemas.microsoft.com/office/powerpoint/2010/main" val="309568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2F36-6DA0-0341-083B-662DF7F06E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7B8ECA-5DDA-5757-ADB1-1D57FDA1DE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7A000-EB40-EEE2-212A-C20591EF8991}"/>
              </a:ext>
            </a:extLst>
          </p:cNvPr>
          <p:cNvSpPr>
            <a:spLocks noGrp="1"/>
          </p:cNvSpPr>
          <p:nvPr>
            <p:ph type="dt" sz="half" idx="10"/>
          </p:nvPr>
        </p:nvSpPr>
        <p:spPr/>
        <p:txBody>
          <a:bodyPr/>
          <a:lstStyle/>
          <a:p>
            <a:fld id="{7E31FAFF-2059-439C-B19A-F5824E7C8A46}" type="datetimeFigureOut">
              <a:rPr lang="en-US" smtClean="0"/>
              <a:t>5/29/2025</a:t>
            </a:fld>
            <a:endParaRPr lang="en-US"/>
          </a:p>
        </p:txBody>
      </p:sp>
      <p:sp>
        <p:nvSpPr>
          <p:cNvPr id="5" name="Footer Placeholder 4">
            <a:extLst>
              <a:ext uri="{FF2B5EF4-FFF2-40B4-BE49-F238E27FC236}">
                <a16:creationId xmlns:a16="http://schemas.microsoft.com/office/drawing/2014/main" id="{1EA3E9DE-1F22-9763-EAD2-CDDC265E3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684E1-7C37-4371-2BB6-B548BBA73B16}"/>
              </a:ext>
            </a:extLst>
          </p:cNvPr>
          <p:cNvSpPr>
            <a:spLocks noGrp="1"/>
          </p:cNvSpPr>
          <p:nvPr>
            <p:ph type="sldNum" sz="quarter" idx="12"/>
          </p:nvPr>
        </p:nvSpPr>
        <p:spPr/>
        <p:txBody>
          <a:bodyPr/>
          <a:lstStyle/>
          <a:p>
            <a:fld id="{4553A7B9-5DAA-45C0-9614-3B42D559FD23}" type="slidenum">
              <a:rPr lang="en-US" smtClean="0"/>
              <a:t>‹#›</a:t>
            </a:fld>
            <a:endParaRPr lang="en-US"/>
          </a:p>
        </p:txBody>
      </p:sp>
    </p:spTree>
    <p:extLst>
      <p:ext uri="{BB962C8B-B14F-4D97-AF65-F5344CB8AC3E}">
        <p14:creationId xmlns:p14="http://schemas.microsoft.com/office/powerpoint/2010/main" val="306917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25AB6-EFEE-C5BF-A3A4-8F02D5C84A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856237-3FAD-342B-3D68-EE674228F5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9F740-BEF8-0C56-1197-9591D926DF4C}"/>
              </a:ext>
            </a:extLst>
          </p:cNvPr>
          <p:cNvSpPr>
            <a:spLocks noGrp="1"/>
          </p:cNvSpPr>
          <p:nvPr>
            <p:ph type="dt" sz="half" idx="10"/>
          </p:nvPr>
        </p:nvSpPr>
        <p:spPr/>
        <p:txBody>
          <a:bodyPr/>
          <a:lstStyle/>
          <a:p>
            <a:fld id="{7E31FAFF-2059-439C-B19A-F5824E7C8A46}" type="datetimeFigureOut">
              <a:rPr lang="en-US" smtClean="0"/>
              <a:t>5/29/2025</a:t>
            </a:fld>
            <a:endParaRPr lang="en-US"/>
          </a:p>
        </p:txBody>
      </p:sp>
      <p:sp>
        <p:nvSpPr>
          <p:cNvPr id="5" name="Footer Placeholder 4">
            <a:extLst>
              <a:ext uri="{FF2B5EF4-FFF2-40B4-BE49-F238E27FC236}">
                <a16:creationId xmlns:a16="http://schemas.microsoft.com/office/drawing/2014/main" id="{71C3FE61-C128-3098-2FBC-3F053C329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3E7BF-C364-E7A2-C993-D2B3C968ECF5}"/>
              </a:ext>
            </a:extLst>
          </p:cNvPr>
          <p:cNvSpPr>
            <a:spLocks noGrp="1"/>
          </p:cNvSpPr>
          <p:nvPr>
            <p:ph type="sldNum" sz="quarter" idx="12"/>
          </p:nvPr>
        </p:nvSpPr>
        <p:spPr/>
        <p:txBody>
          <a:bodyPr/>
          <a:lstStyle/>
          <a:p>
            <a:fld id="{4553A7B9-5DAA-45C0-9614-3B42D559FD23}" type="slidenum">
              <a:rPr lang="en-US" smtClean="0"/>
              <a:t>‹#›</a:t>
            </a:fld>
            <a:endParaRPr lang="en-US"/>
          </a:p>
        </p:txBody>
      </p:sp>
    </p:spTree>
    <p:extLst>
      <p:ext uri="{BB962C8B-B14F-4D97-AF65-F5344CB8AC3E}">
        <p14:creationId xmlns:p14="http://schemas.microsoft.com/office/powerpoint/2010/main" val="317649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2763-CA7D-CF8B-B917-4147C98BF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675736-57E0-585B-6E27-5B817B6F2D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D4AB6-BF8B-0419-B325-E38F130500B5}"/>
              </a:ext>
            </a:extLst>
          </p:cNvPr>
          <p:cNvSpPr>
            <a:spLocks noGrp="1"/>
          </p:cNvSpPr>
          <p:nvPr>
            <p:ph type="dt" sz="half" idx="10"/>
          </p:nvPr>
        </p:nvSpPr>
        <p:spPr/>
        <p:txBody>
          <a:bodyPr/>
          <a:lstStyle/>
          <a:p>
            <a:fld id="{7E31FAFF-2059-439C-B19A-F5824E7C8A46}" type="datetimeFigureOut">
              <a:rPr lang="en-US" smtClean="0"/>
              <a:t>5/29/2025</a:t>
            </a:fld>
            <a:endParaRPr lang="en-US"/>
          </a:p>
        </p:txBody>
      </p:sp>
      <p:sp>
        <p:nvSpPr>
          <p:cNvPr id="5" name="Footer Placeholder 4">
            <a:extLst>
              <a:ext uri="{FF2B5EF4-FFF2-40B4-BE49-F238E27FC236}">
                <a16:creationId xmlns:a16="http://schemas.microsoft.com/office/drawing/2014/main" id="{7E9BE7DB-F414-B414-1DB8-6362009AC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EECBFB-83D5-7271-8ADA-3CFB6A7918BA}"/>
              </a:ext>
            </a:extLst>
          </p:cNvPr>
          <p:cNvSpPr>
            <a:spLocks noGrp="1"/>
          </p:cNvSpPr>
          <p:nvPr>
            <p:ph type="sldNum" sz="quarter" idx="12"/>
          </p:nvPr>
        </p:nvSpPr>
        <p:spPr/>
        <p:txBody>
          <a:bodyPr/>
          <a:lstStyle/>
          <a:p>
            <a:fld id="{4553A7B9-5DAA-45C0-9614-3B42D559FD23}" type="slidenum">
              <a:rPr lang="en-US" smtClean="0"/>
              <a:t>‹#›</a:t>
            </a:fld>
            <a:endParaRPr lang="en-US"/>
          </a:p>
        </p:txBody>
      </p:sp>
    </p:spTree>
    <p:extLst>
      <p:ext uri="{BB962C8B-B14F-4D97-AF65-F5344CB8AC3E}">
        <p14:creationId xmlns:p14="http://schemas.microsoft.com/office/powerpoint/2010/main" val="402895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4B53B-B023-EA78-50B1-62552B7BF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3F6D80-E1FE-F733-F0A5-1FC93AC189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B33C1-C686-9BAC-BEB6-DDF090C62D31}"/>
              </a:ext>
            </a:extLst>
          </p:cNvPr>
          <p:cNvSpPr>
            <a:spLocks noGrp="1"/>
          </p:cNvSpPr>
          <p:nvPr>
            <p:ph type="dt" sz="half" idx="10"/>
          </p:nvPr>
        </p:nvSpPr>
        <p:spPr/>
        <p:txBody>
          <a:bodyPr/>
          <a:lstStyle/>
          <a:p>
            <a:fld id="{7E31FAFF-2059-439C-B19A-F5824E7C8A46}" type="datetimeFigureOut">
              <a:rPr lang="en-US" smtClean="0"/>
              <a:t>5/29/2025</a:t>
            </a:fld>
            <a:endParaRPr lang="en-US"/>
          </a:p>
        </p:txBody>
      </p:sp>
      <p:sp>
        <p:nvSpPr>
          <p:cNvPr id="5" name="Footer Placeholder 4">
            <a:extLst>
              <a:ext uri="{FF2B5EF4-FFF2-40B4-BE49-F238E27FC236}">
                <a16:creationId xmlns:a16="http://schemas.microsoft.com/office/drawing/2014/main" id="{3C4B989B-3DB6-71E7-B5E7-0DB291FF4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09FB6-25F3-3109-403E-08A71A978592}"/>
              </a:ext>
            </a:extLst>
          </p:cNvPr>
          <p:cNvSpPr>
            <a:spLocks noGrp="1"/>
          </p:cNvSpPr>
          <p:nvPr>
            <p:ph type="sldNum" sz="quarter" idx="12"/>
          </p:nvPr>
        </p:nvSpPr>
        <p:spPr/>
        <p:txBody>
          <a:bodyPr/>
          <a:lstStyle/>
          <a:p>
            <a:fld id="{4553A7B9-5DAA-45C0-9614-3B42D559FD23}" type="slidenum">
              <a:rPr lang="en-US" smtClean="0"/>
              <a:t>‹#›</a:t>
            </a:fld>
            <a:endParaRPr lang="en-US"/>
          </a:p>
        </p:txBody>
      </p:sp>
    </p:spTree>
    <p:extLst>
      <p:ext uri="{BB962C8B-B14F-4D97-AF65-F5344CB8AC3E}">
        <p14:creationId xmlns:p14="http://schemas.microsoft.com/office/powerpoint/2010/main" val="342534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03C9-CA40-459B-C71B-A8B7EB3B5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357BD5-CED8-FA6A-9285-E05F70DC09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3A8B6B-4AA6-4F45-39BC-982AA30434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66232D-6430-CC4D-D324-F774BD5DC595}"/>
              </a:ext>
            </a:extLst>
          </p:cNvPr>
          <p:cNvSpPr>
            <a:spLocks noGrp="1"/>
          </p:cNvSpPr>
          <p:nvPr>
            <p:ph type="dt" sz="half" idx="10"/>
          </p:nvPr>
        </p:nvSpPr>
        <p:spPr/>
        <p:txBody>
          <a:bodyPr/>
          <a:lstStyle/>
          <a:p>
            <a:fld id="{7E31FAFF-2059-439C-B19A-F5824E7C8A46}" type="datetimeFigureOut">
              <a:rPr lang="en-US" smtClean="0"/>
              <a:t>5/29/2025</a:t>
            </a:fld>
            <a:endParaRPr lang="en-US"/>
          </a:p>
        </p:txBody>
      </p:sp>
      <p:sp>
        <p:nvSpPr>
          <p:cNvPr id="6" name="Footer Placeholder 5">
            <a:extLst>
              <a:ext uri="{FF2B5EF4-FFF2-40B4-BE49-F238E27FC236}">
                <a16:creationId xmlns:a16="http://schemas.microsoft.com/office/drawing/2014/main" id="{33CB2651-0E3E-3156-0909-0FF4E3552A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2ED10-598A-7B97-BA22-EA0FD55EFCCB}"/>
              </a:ext>
            </a:extLst>
          </p:cNvPr>
          <p:cNvSpPr>
            <a:spLocks noGrp="1"/>
          </p:cNvSpPr>
          <p:nvPr>
            <p:ph type="sldNum" sz="quarter" idx="12"/>
          </p:nvPr>
        </p:nvSpPr>
        <p:spPr/>
        <p:txBody>
          <a:bodyPr/>
          <a:lstStyle/>
          <a:p>
            <a:fld id="{4553A7B9-5DAA-45C0-9614-3B42D559FD23}" type="slidenum">
              <a:rPr lang="en-US" smtClean="0"/>
              <a:t>‹#›</a:t>
            </a:fld>
            <a:endParaRPr lang="en-US"/>
          </a:p>
        </p:txBody>
      </p:sp>
    </p:spTree>
    <p:extLst>
      <p:ext uri="{BB962C8B-B14F-4D97-AF65-F5344CB8AC3E}">
        <p14:creationId xmlns:p14="http://schemas.microsoft.com/office/powerpoint/2010/main" val="247779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513B-EECA-F128-970C-E499165887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9CAD3D-DBC0-BEB7-5DAC-2463B59992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B1A6FC-BA0E-0E2C-372E-EBE6AFCD5B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834E49-5EBF-9A30-6E00-177A90826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D1C89-B638-5B1B-5823-A15CBE9A10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E25714-8A43-0D05-C1B6-B9BCEE817D71}"/>
              </a:ext>
            </a:extLst>
          </p:cNvPr>
          <p:cNvSpPr>
            <a:spLocks noGrp="1"/>
          </p:cNvSpPr>
          <p:nvPr>
            <p:ph type="dt" sz="half" idx="10"/>
          </p:nvPr>
        </p:nvSpPr>
        <p:spPr/>
        <p:txBody>
          <a:bodyPr/>
          <a:lstStyle/>
          <a:p>
            <a:fld id="{7E31FAFF-2059-439C-B19A-F5824E7C8A46}" type="datetimeFigureOut">
              <a:rPr lang="en-US" smtClean="0"/>
              <a:t>5/29/2025</a:t>
            </a:fld>
            <a:endParaRPr lang="en-US"/>
          </a:p>
        </p:txBody>
      </p:sp>
      <p:sp>
        <p:nvSpPr>
          <p:cNvPr id="8" name="Footer Placeholder 7">
            <a:extLst>
              <a:ext uri="{FF2B5EF4-FFF2-40B4-BE49-F238E27FC236}">
                <a16:creationId xmlns:a16="http://schemas.microsoft.com/office/drawing/2014/main" id="{19D9C977-DB84-7FFF-3757-B446CFBFAD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70BF0F-FA73-1834-451C-8A560F328545}"/>
              </a:ext>
            </a:extLst>
          </p:cNvPr>
          <p:cNvSpPr>
            <a:spLocks noGrp="1"/>
          </p:cNvSpPr>
          <p:nvPr>
            <p:ph type="sldNum" sz="quarter" idx="12"/>
          </p:nvPr>
        </p:nvSpPr>
        <p:spPr/>
        <p:txBody>
          <a:bodyPr/>
          <a:lstStyle/>
          <a:p>
            <a:fld id="{4553A7B9-5DAA-45C0-9614-3B42D559FD23}" type="slidenum">
              <a:rPr lang="en-US" smtClean="0"/>
              <a:t>‹#›</a:t>
            </a:fld>
            <a:endParaRPr lang="en-US"/>
          </a:p>
        </p:txBody>
      </p:sp>
    </p:spTree>
    <p:extLst>
      <p:ext uri="{BB962C8B-B14F-4D97-AF65-F5344CB8AC3E}">
        <p14:creationId xmlns:p14="http://schemas.microsoft.com/office/powerpoint/2010/main" val="93180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ADB8-D7B2-C230-06F5-29923821DE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23401D-BF35-6727-9A87-E61394151D91}"/>
              </a:ext>
            </a:extLst>
          </p:cNvPr>
          <p:cNvSpPr>
            <a:spLocks noGrp="1"/>
          </p:cNvSpPr>
          <p:nvPr>
            <p:ph type="dt" sz="half" idx="10"/>
          </p:nvPr>
        </p:nvSpPr>
        <p:spPr/>
        <p:txBody>
          <a:bodyPr/>
          <a:lstStyle/>
          <a:p>
            <a:fld id="{7E31FAFF-2059-439C-B19A-F5824E7C8A46}" type="datetimeFigureOut">
              <a:rPr lang="en-US" smtClean="0"/>
              <a:t>5/29/2025</a:t>
            </a:fld>
            <a:endParaRPr lang="en-US"/>
          </a:p>
        </p:txBody>
      </p:sp>
      <p:sp>
        <p:nvSpPr>
          <p:cNvPr id="4" name="Footer Placeholder 3">
            <a:extLst>
              <a:ext uri="{FF2B5EF4-FFF2-40B4-BE49-F238E27FC236}">
                <a16:creationId xmlns:a16="http://schemas.microsoft.com/office/drawing/2014/main" id="{2469EBD2-0A3A-940E-B55E-FAD2163A5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77DEB6-6B47-BB8E-4143-70D330374023}"/>
              </a:ext>
            </a:extLst>
          </p:cNvPr>
          <p:cNvSpPr>
            <a:spLocks noGrp="1"/>
          </p:cNvSpPr>
          <p:nvPr>
            <p:ph type="sldNum" sz="quarter" idx="12"/>
          </p:nvPr>
        </p:nvSpPr>
        <p:spPr/>
        <p:txBody>
          <a:bodyPr/>
          <a:lstStyle/>
          <a:p>
            <a:fld id="{4553A7B9-5DAA-45C0-9614-3B42D559FD23}" type="slidenum">
              <a:rPr lang="en-US" smtClean="0"/>
              <a:t>‹#›</a:t>
            </a:fld>
            <a:endParaRPr lang="en-US"/>
          </a:p>
        </p:txBody>
      </p:sp>
    </p:spTree>
    <p:extLst>
      <p:ext uri="{BB962C8B-B14F-4D97-AF65-F5344CB8AC3E}">
        <p14:creationId xmlns:p14="http://schemas.microsoft.com/office/powerpoint/2010/main" val="90188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442B6F-2B82-189D-AD6D-972CBE3FA473}"/>
              </a:ext>
            </a:extLst>
          </p:cNvPr>
          <p:cNvSpPr>
            <a:spLocks noGrp="1"/>
          </p:cNvSpPr>
          <p:nvPr>
            <p:ph type="dt" sz="half" idx="10"/>
          </p:nvPr>
        </p:nvSpPr>
        <p:spPr/>
        <p:txBody>
          <a:bodyPr/>
          <a:lstStyle/>
          <a:p>
            <a:fld id="{7E31FAFF-2059-439C-B19A-F5824E7C8A46}" type="datetimeFigureOut">
              <a:rPr lang="en-US" smtClean="0"/>
              <a:t>5/29/2025</a:t>
            </a:fld>
            <a:endParaRPr lang="en-US"/>
          </a:p>
        </p:txBody>
      </p:sp>
      <p:sp>
        <p:nvSpPr>
          <p:cNvPr id="3" name="Footer Placeholder 2">
            <a:extLst>
              <a:ext uri="{FF2B5EF4-FFF2-40B4-BE49-F238E27FC236}">
                <a16:creationId xmlns:a16="http://schemas.microsoft.com/office/drawing/2014/main" id="{3C149FA5-5365-D56F-6623-E828DE7F44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2DDC9E-C825-AC27-1726-C23E6C130A59}"/>
              </a:ext>
            </a:extLst>
          </p:cNvPr>
          <p:cNvSpPr>
            <a:spLocks noGrp="1"/>
          </p:cNvSpPr>
          <p:nvPr>
            <p:ph type="sldNum" sz="quarter" idx="12"/>
          </p:nvPr>
        </p:nvSpPr>
        <p:spPr/>
        <p:txBody>
          <a:bodyPr/>
          <a:lstStyle/>
          <a:p>
            <a:fld id="{4553A7B9-5DAA-45C0-9614-3B42D559FD23}" type="slidenum">
              <a:rPr lang="en-US" smtClean="0"/>
              <a:t>‹#›</a:t>
            </a:fld>
            <a:endParaRPr lang="en-US"/>
          </a:p>
        </p:txBody>
      </p:sp>
    </p:spTree>
    <p:extLst>
      <p:ext uri="{BB962C8B-B14F-4D97-AF65-F5344CB8AC3E}">
        <p14:creationId xmlns:p14="http://schemas.microsoft.com/office/powerpoint/2010/main" val="1411869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D48FA-FA05-CBD0-63E6-758E3D2E5C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9E8578-B92E-C6CF-B85A-45366227AD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BD4CAD-A36E-FDA7-0EA2-841C442A4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19AE8B-96A7-8E31-1842-35D4BB38C95D}"/>
              </a:ext>
            </a:extLst>
          </p:cNvPr>
          <p:cNvSpPr>
            <a:spLocks noGrp="1"/>
          </p:cNvSpPr>
          <p:nvPr>
            <p:ph type="dt" sz="half" idx="10"/>
          </p:nvPr>
        </p:nvSpPr>
        <p:spPr/>
        <p:txBody>
          <a:bodyPr/>
          <a:lstStyle/>
          <a:p>
            <a:fld id="{7E31FAFF-2059-439C-B19A-F5824E7C8A46}" type="datetimeFigureOut">
              <a:rPr lang="en-US" smtClean="0"/>
              <a:t>5/29/2025</a:t>
            </a:fld>
            <a:endParaRPr lang="en-US"/>
          </a:p>
        </p:txBody>
      </p:sp>
      <p:sp>
        <p:nvSpPr>
          <p:cNvPr id="6" name="Footer Placeholder 5">
            <a:extLst>
              <a:ext uri="{FF2B5EF4-FFF2-40B4-BE49-F238E27FC236}">
                <a16:creationId xmlns:a16="http://schemas.microsoft.com/office/drawing/2014/main" id="{7A22798F-E787-6783-E960-D774F55282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FB6AA5-690F-7C81-12CF-FBA09E4A93DB}"/>
              </a:ext>
            </a:extLst>
          </p:cNvPr>
          <p:cNvSpPr>
            <a:spLocks noGrp="1"/>
          </p:cNvSpPr>
          <p:nvPr>
            <p:ph type="sldNum" sz="quarter" idx="12"/>
          </p:nvPr>
        </p:nvSpPr>
        <p:spPr/>
        <p:txBody>
          <a:bodyPr/>
          <a:lstStyle/>
          <a:p>
            <a:fld id="{4553A7B9-5DAA-45C0-9614-3B42D559FD23}" type="slidenum">
              <a:rPr lang="en-US" smtClean="0"/>
              <a:t>‹#›</a:t>
            </a:fld>
            <a:endParaRPr lang="en-US"/>
          </a:p>
        </p:txBody>
      </p:sp>
    </p:spTree>
    <p:extLst>
      <p:ext uri="{BB962C8B-B14F-4D97-AF65-F5344CB8AC3E}">
        <p14:creationId xmlns:p14="http://schemas.microsoft.com/office/powerpoint/2010/main" val="92314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D4097-D275-E2DE-EAB2-1909296986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ABF08D-8F77-5413-293F-070291BCBE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BC24DA-D359-A8D4-7959-27CCF65B3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4D8BC-0C5D-3861-24FD-F1F23A9628D8}"/>
              </a:ext>
            </a:extLst>
          </p:cNvPr>
          <p:cNvSpPr>
            <a:spLocks noGrp="1"/>
          </p:cNvSpPr>
          <p:nvPr>
            <p:ph type="dt" sz="half" idx="10"/>
          </p:nvPr>
        </p:nvSpPr>
        <p:spPr/>
        <p:txBody>
          <a:bodyPr/>
          <a:lstStyle/>
          <a:p>
            <a:fld id="{7E31FAFF-2059-439C-B19A-F5824E7C8A46}" type="datetimeFigureOut">
              <a:rPr lang="en-US" smtClean="0"/>
              <a:t>5/29/2025</a:t>
            </a:fld>
            <a:endParaRPr lang="en-US"/>
          </a:p>
        </p:txBody>
      </p:sp>
      <p:sp>
        <p:nvSpPr>
          <p:cNvPr id="6" name="Footer Placeholder 5">
            <a:extLst>
              <a:ext uri="{FF2B5EF4-FFF2-40B4-BE49-F238E27FC236}">
                <a16:creationId xmlns:a16="http://schemas.microsoft.com/office/drawing/2014/main" id="{B6B27012-AB2D-BFFB-0AE7-7CA048BF1B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872BA-3FBF-209A-1F52-4D1C89A4FBCE}"/>
              </a:ext>
            </a:extLst>
          </p:cNvPr>
          <p:cNvSpPr>
            <a:spLocks noGrp="1"/>
          </p:cNvSpPr>
          <p:nvPr>
            <p:ph type="sldNum" sz="quarter" idx="12"/>
          </p:nvPr>
        </p:nvSpPr>
        <p:spPr/>
        <p:txBody>
          <a:bodyPr/>
          <a:lstStyle/>
          <a:p>
            <a:fld id="{4553A7B9-5DAA-45C0-9614-3B42D559FD23}" type="slidenum">
              <a:rPr lang="en-US" smtClean="0"/>
              <a:t>‹#›</a:t>
            </a:fld>
            <a:endParaRPr lang="en-US"/>
          </a:p>
        </p:txBody>
      </p:sp>
    </p:spTree>
    <p:extLst>
      <p:ext uri="{BB962C8B-B14F-4D97-AF65-F5344CB8AC3E}">
        <p14:creationId xmlns:p14="http://schemas.microsoft.com/office/powerpoint/2010/main" val="71849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66C7F6-1AC8-2032-C27C-25B979A6A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A6C122-C175-FD5C-9B98-56B12DC88A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21E62-3E11-9EC8-C2EE-B77464332A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1FAFF-2059-439C-B19A-F5824E7C8A46}" type="datetimeFigureOut">
              <a:rPr lang="en-US" smtClean="0"/>
              <a:t>5/29/2025</a:t>
            </a:fld>
            <a:endParaRPr lang="en-US"/>
          </a:p>
        </p:txBody>
      </p:sp>
      <p:sp>
        <p:nvSpPr>
          <p:cNvPr id="5" name="Footer Placeholder 4">
            <a:extLst>
              <a:ext uri="{FF2B5EF4-FFF2-40B4-BE49-F238E27FC236}">
                <a16:creationId xmlns:a16="http://schemas.microsoft.com/office/drawing/2014/main" id="{F56CEE6F-2048-A681-B198-2C63A2711B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FF5C78-FF05-D68F-6131-3EE07E4F21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3A7B9-5DAA-45C0-9614-3B42D559FD23}" type="slidenum">
              <a:rPr lang="en-US" smtClean="0"/>
              <a:t>‹#›</a:t>
            </a:fld>
            <a:endParaRPr lang="en-US"/>
          </a:p>
        </p:txBody>
      </p:sp>
    </p:spTree>
    <p:extLst>
      <p:ext uri="{BB962C8B-B14F-4D97-AF65-F5344CB8AC3E}">
        <p14:creationId xmlns:p14="http://schemas.microsoft.com/office/powerpoint/2010/main" val="2621293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5.jfif"/><Relationship Id="rId5" Type="http://schemas.openxmlformats.org/officeDocument/2006/relationships/image" Target="../media/image8.svg"/><Relationship Id="rId10" Type="http://schemas.openxmlformats.org/officeDocument/2006/relationships/image" Target="../media/image14.jpg"/><Relationship Id="rId4" Type="http://schemas.openxmlformats.org/officeDocument/2006/relationships/image" Target="../media/image7.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7.jpg"/><Relationship Id="rId4" Type="http://schemas.openxmlformats.org/officeDocument/2006/relationships/image" Target="../media/image7.pn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f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www.ncbi.nlm.nih.gov/books/NBK563270/?utm_source=chatgpt.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C3851-96C4-6D51-BE69-607C738448FF}"/>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31357969-BAE3-ECFD-FA4D-617370F286F9}"/>
              </a:ext>
            </a:extLst>
          </p:cNvPr>
          <p:cNvSpPr/>
          <p:nvPr/>
        </p:nvSpPr>
        <p:spPr>
          <a:xfrm>
            <a:off x="94342" y="0"/>
            <a:ext cx="12097658" cy="6858000"/>
          </a:xfrm>
          <a:prstGeom prst="rect">
            <a:avLst/>
          </a:pr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B59E76F2-F87B-6F8B-F87F-47EBE968935D}"/>
              </a:ext>
            </a:extLst>
          </p:cNvPr>
          <p:cNvGrpSpPr/>
          <p:nvPr/>
        </p:nvGrpSpPr>
        <p:grpSpPr>
          <a:xfrm>
            <a:off x="-9126134" y="-71127"/>
            <a:ext cx="13715223" cy="6858000"/>
            <a:chOff x="-9126134" y="-71127"/>
            <a:chExt cx="13715223" cy="6858000"/>
          </a:xfrm>
          <a:solidFill>
            <a:srgbClr val="E6F0F6"/>
          </a:solidFill>
        </p:grpSpPr>
        <p:sp>
          <p:nvSpPr>
            <p:cNvPr id="8" name="Rectangle: Rounded Corners 7">
              <a:extLst>
                <a:ext uri="{FF2B5EF4-FFF2-40B4-BE49-F238E27FC236}">
                  <a16:creationId xmlns:a16="http://schemas.microsoft.com/office/drawing/2014/main" id="{7933C1CA-33BA-2F5A-6E89-F44DAD10B1A9}"/>
                </a:ext>
              </a:extLst>
            </p:cNvPr>
            <p:cNvSpPr/>
            <p:nvPr/>
          </p:nvSpPr>
          <p:spPr>
            <a:xfrm>
              <a:off x="-9126134" y="-71127"/>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D78414F9-811F-3DD7-3125-59F4A0C0CAFB}"/>
                </a:ext>
              </a:extLst>
            </p:cNvPr>
            <p:cNvSpPr/>
            <p:nvPr/>
          </p:nvSpPr>
          <p:spPr>
            <a:xfrm>
              <a:off x="4002348" y="39624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0FB6148E-08AB-7D1B-15E5-7213EACF2D48}"/>
              </a:ext>
            </a:extLst>
          </p:cNvPr>
          <p:cNvGrpSpPr/>
          <p:nvPr/>
        </p:nvGrpSpPr>
        <p:grpSpPr>
          <a:xfrm>
            <a:off x="-9667525"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21662236-04F5-6B5E-523A-EAAC6A53DE0A}"/>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74B1EA70-DB0F-7BD6-3084-55C420A57178}"/>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140933A0-5946-954C-9C11-2AAD8F19ECCA}"/>
              </a:ext>
            </a:extLst>
          </p:cNvPr>
          <p:cNvGrpSpPr/>
          <p:nvPr/>
        </p:nvGrpSpPr>
        <p:grpSpPr>
          <a:xfrm>
            <a:off x="-10275910" y="0"/>
            <a:ext cx="13785234" cy="6858000"/>
            <a:chOff x="-10266806" y="41617"/>
            <a:chExt cx="13785234" cy="6858000"/>
          </a:xfrm>
          <a:solidFill>
            <a:srgbClr val="B3DAED"/>
          </a:solidFill>
        </p:grpSpPr>
        <p:sp>
          <p:nvSpPr>
            <p:cNvPr id="10" name="Rectangle: Rounded Corners 9">
              <a:extLst>
                <a:ext uri="{FF2B5EF4-FFF2-40B4-BE49-F238E27FC236}">
                  <a16:creationId xmlns:a16="http://schemas.microsoft.com/office/drawing/2014/main" id="{F7142F23-71F8-77A5-107C-A29C5F982817}"/>
                </a:ext>
              </a:extLst>
            </p:cNvPr>
            <p:cNvSpPr/>
            <p:nvPr/>
          </p:nvSpPr>
          <p:spPr>
            <a:xfrm>
              <a:off x="-10266806" y="41617"/>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CC9F812D-1E34-638A-ED15-58AFB95105E8}"/>
                </a:ext>
              </a:extLst>
            </p:cNvPr>
            <p:cNvSpPr/>
            <p:nvPr/>
          </p:nvSpPr>
          <p:spPr>
            <a:xfrm>
              <a:off x="2931687" y="1571378"/>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3C99AFE6-E55F-C8A2-79BC-8D313ED9E5FB}"/>
              </a:ext>
            </a:extLst>
          </p:cNvPr>
          <p:cNvGrpSpPr/>
          <p:nvPr/>
        </p:nvGrpSpPr>
        <p:grpSpPr>
          <a:xfrm>
            <a:off x="-10819276" y="-15240"/>
            <a:ext cx="13802113" cy="6858000"/>
            <a:chOff x="-10757379" y="79717"/>
            <a:chExt cx="13802113" cy="6858000"/>
          </a:xfrm>
          <a:solidFill>
            <a:srgbClr val="99C2DB"/>
          </a:solidFill>
        </p:grpSpPr>
        <p:sp>
          <p:nvSpPr>
            <p:cNvPr id="11" name="Rectangle: Rounded Corners 10">
              <a:extLst>
                <a:ext uri="{FF2B5EF4-FFF2-40B4-BE49-F238E27FC236}">
                  <a16:creationId xmlns:a16="http://schemas.microsoft.com/office/drawing/2014/main" id="{0A15DD76-34BE-1FF2-0854-1E2EF0DB0D2C}"/>
                </a:ext>
              </a:extLst>
            </p:cNvPr>
            <p:cNvSpPr/>
            <p:nvPr/>
          </p:nvSpPr>
          <p:spPr>
            <a:xfrm>
              <a:off x="-10757379" y="79717"/>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D1524FE5-5981-3E66-E5AA-4D81FA4B3B35}"/>
                </a:ext>
              </a:extLst>
            </p:cNvPr>
            <p:cNvSpPr/>
            <p:nvPr/>
          </p:nvSpPr>
          <p:spPr>
            <a:xfrm>
              <a:off x="2457993" y="2178382"/>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C9602100-5669-440B-F00C-3612C36BAFF5}"/>
              </a:ext>
            </a:extLst>
          </p:cNvPr>
          <p:cNvGrpSpPr/>
          <p:nvPr/>
        </p:nvGrpSpPr>
        <p:grpSpPr>
          <a:xfrm>
            <a:off x="-11292112" y="-49237"/>
            <a:ext cx="13745641" cy="6858000"/>
            <a:chOff x="-11105313" y="-113714"/>
            <a:chExt cx="13745641" cy="6858000"/>
          </a:xfrm>
          <a:solidFill>
            <a:srgbClr val="80B3D2"/>
          </a:solidFill>
        </p:grpSpPr>
        <p:sp>
          <p:nvSpPr>
            <p:cNvPr id="12" name="Rectangle: Rounded Corners 11">
              <a:extLst>
                <a:ext uri="{FF2B5EF4-FFF2-40B4-BE49-F238E27FC236}">
                  <a16:creationId xmlns:a16="http://schemas.microsoft.com/office/drawing/2014/main" id="{2309E989-560F-61D5-608A-DAF085C6358F}"/>
                </a:ext>
              </a:extLst>
            </p:cNvPr>
            <p:cNvSpPr/>
            <p:nvPr/>
          </p:nvSpPr>
          <p:spPr>
            <a:xfrm>
              <a:off x="-11105313" y="-113714"/>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39129FA1-5ABB-8B87-FCBE-F4BDF07EFF41}"/>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E6D08A8F-D92C-52E0-DEDD-80E2885F89C0}"/>
              </a:ext>
            </a:extLst>
          </p:cNvPr>
          <p:cNvGrpSpPr/>
          <p:nvPr/>
        </p:nvGrpSpPr>
        <p:grpSpPr>
          <a:xfrm>
            <a:off x="-11749107" y="0"/>
            <a:ext cx="13704569" cy="6858000"/>
            <a:chOff x="-11650985" y="0"/>
            <a:chExt cx="13704569" cy="6858000"/>
          </a:xfrm>
        </p:grpSpPr>
        <p:sp>
          <p:nvSpPr>
            <p:cNvPr id="13" name="Rectangle: Rounded Corners 12">
              <a:extLst>
                <a:ext uri="{FF2B5EF4-FFF2-40B4-BE49-F238E27FC236}">
                  <a16:creationId xmlns:a16="http://schemas.microsoft.com/office/drawing/2014/main" id="{5624B765-1601-B316-53C2-7DAC2A3439FC}"/>
                </a:ext>
              </a:extLst>
            </p:cNvPr>
            <p:cNvSpPr/>
            <p:nvPr/>
          </p:nvSpPr>
          <p:spPr>
            <a:xfrm>
              <a:off x="-11650985" y="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AB68E214-64E4-498F-E73D-D331056536EB}"/>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EA946030-607E-2A04-F967-D4EE73353C21}"/>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C4F7A7D2-7F4F-9814-1B77-2EE884707328}"/>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DB860FAE-5DEF-92EE-BFBF-5B0E5E78A83F}"/>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D55FE2D1-85D4-5D94-0328-B849D873FE48}"/>
              </a:ext>
            </a:extLst>
          </p:cNvPr>
          <p:cNvSpPr txBox="1"/>
          <p:nvPr/>
        </p:nvSpPr>
        <p:spPr>
          <a:xfrm>
            <a:off x="4766124" y="1450241"/>
            <a:ext cx="7225394" cy="1323439"/>
          </a:xfrm>
          <a:prstGeom prst="rect">
            <a:avLst/>
          </a:prstGeom>
          <a:noFill/>
        </p:spPr>
        <p:txBody>
          <a:bodyPr wrap="square" rtlCol="0">
            <a:spAutoFit/>
          </a:bodyPr>
          <a:lstStyle/>
          <a:p>
            <a:pPr algn="ctr"/>
            <a:r>
              <a:rPr lang="en-US" sz="7200" b="1" dirty="0">
                <a:latin typeface="Times New Roman" panose="02020603050405020304" pitchFamily="18" charset="0"/>
                <a:cs typeface="Times New Roman" panose="02020603050405020304" pitchFamily="18" charset="0"/>
              </a:rPr>
              <a:t>Gaucher</a:t>
            </a:r>
            <a:r>
              <a:rPr lang="en-US" sz="8000" b="1" dirty="0">
                <a:latin typeface="Times New Roman" panose="02020603050405020304" pitchFamily="18" charset="0"/>
                <a:cs typeface="Times New Roman" panose="02020603050405020304" pitchFamily="18" charset="0"/>
              </a:rPr>
              <a:t> disease</a:t>
            </a:r>
          </a:p>
        </p:txBody>
      </p:sp>
      <p:sp>
        <p:nvSpPr>
          <p:cNvPr id="26" name="TextBox 25">
            <a:extLst>
              <a:ext uri="{FF2B5EF4-FFF2-40B4-BE49-F238E27FC236}">
                <a16:creationId xmlns:a16="http://schemas.microsoft.com/office/drawing/2014/main" id="{15D54814-5998-F4C1-FB7F-3236A671615F}"/>
              </a:ext>
            </a:extLst>
          </p:cNvPr>
          <p:cNvSpPr txBox="1"/>
          <p:nvPr/>
        </p:nvSpPr>
        <p:spPr>
          <a:xfrm>
            <a:off x="5805714" y="5014554"/>
            <a:ext cx="5892435" cy="1200329"/>
          </a:xfrm>
          <a:prstGeom prst="rect">
            <a:avLst/>
          </a:prstGeom>
          <a:noFill/>
        </p:spPr>
        <p:txBody>
          <a:bodyPr wrap="square" rtlCol="0">
            <a:spAutoFit/>
          </a:bodyPr>
          <a:lstStyle/>
          <a:p>
            <a:pPr algn="ctr"/>
            <a:r>
              <a:rPr lang="fa-IR" sz="2400" dirty="0">
                <a:cs typeface="B Titr" panose="00000700000000000000" pitchFamily="2" charset="-78"/>
              </a:rPr>
              <a:t>تهیه کنندگان:اسما آینه دار،هیوا ربیع النجاة</a:t>
            </a:r>
          </a:p>
          <a:p>
            <a:pPr algn="ctr"/>
            <a:r>
              <a:rPr lang="fa-IR" sz="2400" dirty="0">
                <a:cs typeface="B Titr" panose="00000700000000000000" pitchFamily="2" charset="-78"/>
              </a:rPr>
              <a:t>زیر نظراستاد محترم:دکتر کیفی</a:t>
            </a:r>
          </a:p>
          <a:p>
            <a:pPr algn="ctr"/>
            <a:r>
              <a:rPr lang="fa-IR" sz="2400" dirty="0">
                <a:cs typeface="B Titr" panose="00000700000000000000" pitchFamily="2" charset="-78"/>
              </a:rPr>
              <a:t>سال تحصیلی:404-403</a:t>
            </a:r>
            <a:endParaRPr lang="en-US" sz="2400" dirty="0">
              <a:cs typeface="B Titr" panose="00000700000000000000" pitchFamily="2" charset="-78"/>
            </a:endParaRPr>
          </a:p>
        </p:txBody>
      </p:sp>
      <p:sp>
        <p:nvSpPr>
          <p:cNvPr id="27" name="TextBox 26">
            <a:extLst>
              <a:ext uri="{FF2B5EF4-FFF2-40B4-BE49-F238E27FC236}">
                <a16:creationId xmlns:a16="http://schemas.microsoft.com/office/drawing/2014/main" id="{D4E9C707-7E01-B421-67C1-96E25FE9C8F5}"/>
              </a:ext>
            </a:extLst>
          </p:cNvPr>
          <p:cNvSpPr txBox="1"/>
          <p:nvPr/>
        </p:nvSpPr>
        <p:spPr>
          <a:xfrm rot="16200000">
            <a:off x="3744886" y="723483"/>
            <a:ext cx="1323440"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Introduction</a:t>
            </a:r>
            <a:endParaRPr lang="en-US" sz="14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EE53759-9DAD-251A-DDFE-5DE38DA927ED}"/>
              </a:ext>
            </a:extLst>
          </p:cNvPr>
          <p:cNvSpPr txBox="1"/>
          <p:nvPr/>
        </p:nvSpPr>
        <p:spPr>
          <a:xfrm rot="16200000">
            <a:off x="3242086" y="1332786"/>
            <a:ext cx="1158238"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Causes</a:t>
            </a:r>
            <a:endParaRPr lang="en-US"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E63D767E-FD62-309E-9335-669D7B6D59D6}"/>
              </a:ext>
            </a:extLst>
          </p:cNvPr>
          <p:cNvSpPr txBox="1"/>
          <p:nvPr/>
        </p:nvSpPr>
        <p:spPr>
          <a:xfrm rot="16200000">
            <a:off x="2860262" y="1908826"/>
            <a:ext cx="803940"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Type</a:t>
            </a:r>
            <a:endParaRPr lang="en-US"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3EB16B4A-D648-3F3E-A4F7-DD21D0691C98}"/>
              </a:ext>
            </a:extLst>
          </p:cNvPr>
          <p:cNvSpPr txBox="1"/>
          <p:nvPr/>
        </p:nvSpPr>
        <p:spPr>
          <a:xfrm rot="16200000">
            <a:off x="2116447" y="2462489"/>
            <a:ext cx="129140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Symptoms</a:t>
            </a:r>
            <a:endParaRPr lang="en-US"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8CCA4AA6-4D60-6371-6E0D-8F103F4F26BA}"/>
              </a:ext>
            </a:extLst>
          </p:cNvPr>
          <p:cNvSpPr txBox="1"/>
          <p:nvPr/>
        </p:nvSpPr>
        <p:spPr>
          <a:xfrm rot="16200000">
            <a:off x="1558176" y="3284489"/>
            <a:ext cx="136017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Epidemiology</a:t>
            </a:r>
            <a:endParaRPr lang="en-US"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F1F16A3F-745B-71CF-235B-F6B7200C24A5}"/>
              </a:ext>
            </a:extLst>
          </p:cNvPr>
          <p:cNvSpPr txBox="1"/>
          <p:nvPr/>
        </p:nvSpPr>
        <p:spPr>
          <a:xfrm rot="16200000">
            <a:off x="1002030" y="3627552"/>
            <a:ext cx="1516371"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Diagnosis</a:t>
            </a:r>
            <a:endParaRPr lang="en-US"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2DF395D6-97B5-66B8-7ED4-57DDDC2BD356}"/>
              </a:ext>
            </a:extLst>
          </p:cNvPr>
          <p:cNvSpPr txBox="1"/>
          <p:nvPr/>
        </p:nvSpPr>
        <p:spPr>
          <a:xfrm rot="16200000">
            <a:off x="668613" y="4385738"/>
            <a:ext cx="1222093"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6405E8A1-08C1-61DC-A7E9-E0930A9DA3E1}"/>
              </a:ext>
            </a:extLst>
          </p:cNvPr>
          <p:cNvGrpSpPr/>
          <p:nvPr/>
        </p:nvGrpSpPr>
        <p:grpSpPr>
          <a:xfrm>
            <a:off x="-14787801" y="15240"/>
            <a:ext cx="15751110" cy="6858000"/>
            <a:chOff x="-14787801" y="15240"/>
            <a:chExt cx="15751110" cy="6858000"/>
          </a:xfrm>
        </p:grpSpPr>
        <p:sp>
          <p:nvSpPr>
            <p:cNvPr id="36" name="Rectangle: Rounded Corners 35">
              <a:extLst>
                <a:ext uri="{FF2B5EF4-FFF2-40B4-BE49-F238E27FC236}">
                  <a16:creationId xmlns:a16="http://schemas.microsoft.com/office/drawing/2014/main" id="{21AD84A1-F7FD-7735-2E0F-45529013DB81}"/>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0BECDD81-45C4-86AA-C127-F94DA2E1DDFB}"/>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E9818DAE-01F4-39D9-96D7-3DE12A540370}"/>
              </a:ext>
            </a:extLst>
          </p:cNvPr>
          <p:cNvSpPr txBox="1"/>
          <p:nvPr/>
        </p:nvSpPr>
        <p:spPr>
          <a:xfrm rot="16200000">
            <a:off x="77169" y="5103464"/>
            <a:ext cx="143255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Reference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21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E9B76-6C94-3FF9-425E-D512D69EAB2B}"/>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19233400-888B-A24B-557D-09BAFA288666}"/>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7FC7432E-6B52-BF0E-FA9D-A5E6AE9E0854}"/>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16FDB192-469A-0DD2-59DB-82A022811087}"/>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C7044E6-188D-52DF-2DCC-73EC1EBC4A1F}"/>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3749347F-A7A5-3BA3-6D34-39C2B9F02BED}"/>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42FE3795-F7DB-E582-3458-9C6B27999E25}"/>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29FC97F1-E7F5-12A1-D2B9-193582D364C1}"/>
              </a:ext>
            </a:extLst>
          </p:cNvPr>
          <p:cNvGrpSpPr/>
          <p:nvPr/>
        </p:nvGrpSpPr>
        <p:grpSpPr>
          <a:xfrm>
            <a:off x="-157957" y="-1524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630A63E1-F72E-8BB0-EE3C-FED955926305}"/>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50C4D665-B296-3F5D-5FC1-502E4163AAD3}"/>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A2E966D6-245A-9CD2-4D9C-28752484BC19}"/>
              </a:ext>
            </a:extLst>
          </p:cNvPr>
          <p:cNvGrpSpPr/>
          <p:nvPr/>
        </p:nvGrpSpPr>
        <p:grpSpPr>
          <a:xfrm>
            <a:off x="-157957"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FC0C4FB0-73C1-2714-F795-642E67955130}"/>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AD6A5BF9-EC16-7C97-2E31-0F702EAE4281}"/>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2E9217C9-F2E6-8305-EE1A-5F57BE6F4145}"/>
              </a:ext>
            </a:extLst>
          </p:cNvPr>
          <p:cNvGrpSpPr/>
          <p:nvPr/>
        </p:nvGrpSpPr>
        <p:grpSpPr>
          <a:xfrm>
            <a:off x="-11224248" y="15240"/>
            <a:ext cx="13864573" cy="6858000"/>
            <a:chOff x="-11224245" y="0"/>
            <a:chExt cx="13864573" cy="6858000"/>
          </a:xfrm>
          <a:solidFill>
            <a:srgbClr val="80B3D2"/>
          </a:solidFill>
        </p:grpSpPr>
        <p:sp>
          <p:nvSpPr>
            <p:cNvPr id="12" name="Rectangle: Rounded Corners 11">
              <a:extLst>
                <a:ext uri="{FF2B5EF4-FFF2-40B4-BE49-F238E27FC236}">
                  <a16:creationId xmlns:a16="http://schemas.microsoft.com/office/drawing/2014/main" id="{32F087ED-F38B-2612-FA0F-E0E8E6BBE2BF}"/>
                </a:ext>
              </a:extLst>
            </p:cNvPr>
            <p:cNvSpPr/>
            <p:nvPr/>
          </p:nvSpPr>
          <p:spPr>
            <a:xfrm>
              <a:off x="-11224245"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8359A2BE-DEFB-8911-0300-014C4D345676}"/>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F9809F60-21DF-2881-8F62-F3BB5E9DBABF}"/>
              </a:ext>
            </a:extLst>
          </p:cNvPr>
          <p:cNvGrpSpPr/>
          <p:nvPr/>
        </p:nvGrpSpPr>
        <p:grpSpPr>
          <a:xfrm>
            <a:off x="-11777557" y="0"/>
            <a:ext cx="13831143" cy="6858000"/>
            <a:chOff x="-11777559" y="0"/>
            <a:chExt cx="13831143" cy="6858000"/>
          </a:xfrm>
        </p:grpSpPr>
        <p:sp>
          <p:nvSpPr>
            <p:cNvPr id="13" name="Rectangle: Rounded Corners 12">
              <a:extLst>
                <a:ext uri="{FF2B5EF4-FFF2-40B4-BE49-F238E27FC236}">
                  <a16:creationId xmlns:a16="http://schemas.microsoft.com/office/drawing/2014/main" id="{ABA78617-E2D6-12F2-A7C7-A9E961D54272}"/>
                </a:ext>
              </a:extLst>
            </p:cNvPr>
            <p:cNvSpPr/>
            <p:nvPr/>
          </p:nvSpPr>
          <p:spPr>
            <a:xfrm>
              <a:off x="-11777559" y="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C692F6A2-6918-085E-21D0-BF9E166C4D73}"/>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89734E60-0543-EA47-9C93-778B444C151B}"/>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09AC1092-4FA1-C386-1A9B-133F96A3A3F4}"/>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9BC37E31-D0A8-6C84-C9AB-CEE112D219D4}"/>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BD601969-E39E-F956-B0FF-7D8E263B903A}"/>
              </a:ext>
            </a:extLst>
          </p:cNvPr>
          <p:cNvSpPr txBox="1"/>
          <p:nvPr/>
        </p:nvSpPr>
        <p:spPr>
          <a:xfrm rot="16200000">
            <a:off x="639751" y="4325451"/>
            <a:ext cx="1312188"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sp>
        <p:nvSpPr>
          <p:cNvPr id="26" name="TextBox 25">
            <a:extLst>
              <a:ext uri="{FF2B5EF4-FFF2-40B4-BE49-F238E27FC236}">
                <a16:creationId xmlns:a16="http://schemas.microsoft.com/office/drawing/2014/main" id="{4B6DA805-D403-0F04-FAE4-90D12BCE8DF3}"/>
              </a:ext>
            </a:extLst>
          </p:cNvPr>
          <p:cNvSpPr txBox="1"/>
          <p:nvPr/>
        </p:nvSpPr>
        <p:spPr>
          <a:xfrm rot="16200000">
            <a:off x="1212827" y="3721719"/>
            <a:ext cx="1312187"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Diagnosis</a:t>
            </a:r>
            <a:endParaRPr lang="en-US" dirty="0"/>
          </a:p>
        </p:txBody>
      </p:sp>
      <p:sp>
        <p:nvSpPr>
          <p:cNvPr id="28" name="TextBox 27">
            <a:extLst>
              <a:ext uri="{FF2B5EF4-FFF2-40B4-BE49-F238E27FC236}">
                <a16:creationId xmlns:a16="http://schemas.microsoft.com/office/drawing/2014/main" id="{90CAC0A9-E8B9-04BD-271C-A38ACF49B4D0}"/>
              </a:ext>
            </a:extLst>
          </p:cNvPr>
          <p:cNvSpPr txBox="1"/>
          <p:nvPr/>
        </p:nvSpPr>
        <p:spPr>
          <a:xfrm rot="16200000">
            <a:off x="1582606" y="3214003"/>
            <a:ext cx="1559478"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Epidemiology</a:t>
            </a:r>
            <a:endParaRPr lang="en-US" dirty="0"/>
          </a:p>
        </p:txBody>
      </p:sp>
      <p:grpSp>
        <p:nvGrpSpPr>
          <p:cNvPr id="29" name="Group 28">
            <a:extLst>
              <a:ext uri="{FF2B5EF4-FFF2-40B4-BE49-F238E27FC236}">
                <a16:creationId xmlns:a16="http://schemas.microsoft.com/office/drawing/2014/main" id="{61644EAB-39CA-1F3A-A80E-6150DB620D4D}"/>
              </a:ext>
            </a:extLst>
          </p:cNvPr>
          <p:cNvGrpSpPr/>
          <p:nvPr/>
        </p:nvGrpSpPr>
        <p:grpSpPr>
          <a:xfrm>
            <a:off x="-14787801" y="15240"/>
            <a:ext cx="15751110" cy="6858000"/>
            <a:chOff x="-14787801" y="15240"/>
            <a:chExt cx="15751110" cy="6858000"/>
          </a:xfrm>
        </p:grpSpPr>
        <p:sp>
          <p:nvSpPr>
            <p:cNvPr id="30" name="Rectangle: Rounded Corners 29">
              <a:extLst>
                <a:ext uri="{FF2B5EF4-FFF2-40B4-BE49-F238E27FC236}">
                  <a16:creationId xmlns:a16="http://schemas.microsoft.com/office/drawing/2014/main" id="{AA0DF7CF-0385-9170-4B3E-CAE357F17B52}"/>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CA441C80-D831-56FE-5004-0B254F801745}"/>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9769A8DB-EDFF-D893-350F-A97D2637C7D4}"/>
              </a:ext>
            </a:extLst>
          </p:cNvPr>
          <p:cNvSpPr txBox="1"/>
          <p:nvPr/>
        </p:nvSpPr>
        <p:spPr>
          <a:xfrm rot="16200000">
            <a:off x="39503" y="5126325"/>
            <a:ext cx="147828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sp>
        <p:nvSpPr>
          <p:cNvPr id="34" name="Rectangle 33">
            <a:extLst>
              <a:ext uri="{FF2B5EF4-FFF2-40B4-BE49-F238E27FC236}">
                <a16:creationId xmlns:a16="http://schemas.microsoft.com/office/drawing/2014/main" id="{906CE5B1-7CED-3384-7C3A-35E9733C4992}"/>
              </a:ext>
            </a:extLst>
          </p:cNvPr>
          <p:cNvSpPr/>
          <p:nvPr/>
        </p:nvSpPr>
        <p:spPr>
          <a:xfrm>
            <a:off x="5917953" y="2393460"/>
            <a:ext cx="939990" cy="929390"/>
          </a:xfrm>
          <a:prstGeom prst="rect">
            <a:avLst/>
          </a:prstGeom>
          <a:solidFill>
            <a:srgbClr val="EBE1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A05725C-6B7F-CEE6-FA4A-C69CC839C9EC}"/>
              </a:ext>
            </a:extLst>
          </p:cNvPr>
          <p:cNvSpPr/>
          <p:nvPr/>
        </p:nvSpPr>
        <p:spPr>
          <a:xfrm>
            <a:off x="5938257" y="3565630"/>
            <a:ext cx="939990" cy="929390"/>
          </a:xfrm>
          <a:prstGeom prst="rect">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040B7DA-B73A-B184-4ABC-4885D8A33D91}"/>
              </a:ext>
            </a:extLst>
          </p:cNvPr>
          <p:cNvSpPr/>
          <p:nvPr/>
        </p:nvSpPr>
        <p:spPr>
          <a:xfrm>
            <a:off x="7095963" y="3558665"/>
            <a:ext cx="939990" cy="929390"/>
          </a:xfrm>
          <a:prstGeom prst="rect">
            <a:avLst/>
          </a:prstGeom>
          <a:solidFill>
            <a:srgbClr val="FF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BFFD5633-2F70-1EED-E66B-D0078EA67A39}"/>
              </a:ext>
            </a:extLst>
          </p:cNvPr>
          <p:cNvSpPr/>
          <p:nvPr/>
        </p:nvSpPr>
        <p:spPr>
          <a:xfrm>
            <a:off x="7095962" y="171450"/>
            <a:ext cx="4930931" cy="3151400"/>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Skeleton">
            <a:extLst>
              <a:ext uri="{FF2B5EF4-FFF2-40B4-BE49-F238E27FC236}">
                <a16:creationId xmlns:a16="http://schemas.microsoft.com/office/drawing/2014/main" id="{5CBA0241-463B-1FC1-C8F4-3703C27A70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0748" y="2400955"/>
            <a:ext cx="914400" cy="914400"/>
          </a:xfrm>
          <a:prstGeom prst="rect">
            <a:avLst/>
          </a:prstGeom>
        </p:spPr>
      </p:pic>
      <p:pic>
        <p:nvPicPr>
          <p:cNvPr id="56" name="Graphic 55" descr="Research">
            <a:extLst>
              <a:ext uri="{FF2B5EF4-FFF2-40B4-BE49-F238E27FC236}">
                <a16:creationId xmlns:a16="http://schemas.microsoft.com/office/drawing/2014/main" id="{A993BBB2-3C1F-5413-70E4-B3DB8C65C1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2483" y="3561820"/>
            <a:ext cx="914400" cy="914400"/>
          </a:xfrm>
          <a:prstGeom prst="rect">
            <a:avLst/>
          </a:prstGeom>
        </p:spPr>
      </p:pic>
      <p:pic>
        <p:nvPicPr>
          <p:cNvPr id="58" name="Graphic 57" descr="Skull">
            <a:extLst>
              <a:ext uri="{FF2B5EF4-FFF2-40B4-BE49-F238E27FC236}">
                <a16:creationId xmlns:a16="http://schemas.microsoft.com/office/drawing/2014/main" id="{B9D0DBBD-B669-3296-C800-151405B2E8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8758" y="2400955"/>
            <a:ext cx="914400" cy="914400"/>
          </a:xfrm>
          <a:prstGeom prst="rect">
            <a:avLst/>
          </a:prstGeom>
        </p:spPr>
      </p:pic>
      <p:pic>
        <p:nvPicPr>
          <p:cNvPr id="60" name="Graphic 59" descr="Brain">
            <a:extLst>
              <a:ext uri="{FF2B5EF4-FFF2-40B4-BE49-F238E27FC236}">
                <a16:creationId xmlns:a16="http://schemas.microsoft.com/office/drawing/2014/main" id="{8E0E7576-D981-3815-EE31-1B6B20F398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72685" y="3562475"/>
            <a:ext cx="914400" cy="914400"/>
          </a:xfrm>
          <a:prstGeom prst="rect">
            <a:avLst/>
          </a:prstGeom>
        </p:spPr>
      </p:pic>
      <p:pic>
        <p:nvPicPr>
          <p:cNvPr id="36" name="Picture 35">
            <a:extLst>
              <a:ext uri="{FF2B5EF4-FFF2-40B4-BE49-F238E27FC236}">
                <a16:creationId xmlns:a16="http://schemas.microsoft.com/office/drawing/2014/main" id="{1F7CCF71-30E8-2131-278D-CD21388420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932" y="378815"/>
            <a:ext cx="1861164" cy="2736669"/>
          </a:xfrm>
          <a:prstGeom prst="rect">
            <a:avLst/>
          </a:prstGeom>
        </p:spPr>
      </p:pic>
      <p:pic>
        <p:nvPicPr>
          <p:cNvPr id="25" name="Picture 24">
            <a:extLst>
              <a:ext uri="{FF2B5EF4-FFF2-40B4-BE49-F238E27FC236}">
                <a16:creationId xmlns:a16="http://schemas.microsoft.com/office/drawing/2014/main" id="{A789C2D7-8C78-25FE-AA17-7364E238189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87085" y="378814"/>
            <a:ext cx="1881072" cy="2736669"/>
          </a:xfrm>
          <a:prstGeom prst="rect">
            <a:avLst/>
          </a:prstGeom>
        </p:spPr>
      </p:pic>
    </p:spTree>
    <p:extLst>
      <p:ext uri="{BB962C8B-B14F-4D97-AF65-F5344CB8AC3E}">
        <p14:creationId xmlns:p14="http://schemas.microsoft.com/office/powerpoint/2010/main" val="30052529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16E9-35B5-71FA-F065-D7B6E216C18B}"/>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50ECA79A-A835-8F49-CDF1-54AC174434CB}"/>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E2109A10-339F-22AA-A392-107F0B870FCC}"/>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52269420-794B-E7EF-D9F4-622B75098429}"/>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C5C5027-D95D-29EF-C8CC-8A8B9E12BC51}"/>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78D3A15D-4E09-F3B1-D111-4A57126561C1}"/>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648BB56A-1DA3-FF72-7EEC-7562FABE127B}"/>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55DDDD43-71D2-6E39-764C-0F8A3857F858}"/>
              </a:ext>
            </a:extLst>
          </p:cNvPr>
          <p:cNvGrpSpPr/>
          <p:nvPr/>
        </p:nvGrpSpPr>
        <p:grpSpPr>
          <a:xfrm>
            <a:off x="-157957" y="-1524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8E1B4A02-23EF-C067-14AC-C8220F4E5009}"/>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86536FB8-56A7-B743-0C4B-1DBAFCFB28D0}"/>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991171A7-6313-6394-A4C3-1632D9A86275}"/>
              </a:ext>
            </a:extLst>
          </p:cNvPr>
          <p:cNvGrpSpPr/>
          <p:nvPr/>
        </p:nvGrpSpPr>
        <p:grpSpPr>
          <a:xfrm>
            <a:off x="-157957"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E1DE9B3A-D103-B2AC-E680-27493E028BF9}"/>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7A2F430D-7AB0-842E-5450-1612A8D330DD}"/>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0BDC2FA5-A755-6670-B79D-C96FA0A3AD1D}"/>
              </a:ext>
            </a:extLst>
          </p:cNvPr>
          <p:cNvGrpSpPr/>
          <p:nvPr/>
        </p:nvGrpSpPr>
        <p:grpSpPr>
          <a:xfrm>
            <a:off x="-11224248" y="15240"/>
            <a:ext cx="13864573" cy="6858000"/>
            <a:chOff x="-11224245" y="0"/>
            <a:chExt cx="13864573" cy="6858000"/>
          </a:xfrm>
          <a:solidFill>
            <a:srgbClr val="80B3D2"/>
          </a:solidFill>
        </p:grpSpPr>
        <p:sp>
          <p:nvSpPr>
            <p:cNvPr id="12" name="Rectangle: Rounded Corners 11">
              <a:extLst>
                <a:ext uri="{FF2B5EF4-FFF2-40B4-BE49-F238E27FC236}">
                  <a16:creationId xmlns:a16="http://schemas.microsoft.com/office/drawing/2014/main" id="{69C6A354-F3BD-3C69-EF9C-B90FBA2AD9B3}"/>
                </a:ext>
              </a:extLst>
            </p:cNvPr>
            <p:cNvSpPr/>
            <p:nvPr/>
          </p:nvSpPr>
          <p:spPr>
            <a:xfrm>
              <a:off x="-11224245"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11854654-5BF5-32D3-DF00-D7595E3179D9}"/>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C50DEECE-44D4-00C9-6861-2DC295DB0D0B}"/>
              </a:ext>
            </a:extLst>
          </p:cNvPr>
          <p:cNvGrpSpPr/>
          <p:nvPr/>
        </p:nvGrpSpPr>
        <p:grpSpPr>
          <a:xfrm>
            <a:off x="-11777557" y="0"/>
            <a:ext cx="13831143" cy="6858000"/>
            <a:chOff x="-11777559" y="0"/>
            <a:chExt cx="13831143" cy="6858000"/>
          </a:xfrm>
        </p:grpSpPr>
        <p:sp>
          <p:nvSpPr>
            <p:cNvPr id="13" name="Rectangle: Rounded Corners 12">
              <a:extLst>
                <a:ext uri="{FF2B5EF4-FFF2-40B4-BE49-F238E27FC236}">
                  <a16:creationId xmlns:a16="http://schemas.microsoft.com/office/drawing/2014/main" id="{381C1A06-1E0E-E82A-5488-9601E87D7B04}"/>
                </a:ext>
              </a:extLst>
            </p:cNvPr>
            <p:cNvSpPr/>
            <p:nvPr/>
          </p:nvSpPr>
          <p:spPr>
            <a:xfrm>
              <a:off x="-11777559" y="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67E22F5E-1AE6-A610-27F3-7A9612268C3C}"/>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CAE5A2D4-F626-35C4-46B5-96AA61C0D9F9}"/>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21184396-F19D-041F-6334-B730FA96181F}"/>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2BAEFC1-7C4F-1CF8-5C85-76C5EE44363E}"/>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3AADE8B8-5129-158C-EC02-725CD6C8ECB7}"/>
              </a:ext>
            </a:extLst>
          </p:cNvPr>
          <p:cNvSpPr txBox="1"/>
          <p:nvPr/>
        </p:nvSpPr>
        <p:spPr>
          <a:xfrm rot="16200000">
            <a:off x="639751" y="4325451"/>
            <a:ext cx="1312188"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sp>
        <p:nvSpPr>
          <p:cNvPr id="26" name="TextBox 25">
            <a:extLst>
              <a:ext uri="{FF2B5EF4-FFF2-40B4-BE49-F238E27FC236}">
                <a16:creationId xmlns:a16="http://schemas.microsoft.com/office/drawing/2014/main" id="{5E6B44DD-443D-23D7-2327-10F386A89648}"/>
              </a:ext>
            </a:extLst>
          </p:cNvPr>
          <p:cNvSpPr txBox="1"/>
          <p:nvPr/>
        </p:nvSpPr>
        <p:spPr>
          <a:xfrm rot="16200000">
            <a:off x="1212827" y="3721719"/>
            <a:ext cx="1312187"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Diagnosis</a:t>
            </a:r>
            <a:endParaRPr lang="en-US" dirty="0"/>
          </a:p>
        </p:txBody>
      </p:sp>
      <p:sp>
        <p:nvSpPr>
          <p:cNvPr id="28" name="TextBox 27">
            <a:extLst>
              <a:ext uri="{FF2B5EF4-FFF2-40B4-BE49-F238E27FC236}">
                <a16:creationId xmlns:a16="http://schemas.microsoft.com/office/drawing/2014/main" id="{4C656C47-9A35-B76D-D464-7317FC693E34}"/>
              </a:ext>
            </a:extLst>
          </p:cNvPr>
          <p:cNvSpPr txBox="1"/>
          <p:nvPr/>
        </p:nvSpPr>
        <p:spPr>
          <a:xfrm rot="16200000">
            <a:off x="1582606" y="3214003"/>
            <a:ext cx="1559478"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Epidemiology</a:t>
            </a:r>
            <a:endParaRPr lang="en-US" dirty="0"/>
          </a:p>
        </p:txBody>
      </p:sp>
      <p:grpSp>
        <p:nvGrpSpPr>
          <p:cNvPr id="29" name="Group 28">
            <a:extLst>
              <a:ext uri="{FF2B5EF4-FFF2-40B4-BE49-F238E27FC236}">
                <a16:creationId xmlns:a16="http://schemas.microsoft.com/office/drawing/2014/main" id="{B73E51A1-2AE9-0277-1B2A-B9C55F19E991}"/>
              </a:ext>
            </a:extLst>
          </p:cNvPr>
          <p:cNvGrpSpPr/>
          <p:nvPr/>
        </p:nvGrpSpPr>
        <p:grpSpPr>
          <a:xfrm>
            <a:off x="-14787801" y="15240"/>
            <a:ext cx="15751110" cy="6858000"/>
            <a:chOff x="-14787801" y="15240"/>
            <a:chExt cx="15751110" cy="6858000"/>
          </a:xfrm>
        </p:grpSpPr>
        <p:sp>
          <p:nvSpPr>
            <p:cNvPr id="30" name="Rectangle: Rounded Corners 29">
              <a:extLst>
                <a:ext uri="{FF2B5EF4-FFF2-40B4-BE49-F238E27FC236}">
                  <a16:creationId xmlns:a16="http://schemas.microsoft.com/office/drawing/2014/main" id="{F0519DA2-9838-D257-5133-DF2EDFC66A16}"/>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ED19ED2A-18BD-9FAA-4902-39D48A4E6A83}"/>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BA36257C-7D19-814F-9399-CE4935AF2654}"/>
              </a:ext>
            </a:extLst>
          </p:cNvPr>
          <p:cNvSpPr txBox="1"/>
          <p:nvPr/>
        </p:nvSpPr>
        <p:spPr>
          <a:xfrm rot="16200000">
            <a:off x="39503" y="5126325"/>
            <a:ext cx="147828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sp>
        <p:nvSpPr>
          <p:cNvPr id="34" name="Rectangle 33">
            <a:extLst>
              <a:ext uri="{FF2B5EF4-FFF2-40B4-BE49-F238E27FC236}">
                <a16:creationId xmlns:a16="http://schemas.microsoft.com/office/drawing/2014/main" id="{061DAE76-5DCA-1ACA-678B-D840D3D3A5C1}"/>
              </a:ext>
            </a:extLst>
          </p:cNvPr>
          <p:cNvSpPr/>
          <p:nvPr/>
        </p:nvSpPr>
        <p:spPr>
          <a:xfrm>
            <a:off x="5917953" y="2393460"/>
            <a:ext cx="939990" cy="929390"/>
          </a:xfrm>
          <a:prstGeom prst="rect">
            <a:avLst/>
          </a:prstGeom>
          <a:solidFill>
            <a:srgbClr val="EBE1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79B11BCB-7A85-9C3C-B327-CBEC6878E1B8}"/>
              </a:ext>
            </a:extLst>
          </p:cNvPr>
          <p:cNvSpPr/>
          <p:nvPr/>
        </p:nvSpPr>
        <p:spPr>
          <a:xfrm>
            <a:off x="7095963" y="3558665"/>
            <a:ext cx="939990" cy="929390"/>
          </a:xfrm>
          <a:prstGeom prst="rect">
            <a:avLst/>
          </a:prstGeom>
          <a:solidFill>
            <a:srgbClr val="FF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CB91AC09-EFDB-1ED4-6064-323060909550}"/>
              </a:ext>
            </a:extLst>
          </p:cNvPr>
          <p:cNvSpPr/>
          <p:nvPr/>
        </p:nvSpPr>
        <p:spPr>
          <a:xfrm>
            <a:off x="7095963" y="2393460"/>
            <a:ext cx="939990" cy="929390"/>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Skeleton">
            <a:extLst>
              <a:ext uri="{FF2B5EF4-FFF2-40B4-BE49-F238E27FC236}">
                <a16:creationId xmlns:a16="http://schemas.microsoft.com/office/drawing/2014/main" id="{0E76817D-1C95-1571-9764-7599CE7AAA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0748" y="2400955"/>
            <a:ext cx="914400" cy="914400"/>
          </a:xfrm>
          <a:prstGeom prst="rect">
            <a:avLst/>
          </a:prstGeom>
        </p:spPr>
      </p:pic>
      <p:pic>
        <p:nvPicPr>
          <p:cNvPr id="56" name="Graphic 55" descr="Research">
            <a:extLst>
              <a:ext uri="{FF2B5EF4-FFF2-40B4-BE49-F238E27FC236}">
                <a16:creationId xmlns:a16="http://schemas.microsoft.com/office/drawing/2014/main" id="{1882E531-E943-2B93-EA42-158C38FDAC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2483" y="3561820"/>
            <a:ext cx="914400" cy="914400"/>
          </a:xfrm>
          <a:prstGeom prst="rect">
            <a:avLst/>
          </a:prstGeom>
        </p:spPr>
      </p:pic>
      <p:pic>
        <p:nvPicPr>
          <p:cNvPr id="58" name="Graphic 57" descr="Skull">
            <a:extLst>
              <a:ext uri="{FF2B5EF4-FFF2-40B4-BE49-F238E27FC236}">
                <a16:creationId xmlns:a16="http://schemas.microsoft.com/office/drawing/2014/main" id="{CFBFC460-5ACC-0100-1825-81B88E4322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8758" y="2400955"/>
            <a:ext cx="914400" cy="914400"/>
          </a:xfrm>
          <a:prstGeom prst="rect">
            <a:avLst/>
          </a:prstGeom>
        </p:spPr>
      </p:pic>
      <p:pic>
        <p:nvPicPr>
          <p:cNvPr id="60" name="Graphic 59" descr="Brain">
            <a:extLst>
              <a:ext uri="{FF2B5EF4-FFF2-40B4-BE49-F238E27FC236}">
                <a16:creationId xmlns:a16="http://schemas.microsoft.com/office/drawing/2014/main" id="{7AFEAC0C-5D09-5055-3DB7-7E89D46112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72685" y="3562475"/>
            <a:ext cx="914400" cy="914400"/>
          </a:xfrm>
          <a:prstGeom prst="rect">
            <a:avLst/>
          </a:prstGeom>
        </p:spPr>
      </p:pic>
      <p:sp>
        <p:nvSpPr>
          <p:cNvPr id="41" name="Rectangle 40">
            <a:extLst>
              <a:ext uri="{FF2B5EF4-FFF2-40B4-BE49-F238E27FC236}">
                <a16:creationId xmlns:a16="http://schemas.microsoft.com/office/drawing/2014/main" id="{7A026441-21D3-CB2B-9AA3-60B174963DBE}"/>
              </a:ext>
            </a:extLst>
          </p:cNvPr>
          <p:cNvSpPr/>
          <p:nvPr/>
        </p:nvSpPr>
        <p:spPr>
          <a:xfrm>
            <a:off x="2453694" y="3565629"/>
            <a:ext cx="4424553" cy="3170449"/>
          </a:xfrm>
          <a:prstGeom prst="rect">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48DD3A-84AF-0C0F-CC5B-16A3B049F38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88915" y="3585948"/>
            <a:ext cx="3380252" cy="3136408"/>
          </a:xfrm>
          <a:prstGeom prst="rect">
            <a:avLst/>
          </a:prstGeom>
        </p:spPr>
      </p:pic>
    </p:spTree>
    <p:extLst>
      <p:ext uri="{BB962C8B-B14F-4D97-AF65-F5344CB8AC3E}">
        <p14:creationId xmlns:p14="http://schemas.microsoft.com/office/powerpoint/2010/main" val="295520854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7D54C-29EE-0948-4566-8EA0D0051735}"/>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AD370C3B-4602-BA48-1E91-86EC7004B3AF}"/>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16D15010-5102-321E-EFD4-BE65840BB4AB}"/>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60FE9D49-29B5-ED1D-1F6E-43F4E056D126}"/>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966AC1E6-BC88-C372-0839-3DD76954449B}"/>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CBAB10B0-CBC1-8571-11D7-E0FA59A76DEF}"/>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29605B16-547D-5BD3-B1F0-F6084680CECD}"/>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1962E027-F239-F7E4-6566-400736B69B3A}"/>
              </a:ext>
            </a:extLst>
          </p:cNvPr>
          <p:cNvGrpSpPr/>
          <p:nvPr/>
        </p:nvGrpSpPr>
        <p:grpSpPr>
          <a:xfrm>
            <a:off x="-157957" y="-1524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3D348D4A-A86E-AC11-42BB-C993D5F1DEEF}"/>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63B5D426-3A80-62D4-1AE8-AE3CAE7D6A3B}"/>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BB62BD91-B2B4-7D2F-592D-3FAB295D0D83}"/>
              </a:ext>
            </a:extLst>
          </p:cNvPr>
          <p:cNvGrpSpPr/>
          <p:nvPr/>
        </p:nvGrpSpPr>
        <p:grpSpPr>
          <a:xfrm>
            <a:off x="-157957"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7D3EB60C-751A-457B-37B2-932EAB0FFC57}"/>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5DFB7502-6F6D-62B6-0F3F-75B1B4FE9B60}"/>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F3B93CF1-DE93-AB88-A24D-755E3790CDA9}"/>
              </a:ext>
            </a:extLst>
          </p:cNvPr>
          <p:cNvGrpSpPr/>
          <p:nvPr/>
        </p:nvGrpSpPr>
        <p:grpSpPr>
          <a:xfrm>
            <a:off x="-11224248" y="15240"/>
            <a:ext cx="13864573" cy="6858000"/>
            <a:chOff x="-11224245" y="0"/>
            <a:chExt cx="13864573" cy="6858000"/>
          </a:xfrm>
          <a:solidFill>
            <a:srgbClr val="80B3D2"/>
          </a:solidFill>
        </p:grpSpPr>
        <p:sp>
          <p:nvSpPr>
            <p:cNvPr id="12" name="Rectangle: Rounded Corners 11">
              <a:extLst>
                <a:ext uri="{FF2B5EF4-FFF2-40B4-BE49-F238E27FC236}">
                  <a16:creationId xmlns:a16="http://schemas.microsoft.com/office/drawing/2014/main" id="{790DB199-915C-8209-6CB2-2C73C11D1C25}"/>
                </a:ext>
              </a:extLst>
            </p:cNvPr>
            <p:cNvSpPr/>
            <p:nvPr/>
          </p:nvSpPr>
          <p:spPr>
            <a:xfrm>
              <a:off x="-11224245"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2F02AA53-81D9-4FAF-8D91-926E3024BB53}"/>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8747D0F0-0DCB-2D6E-ECF6-4151A25F45E4}"/>
              </a:ext>
            </a:extLst>
          </p:cNvPr>
          <p:cNvGrpSpPr/>
          <p:nvPr/>
        </p:nvGrpSpPr>
        <p:grpSpPr>
          <a:xfrm>
            <a:off x="-11777557" y="0"/>
            <a:ext cx="13831143" cy="6858000"/>
            <a:chOff x="-11777559" y="0"/>
            <a:chExt cx="13831143" cy="6858000"/>
          </a:xfrm>
        </p:grpSpPr>
        <p:sp>
          <p:nvSpPr>
            <p:cNvPr id="13" name="Rectangle: Rounded Corners 12">
              <a:extLst>
                <a:ext uri="{FF2B5EF4-FFF2-40B4-BE49-F238E27FC236}">
                  <a16:creationId xmlns:a16="http://schemas.microsoft.com/office/drawing/2014/main" id="{38A86DD4-9D01-4C12-A617-18F1C032FBCA}"/>
                </a:ext>
              </a:extLst>
            </p:cNvPr>
            <p:cNvSpPr/>
            <p:nvPr/>
          </p:nvSpPr>
          <p:spPr>
            <a:xfrm>
              <a:off x="-11777559" y="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284E3F3A-C81B-66DE-8391-D28DF1D8235E}"/>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5747986E-3220-9A9B-F4C5-B60344F5C4C9}"/>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77D33B23-5391-999F-035C-3556F149C6EE}"/>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F5B318CC-3E8B-EC10-A177-FD95FB2BF1AB}"/>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234972B2-B4B9-1484-CED9-E06B332652E5}"/>
              </a:ext>
            </a:extLst>
          </p:cNvPr>
          <p:cNvSpPr txBox="1"/>
          <p:nvPr/>
        </p:nvSpPr>
        <p:spPr>
          <a:xfrm rot="16200000">
            <a:off x="639751" y="4325451"/>
            <a:ext cx="1312188"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sp>
        <p:nvSpPr>
          <p:cNvPr id="26" name="TextBox 25">
            <a:extLst>
              <a:ext uri="{FF2B5EF4-FFF2-40B4-BE49-F238E27FC236}">
                <a16:creationId xmlns:a16="http://schemas.microsoft.com/office/drawing/2014/main" id="{2C34EFD8-FBE9-8821-7391-C8A8E93C29A3}"/>
              </a:ext>
            </a:extLst>
          </p:cNvPr>
          <p:cNvSpPr txBox="1"/>
          <p:nvPr/>
        </p:nvSpPr>
        <p:spPr>
          <a:xfrm rot="16200000">
            <a:off x="1212827" y="3721719"/>
            <a:ext cx="1312187"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Diagnosis</a:t>
            </a:r>
            <a:endParaRPr lang="en-US" dirty="0"/>
          </a:p>
        </p:txBody>
      </p:sp>
      <p:sp>
        <p:nvSpPr>
          <p:cNvPr id="28" name="TextBox 27">
            <a:extLst>
              <a:ext uri="{FF2B5EF4-FFF2-40B4-BE49-F238E27FC236}">
                <a16:creationId xmlns:a16="http://schemas.microsoft.com/office/drawing/2014/main" id="{3F93E2FC-C3F6-327D-7212-D2B327EFBE50}"/>
              </a:ext>
            </a:extLst>
          </p:cNvPr>
          <p:cNvSpPr txBox="1"/>
          <p:nvPr/>
        </p:nvSpPr>
        <p:spPr>
          <a:xfrm rot="16200000">
            <a:off x="1582606" y="3214003"/>
            <a:ext cx="1559478"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Epidemiology</a:t>
            </a:r>
            <a:endParaRPr lang="en-US" dirty="0"/>
          </a:p>
        </p:txBody>
      </p:sp>
      <p:grpSp>
        <p:nvGrpSpPr>
          <p:cNvPr id="29" name="Group 28">
            <a:extLst>
              <a:ext uri="{FF2B5EF4-FFF2-40B4-BE49-F238E27FC236}">
                <a16:creationId xmlns:a16="http://schemas.microsoft.com/office/drawing/2014/main" id="{3A70248F-F810-E46B-99D7-5B3D6164E5B5}"/>
              </a:ext>
            </a:extLst>
          </p:cNvPr>
          <p:cNvGrpSpPr/>
          <p:nvPr/>
        </p:nvGrpSpPr>
        <p:grpSpPr>
          <a:xfrm>
            <a:off x="-14787801" y="15240"/>
            <a:ext cx="15751110" cy="6858000"/>
            <a:chOff x="-14787801" y="15240"/>
            <a:chExt cx="15751110" cy="6858000"/>
          </a:xfrm>
        </p:grpSpPr>
        <p:sp>
          <p:nvSpPr>
            <p:cNvPr id="30" name="Rectangle: Rounded Corners 29">
              <a:extLst>
                <a:ext uri="{FF2B5EF4-FFF2-40B4-BE49-F238E27FC236}">
                  <a16:creationId xmlns:a16="http://schemas.microsoft.com/office/drawing/2014/main" id="{08F603D5-6EB2-C1C0-DE34-E027B2B54EEE}"/>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55AB724F-4796-2CB5-95C3-D3A68C766EBB}"/>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6A0FD87E-33CC-EA07-953E-D22B721ED11E}"/>
              </a:ext>
            </a:extLst>
          </p:cNvPr>
          <p:cNvSpPr txBox="1"/>
          <p:nvPr/>
        </p:nvSpPr>
        <p:spPr>
          <a:xfrm rot="16200000">
            <a:off x="39503" y="5126325"/>
            <a:ext cx="147828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sp>
        <p:nvSpPr>
          <p:cNvPr id="34" name="Rectangle 33">
            <a:extLst>
              <a:ext uri="{FF2B5EF4-FFF2-40B4-BE49-F238E27FC236}">
                <a16:creationId xmlns:a16="http://schemas.microsoft.com/office/drawing/2014/main" id="{0465B7FE-04D3-C008-BA0E-F05F3BCE7F4C}"/>
              </a:ext>
            </a:extLst>
          </p:cNvPr>
          <p:cNvSpPr/>
          <p:nvPr/>
        </p:nvSpPr>
        <p:spPr>
          <a:xfrm>
            <a:off x="5917953" y="2393460"/>
            <a:ext cx="939990" cy="929390"/>
          </a:xfrm>
          <a:prstGeom prst="rect">
            <a:avLst/>
          </a:prstGeom>
          <a:solidFill>
            <a:srgbClr val="EBE1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92A8EFBA-6966-B541-4447-9500418E6463}"/>
              </a:ext>
            </a:extLst>
          </p:cNvPr>
          <p:cNvSpPr/>
          <p:nvPr/>
        </p:nvSpPr>
        <p:spPr>
          <a:xfrm>
            <a:off x="5938257" y="3565630"/>
            <a:ext cx="939990" cy="929390"/>
          </a:xfrm>
          <a:prstGeom prst="rect">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6612623F-D006-4B5B-7ED3-92744C14783E}"/>
              </a:ext>
            </a:extLst>
          </p:cNvPr>
          <p:cNvSpPr/>
          <p:nvPr/>
        </p:nvSpPr>
        <p:spPr>
          <a:xfrm>
            <a:off x="7095963" y="3558664"/>
            <a:ext cx="4949027" cy="3108835"/>
          </a:xfrm>
          <a:prstGeom prst="rect">
            <a:avLst/>
          </a:prstGeom>
          <a:solidFill>
            <a:srgbClr val="FF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BF803F94-3B45-47B0-545A-0C3D1FB6FEBD}"/>
              </a:ext>
            </a:extLst>
          </p:cNvPr>
          <p:cNvSpPr/>
          <p:nvPr/>
        </p:nvSpPr>
        <p:spPr>
          <a:xfrm>
            <a:off x="7095963" y="2393460"/>
            <a:ext cx="939990" cy="929390"/>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Skeleton">
            <a:extLst>
              <a:ext uri="{FF2B5EF4-FFF2-40B4-BE49-F238E27FC236}">
                <a16:creationId xmlns:a16="http://schemas.microsoft.com/office/drawing/2014/main" id="{98E0C8F3-3327-3F39-95D1-0354EC949B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0748" y="2400955"/>
            <a:ext cx="914400" cy="914400"/>
          </a:xfrm>
          <a:prstGeom prst="rect">
            <a:avLst/>
          </a:prstGeom>
        </p:spPr>
      </p:pic>
      <p:pic>
        <p:nvPicPr>
          <p:cNvPr id="56" name="Graphic 55" descr="Research">
            <a:extLst>
              <a:ext uri="{FF2B5EF4-FFF2-40B4-BE49-F238E27FC236}">
                <a16:creationId xmlns:a16="http://schemas.microsoft.com/office/drawing/2014/main" id="{D5BF7F0A-0BF4-8672-8BB9-61FEB2BF57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2483" y="3561820"/>
            <a:ext cx="914400" cy="914400"/>
          </a:xfrm>
          <a:prstGeom prst="rect">
            <a:avLst/>
          </a:prstGeom>
        </p:spPr>
      </p:pic>
      <p:pic>
        <p:nvPicPr>
          <p:cNvPr id="58" name="Graphic 57" descr="Skull">
            <a:extLst>
              <a:ext uri="{FF2B5EF4-FFF2-40B4-BE49-F238E27FC236}">
                <a16:creationId xmlns:a16="http://schemas.microsoft.com/office/drawing/2014/main" id="{4EEFDC56-8D5C-3766-B01C-B5F0D4E47D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8758" y="2400955"/>
            <a:ext cx="914400" cy="914400"/>
          </a:xfrm>
          <a:prstGeom prst="rect">
            <a:avLst/>
          </a:prstGeom>
        </p:spPr>
      </p:pic>
      <p:pic>
        <p:nvPicPr>
          <p:cNvPr id="60" name="Graphic 59" descr="Brain">
            <a:extLst>
              <a:ext uri="{FF2B5EF4-FFF2-40B4-BE49-F238E27FC236}">
                <a16:creationId xmlns:a16="http://schemas.microsoft.com/office/drawing/2014/main" id="{3C2BC17A-3545-69F9-3291-0232739FCC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72685" y="3562475"/>
            <a:ext cx="914400" cy="914400"/>
          </a:xfrm>
          <a:prstGeom prst="rect">
            <a:avLst/>
          </a:prstGeom>
        </p:spPr>
      </p:pic>
      <p:pic>
        <p:nvPicPr>
          <p:cNvPr id="25" name="Picture 24">
            <a:extLst>
              <a:ext uri="{FF2B5EF4-FFF2-40B4-BE49-F238E27FC236}">
                <a16:creationId xmlns:a16="http://schemas.microsoft.com/office/drawing/2014/main" id="{2263B7EF-5DF9-E26A-A103-C773DA4C18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81523" y="3611578"/>
            <a:ext cx="3705595" cy="3003005"/>
          </a:xfrm>
          <a:prstGeom prst="rect">
            <a:avLst/>
          </a:prstGeom>
        </p:spPr>
      </p:pic>
    </p:spTree>
    <p:extLst>
      <p:ext uri="{BB962C8B-B14F-4D97-AF65-F5344CB8AC3E}">
        <p14:creationId xmlns:p14="http://schemas.microsoft.com/office/powerpoint/2010/main" val="37746573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096BD-4B09-D247-2897-A40321A920B0}"/>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F53C6EC1-3B2B-4615-C957-166439A092AF}"/>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8282866D-1C57-786E-C8E1-0542A2F18C75}"/>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A4E59EF7-9CBC-B049-C47B-3FC9545DCAEB}"/>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E157643B-4F0B-703C-FC4B-C8257D8A9C97}"/>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C6405E68-0A44-8EAD-F477-179903AB7560}"/>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C6053B5E-85AF-C2E5-6A8F-3EB5B454E38F}"/>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0F82ED23-55CE-BA69-B40D-01EE8B8A9D94}"/>
              </a:ext>
            </a:extLst>
          </p:cNvPr>
          <p:cNvGrpSpPr/>
          <p:nvPr/>
        </p:nvGrpSpPr>
        <p:grpSpPr>
          <a:xfrm>
            <a:off x="-157957" y="-1524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5637FBCB-855D-FFDC-0CB1-549CDCE18D7F}"/>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5ADD2AE9-5C90-7B25-2788-9EFD3450DFFD}"/>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779D50BF-3EED-B588-70B4-E6280E0CA90F}"/>
              </a:ext>
            </a:extLst>
          </p:cNvPr>
          <p:cNvGrpSpPr/>
          <p:nvPr/>
        </p:nvGrpSpPr>
        <p:grpSpPr>
          <a:xfrm>
            <a:off x="-157957"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5A39B592-17DA-0D79-CDDB-6E9959800504}"/>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A39ADAC8-6D37-8058-7350-58F4121D3C9A}"/>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86069001-CB53-EB4E-74A9-41E9E4DBB691}"/>
              </a:ext>
            </a:extLst>
          </p:cNvPr>
          <p:cNvGrpSpPr/>
          <p:nvPr/>
        </p:nvGrpSpPr>
        <p:grpSpPr>
          <a:xfrm>
            <a:off x="36828" y="-209612"/>
            <a:ext cx="13680019" cy="6858000"/>
            <a:chOff x="-11039691" y="-40844"/>
            <a:chExt cx="13680019" cy="6858000"/>
          </a:xfrm>
          <a:solidFill>
            <a:srgbClr val="80B3D2"/>
          </a:solidFill>
        </p:grpSpPr>
        <p:sp>
          <p:nvSpPr>
            <p:cNvPr id="12" name="Rectangle: Rounded Corners 11">
              <a:extLst>
                <a:ext uri="{FF2B5EF4-FFF2-40B4-BE49-F238E27FC236}">
                  <a16:creationId xmlns:a16="http://schemas.microsoft.com/office/drawing/2014/main" id="{D773686C-EC69-ABCB-2162-54740BFEC1D3}"/>
                </a:ext>
              </a:extLst>
            </p:cNvPr>
            <p:cNvSpPr/>
            <p:nvPr/>
          </p:nvSpPr>
          <p:spPr>
            <a:xfrm>
              <a:off x="-11039691" y="-40844"/>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586A8335-7025-5E98-13E8-37C49D47C591}"/>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02EC3503-049C-AD43-4A8E-5A4AECA197AE}"/>
              </a:ext>
            </a:extLst>
          </p:cNvPr>
          <p:cNvGrpSpPr/>
          <p:nvPr/>
        </p:nvGrpSpPr>
        <p:grpSpPr>
          <a:xfrm>
            <a:off x="-11650983" y="0"/>
            <a:ext cx="13704569" cy="6858000"/>
            <a:chOff x="-11650985" y="0"/>
            <a:chExt cx="13704569" cy="6858000"/>
          </a:xfrm>
        </p:grpSpPr>
        <p:sp>
          <p:nvSpPr>
            <p:cNvPr id="13" name="Rectangle: Rounded Corners 12">
              <a:extLst>
                <a:ext uri="{FF2B5EF4-FFF2-40B4-BE49-F238E27FC236}">
                  <a16:creationId xmlns:a16="http://schemas.microsoft.com/office/drawing/2014/main" id="{DE16F6B9-D756-580F-FF1C-1D80F277B91D}"/>
                </a:ext>
              </a:extLst>
            </p:cNvPr>
            <p:cNvSpPr/>
            <p:nvPr/>
          </p:nvSpPr>
          <p:spPr>
            <a:xfrm>
              <a:off x="-11650985" y="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7CA53E35-1E3E-D5D4-41B0-B397DBFE1E4B}"/>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87CB15E0-0A49-16BE-5519-BB2E96E8FC41}"/>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6AB2D373-A954-5A0F-0827-EA9F26122D79}"/>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8977DC9D-0337-84C0-5111-4805A4728811}"/>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7E8DB528-B024-AE6A-8CA4-A14EE63FA119}"/>
              </a:ext>
            </a:extLst>
          </p:cNvPr>
          <p:cNvSpPr txBox="1"/>
          <p:nvPr/>
        </p:nvSpPr>
        <p:spPr>
          <a:xfrm rot="16200000">
            <a:off x="610321" y="4387185"/>
            <a:ext cx="136785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sp>
        <p:nvSpPr>
          <p:cNvPr id="26" name="TextBox 25">
            <a:extLst>
              <a:ext uri="{FF2B5EF4-FFF2-40B4-BE49-F238E27FC236}">
                <a16:creationId xmlns:a16="http://schemas.microsoft.com/office/drawing/2014/main" id="{747D116F-47F4-36B1-7595-0AF21D569CC5}"/>
              </a:ext>
            </a:extLst>
          </p:cNvPr>
          <p:cNvSpPr txBox="1"/>
          <p:nvPr/>
        </p:nvSpPr>
        <p:spPr>
          <a:xfrm rot="16200000">
            <a:off x="1179827" y="3703259"/>
            <a:ext cx="136785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Diagnosis</a:t>
            </a:r>
            <a:endParaRPr lang="en-US" dirty="0"/>
          </a:p>
        </p:txBody>
      </p:sp>
      <p:grpSp>
        <p:nvGrpSpPr>
          <p:cNvPr id="27" name="Group 26">
            <a:extLst>
              <a:ext uri="{FF2B5EF4-FFF2-40B4-BE49-F238E27FC236}">
                <a16:creationId xmlns:a16="http://schemas.microsoft.com/office/drawing/2014/main" id="{AD429E98-14E7-952B-BCF7-D0FA8CA57C3A}"/>
              </a:ext>
            </a:extLst>
          </p:cNvPr>
          <p:cNvGrpSpPr/>
          <p:nvPr/>
        </p:nvGrpSpPr>
        <p:grpSpPr>
          <a:xfrm>
            <a:off x="-14787801" y="15240"/>
            <a:ext cx="15751110" cy="6858000"/>
            <a:chOff x="-14787801" y="15240"/>
            <a:chExt cx="15751110" cy="6858000"/>
          </a:xfrm>
        </p:grpSpPr>
        <p:sp>
          <p:nvSpPr>
            <p:cNvPr id="28" name="Rectangle: Rounded Corners 27">
              <a:extLst>
                <a:ext uri="{FF2B5EF4-FFF2-40B4-BE49-F238E27FC236}">
                  <a16:creationId xmlns:a16="http://schemas.microsoft.com/office/drawing/2014/main" id="{EBF48E94-9FB6-3B23-F127-15B5A3798AB9}"/>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CFD1346-4ABF-DDFF-2759-C621125DB6C3}"/>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Box 30">
            <a:extLst>
              <a:ext uri="{FF2B5EF4-FFF2-40B4-BE49-F238E27FC236}">
                <a16:creationId xmlns:a16="http://schemas.microsoft.com/office/drawing/2014/main" id="{DA2F5E5E-BC0B-51C6-6986-AF5901ECAB6F}"/>
              </a:ext>
            </a:extLst>
          </p:cNvPr>
          <p:cNvSpPr txBox="1"/>
          <p:nvPr/>
        </p:nvSpPr>
        <p:spPr>
          <a:xfrm rot="16200000">
            <a:off x="110167" y="5168733"/>
            <a:ext cx="1302025"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sp>
        <p:nvSpPr>
          <p:cNvPr id="32" name="TextBox 31">
            <a:extLst>
              <a:ext uri="{FF2B5EF4-FFF2-40B4-BE49-F238E27FC236}">
                <a16:creationId xmlns:a16="http://schemas.microsoft.com/office/drawing/2014/main" id="{43E8CA14-2FFC-147F-D151-50ED06D8497C}"/>
              </a:ext>
            </a:extLst>
          </p:cNvPr>
          <p:cNvSpPr txBox="1"/>
          <p:nvPr/>
        </p:nvSpPr>
        <p:spPr>
          <a:xfrm>
            <a:off x="7032316" y="163737"/>
            <a:ext cx="4910569" cy="3970318"/>
          </a:xfrm>
          <a:prstGeom prst="rect">
            <a:avLst/>
          </a:prstGeom>
          <a:noFill/>
        </p:spPr>
        <p:txBody>
          <a:bodyPr wrap="square" rtlCol="0">
            <a:spAutoFit/>
          </a:bodyPr>
          <a:lstStyle/>
          <a:p>
            <a:pPr algn="r" rtl="1"/>
            <a:r>
              <a:rPr lang="fa-IR" dirty="0">
                <a:cs typeface="B Nazanin" panose="00000400000000000000" pitchFamily="2" charset="-78"/>
              </a:rPr>
              <a:t>بیماری‌های ذخیره‌ای لیزوزومی (</a:t>
            </a:r>
            <a:r>
              <a:rPr lang="en-US" dirty="0">
                <a:cs typeface="B Nazanin" panose="00000400000000000000" pitchFamily="2" charset="-78"/>
              </a:rPr>
              <a:t>Lysosomal Storage Diseases </a:t>
            </a:r>
            <a:r>
              <a:rPr lang="fa-IR" dirty="0">
                <a:cs typeface="B Nazanin" panose="00000400000000000000" pitchFamily="2" charset="-78"/>
              </a:rPr>
              <a:t>یا </a:t>
            </a:r>
            <a:r>
              <a:rPr lang="en-US" dirty="0">
                <a:cs typeface="B Nazanin" panose="00000400000000000000" pitchFamily="2" charset="-78"/>
              </a:rPr>
              <a:t>LSDs</a:t>
            </a:r>
            <a:r>
              <a:rPr lang="fa-IR" dirty="0">
                <a:cs typeface="B Nazanin" panose="00000400000000000000" pitchFamily="2" charset="-78"/>
              </a:rPr>
              <a:t>) شامل بیش از ۷۰ نوع بیماری هستند. هر یک از آن‌ها به‌تنهایی نادرند، اما در مجموع حدود ۱ در هر ۵۰۰۰ تولد زنده را تحت تأثیر قرار می‌دهند و هیچ ترجیح نژادی مشخصی ندارند </a:t>
            </a:r>
            <a:endParaRPr lang="en-US" dirty="0">
              <a:cs typeface="B Nazanin" panose="00000400000000000000" pitchFamily="2" charset="-78"/>
            </a:endParaRPr>
          </a:p>
          <a:p>
            <a:pPr algn="r" rtl="1"/>
            <a:r>
              <a:rPr lang="fa-IR" dirty="0">
                <a:cs typeface="B Nazanin" panose="00000400000000000000" pitchFamily="2" charset="-78"/>
              </a:rPr>
              <a:t>بیماری گوشه شایع‌ترین بیماری لیزوزومی محسوب می‌شود و شیوع آن در جمعیت عمومی ۱ مورد در هر ۴۰٬۰۰۰ تا ۶۰٬۰۰۰ تولد زنده  است.</a:t>
            </a:r>
            <a:endParaRPr lang="en-US" dirty="0">
              <a:cs typeface="B Nazanin" panose="00000400000000000000" pitchFamily="2" charset="-78"/>
            </a:endParaRPr>
          </a:p>
          <a:p>
            <a:pPr algn="r" rtl="1"/>
            <a:r>
              <a:rPr lang="fa-IR" dirty="0">
                <a:cs typeface="B Nazanin" panose="00000400000000000000" pitchFamily="2" charset="-78"/>
              </a:rPr>
              <a:t>در یک مطالعه مشترک در سال ۲۰۲۱ شامل بیماران مبتلا به گوشه از مکزیک و اسپانیا، نوع ۱ بیماری گوشه شایع‌ترین نوع در جمعیت مکزیکی گزارش شد </a:t>
            </a:r>
            <a:endParaRPr lang="en-US" dirty="0">
              <a:cs typeface="B Nazanin" panose="00000400000000000000" pitchFamily="2" charset="-78"/>
            </a:endParaRPr>
          </a:p>
          <a:p>
            <a:pPr algn="r" rtl="1"/>
            <a:r>
              <a:rPr lang="fa-IR" dirty="0">
                <a:cs typeface="B Nazanin" panose="00000400000000000000" pitchFamily="2" charset="-78"/>
              </a:rPr>
              <a:t>این بیماری در حال حاضر جزو ۲۰ بیماری نادر شناخته‌شده در </a:t>
            </a:r>
            <a:r>
              <a:rPr lang="fa-IR" b="1" dirty="0">
                <a:cs typeface="B Nazanin" panose="00000400000000000000" pitchFamily="2" charset="-78"/>
              </a:rPr>
              <a:t>مکزیک</a:t>
            </a:r>
            <a:r>
              <a:rPr lang="fa-IR" dirty="0">
                <a:cs typeface="B Nazanin" panose="00000400000000000000" pitchFamily="2" charset="-78"/>
              </a:rPr>
              <a:t> محسوب می‌شود.</a:t>
            </a:r>
            <a:endParaRPr lang="en-US" dirty="0">
              <a:cs typeface="B Nazanin" panose="00000400000000000000" pitchFamily="2" charset="-78"/>
            </a:endParaRPr>
          </a:p>
          <a:p>
            <a:pPr algn="r" rtl="1"/>
            <a:endParaRPr lang="en-US" dirty="0">
              <a:cs typeface="B Nazanin" panose="00000400000000000000" pitchFamily="2" charset="-78"/>
            </a:endParaRPr>
          </a:p>
          <a:p>
            <a:pPr algn="r" rtl="1"/>
            <a:endParaRPr lang="en-US" dirty="0"/>
          </a:p>
        </p:txBody>
      </p:sp>
      <p:sp>
        <p:nvSpPr>
          <p:cNvPr id="38" name="Rectangle: Rounded Corners 37">
            <a:extLst>
              <a:ext uri="{FF2B5EF4-FFF2-40B4-BE49-F238E27FC236}">
                <a16:creationId xmlns:a16="http://schemas.microsoft.com/office/drawing/2014/main" id="{D77B4145-CC29-E5D9-53A1-9FC451E68E6B}"/>
              </a:ext>
            </a:extLst>
          </p:cNvPr>
          <p:cNvSpPr/>
          <p:nvPr/>
        </p:nvSpPr>
        <p:spPr>
          <a:xfrm>
            <a:off x="2308485" y="130148"/>
            <a:ext cx="4379881" cy="2508122"/>
          </a:xfrm>
          <a:prstGeom prst="roundRect">
            <a:avLst/>
          </a:prstGeom>
          <a:solidFill>
            <a:srgbClr val="00665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3765B67-67AB-A8D8-3A0C-373DC1B110B9}"/>
              </a:ext>
            </a:extLst>
          </p:cNvPr>
          <p:cNvSpPr txBox="1"/>
          <p:nvPr/>
        </p:nvSpPr>
        <p:spPr>
          <a:xfrm>
            <a:off x="2495472" y="363373"/>
            <a:ext cx="3985821" cy="2215991"/>
          </a:xfrm>
          <a:prstGeom prst="rect">
            <a:avLst/>
          </a:prstGeom>
          <a:noFill/>
        </p:spPr>
        <p:txBody>
          <a:bodyPr wrap="square" rtlCol="0">
            <a:spAutoFit/>
          </a:bodyPr>
          <a:lstStyle/>
          <a:p>
            <a:pPr algn="r" rtl="1"/>
            <a:r>
              <a:rPr lang="fa-IR" sz="2000" dirty="0">
                <a:cs typeface="B Nazanin" panose="00000400000000000000" pitchFamily="2" charset="-78"/>
              </a:rPr>
              <a:t>بر اساس یک مطالعه جامع منتشرشده در سال ۲۰۲۴، بین سال‌های ۱۹۸۰ تا ۲۰۲۴، تعداد ۷۰۶ بیمار مبتلا به بیماری گوشه در ایران شناسایی شده‌اند. از این تعداد، تا سال ۲۰۲۴، ۴۴۷ نفر زنده بوده‌اند که شامل ۴۱۳ نفر با نوع ۱ و ۳۴ نفر با نوع ۳ این بیماری می‌باشند.</a:t>
            </a:r>
          </a:p>
          <a:p>
            <a:pPr algn="r" rtl="1"/>
            <a:endParaRPr lang="en-US" dirty="0">
              <a:cs typeface="B Nazanin" panose="00000400000000000000" pitchFamily="2" charset="-78"/>
            </a:endParaRPr>
          </a:p>
        </p:txBody>
      </p:sp>
      <p:pic>
        <p:nvPicPr>
          <p:cNvPr id="1026" name="Picture 2" descr="A map of the united states&#10;&#10;AI-generated content may be incorrect.">
            <a:extLst>
              <a:ext uri="{FF2B5EF4-FFF2-40B4-BE49-F238E27FC236}">
                <a16:creationId xmlns:a16="http://schemas.microsoft.com/office/drawing/2014/main" id="{46C22C6A-4E25-77B0-50CC-77A97D8E1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8292" y="3147730"/>
            <a:ext cx="5248604" cy="34276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Rounded Corners 40">
            <a:extLst>
              <a:ext uri="{FF2B5EF4-FFF2-40B4-BE49-F238E27FC236}">
                <a16:creationId xmlns:a16="http://schemas.microsoft.com/office/drawing/2014/main" id="{D38DB28B-8964-1A71-C3E7-09102631F0A7}"/>
              </a:ext>
            </a:extLst>
          </p:cNvPr>
          <p:cNvSpPr/>
          <p:nvPr/>
        </p:nvSpPr>
        <p:spPr>
          <a:xfrm>
            <a:off x="7610265" y="3702571"/>
            <a:ext cx="4452271" cy="2677443"/>
          </a:xfrm>
          <a:prstGeom prst="roundRect">
            <a:avLst/>
          </a:prstGeom>
          <a:solidFill>
            <a:srgbClr val="00665A">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1CD91F8-D7FB-0D1C-864E-726D9176924D}"/>
              </a:ext>
            </a:extLst>
          </p:cNvPr>
          <p:cNvSpPr txBox="1"/>
          <p:nvPr/>
        </p:nvSpPr>
        <p:spPr>
          <a:xfrm>
            <a:off x="7989757" y="4008120"/>
            <a:ext cx="3825675" cy="369332"/>
          </a:xfrm>
          <a:prstGeom prst="rect">
            <a:avLst/>
          </a:prstGeom>
          <a:noFill/>
        </p:spPr>
        <p:txBody>
          <a:bodyPr wrap="square" rtlCol="0">
            <a:spAutoFit/>
          </a:bodyPr>
          <a:lstStyle/>
          <a:p>
            <a:pPr algn="r" rtl="1"/>
            <a:endParaRPr lang="en-US" dirty="0">
              <a:cs typeface="B Nazanin" panose="00000400000000000000" pitchFamily="2" charset="-78"/>
            </a:endParaRPr>
          </a:p>
        </p:txBody>
      </p:sp>
      <p:sp>
        <p:nvSpPr>
          <p:cNvPr id="44" name="Rectangle 4">
            <a:extLst>
              <a:ext uri="{FF2B5EF4-FFF2-40B4-BE49-F238E27FC236}">
                <a16:creationId xmlns:a16="http://schemas.microsoft.com/office/drawing/2014/main" id="{7766248D-4C60-1D9C-274E-E2B3830F4A29}"/>
              </a:ext>
            </a:extLst>
          </p:cNvPr>
          <p:cNvSpPr>
            <a:spLocks noChangeArrowheads="1"/>
          </p:cNvSpPr>
          <p:nvPr/>
        </p:nvSpPr>
        <p:spPr bwMode="auto">
          <a:xfrm>
            <a:off x="7537203" y="4030980"/>
            <a:ext cx="452533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1800" b="1" i="0" u="none" strike="noStrike" cap="none" normalizeH="0" baseline="0" dirty="0">
                <a:ln>
                  <a:noFill/>
                </a:ln>
                <a:solidFill>
                  <a:schemeClr val="tx1"/>
                </a:solidFill>
                <a:effectLst/>
                <a:latin typeface="Arial" panose="020B0604020202020204" pitchFamily="34" charset="0"/>
                <a:cs typeface="B Nazanin" panose="00000400000000000000" pitchFamily="2" charset="-78"/>
              </a:rPr>
              <a:t>بیشترین شیوع در جمعیت یهودی اشکنازی</a:t>
            </a:r>
            <a:r>
              <a:rPr kumimoji="0" lang="en-US" altLang="en-US" sz="18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 </a:t>
            </a:r>
            <a:r>
              <a:rPr kumimoji="0" lang="ar-SA" altLang="en-US" sz="18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دیده می‌شه؛ چون این گروه ژنتیکی مستعدتر هستن به این بیماری</a:t>
            </a:r>
            <a:endParaRPr kumimoji="0" lang="fa-IR" altLang="en-US" sz="1800" b="0" i="0" u="none" strike="noStrike" cap="none" normalizeH="0" baseline="0" dirty="0">
              <a:ln>
                <a:noFill/>
              </a:ln>
              <a:solidFill>
                <a:schemeClr val="tx1"/>
              </a:solidFill>
              <a:effectLst/>
              <a:latin typeface="Arial" panose="020B060402020202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tabLst/>
            </a:pPr>
            <a:endParaRPr kumimoji="0" lang="fa-IR" altLang="en-US" sz="1800" b="0" i="0" u="none" strike="noStrike" cap="none" normalizeH="0" baseline="0" dirty="0">
              <a:ln>
                <a:noFill/>
              </a:ln>
              <a:solidFill>
                <a:schemeClr val="tx1"/>
              </a:solidFill>
              <a:effectLst/>
              <a:latin typeface="Arial" panose="020B0604020202020204" pitchFamily="34" charset="0"/>
              <a:cs typeface="B Nazanin" panose="00000400000000000000" pitchFamily="2" charset="-78"/>
            </a:endParaRPr>
          </a:p>
          <a:p>
            <a:pPr lvl="0" algn="r" rtl="1" eaLnBrk="0" fontAlgn="base" hangingPunct="0">
              <a:spcBef>
                <a:spcPct val="0"/>
              </a:spcBef>
              <a:spcAft>
                <a:spcPct val="0"/>
              </a:spcAft>
              <a:buFontTx/>
              <a:buChar char="•"/>
            </a:pPr>
            <a:r>
              <a:rPr lang="fa-IR" b="1" dirty="0">
                <a:cs typeface="B Nazanin" panose="00000400000000000000" pitchFamily="2" charset="-78"/>
              </a:rPr>
              <a:t>در جمعیت عمومی، بیماری نادره</a:t>
            </a:r>
            <a:r>
              <a:rPr lang="fa-IR" dirty="0">
                <a:cs typeface="B Nazanin" panose="00000400000000000000" pitchFamily="2" charset="-78"/>
              </a:rPr>
              <a:t> ولی توی برخی مناطق شیوعش بالاتر از بقیه‌ست (مثلاً جنوب آمریکا یا استان‌های خاص در کانادا).</a:t>
            </a:r>
            <a:r>
              <a:rPr kumimoji="0" lang="en-US" altLang="en-US" sz="1800" b="0" i="0" u="none" strike="noStrike" cap="none" normalizeH="0" baseline="0" dirty="0">
                <a:ln>
                  <a:noFill/>
                </a:ln>
                <a:solidFill>
                  <a:schemeClr val="tx1"/>
                </a:solidFill>
                <a:effectLst/>
                <a:latin typeface="Arial" panose="020B0604020202020204" pitchFamily="34" charset="0"/>
                <a:cs typeface="B Nazanin" panose="00000400000000000000" pitchFamily="2" charset="-78"/>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047331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A7E46-8810-060E-F196-54CF149CEF2A}"/>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A1E2F3A4-421D-E054-7036-4516CB8572CD}"/>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11796663-C081-72CF-2C5B-020B9D13BB69}"/>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4DE64B70-A2F2-3670-315B-DFFB1DB8456F}"/>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4A76CE1-7130-C278-53F2-2F9BC360EB14}"/>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2CE005B7-542D-463F-8FD8-79F95DB40196}"/>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ED8EEB58-548B-F081-05BA-102894EAD8D2}"/>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D9641DD2-1D9D-7F0F-82C7-7260A82AB509}"/>
              </a:ext>
            </a:extLst>
          </p:cNvPr>
          <p:cNvGrpSpPr/>
          <p:nvPr/>
        </p:nvGrpSpPr>
        <p:grpSpPr>
          <a:xfrm>
            <a:off x="-157957" y="-1524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0F303293-6F98-E8B2-1622-6790A474AFB6}"/>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BABDD550-E43F-E47E-3C9A-D56CD02C8F46}"/>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57BDB6A4-B542-8171-7A74-AB9BA9D33C8D}"/>
              </a:ext>
            </a:extLst>
          </p:cNvPr>
          <p:cNvGrpSpPr/>
          <p:nvPr/>
        </p:nvGrpSpPr>
        <p:grpSpPr>
          <a:xfrm>
            <a:off x="-157957"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3A2E1334-A849-2A03-9229-57A329AAF276}"/>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5D9A1B38-DA9B-3BAE-9326-8609227488C0}"/>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821C74DA-9D16-3431-EBB7-FDD88CCDB3EB}"/>
              </a:ext>
            </a:extLst>
          </p:cNvPr>
          <p:cNvGrpSpPr/>
          <p:nvPr/>
        </p:nvGrpSpPr>
        <p:grpSpPr>
          <a:xfrm>
            <a:off x="-71658" y="-60960"/>
            <a:ext cx="13704572" cy="6858000"/>
            <a:chOff x="-11064244" y="0"/>
            <a:chExt cx="13704572" cy="6858000"/>
          </a:xfrm>
          <a:solidFill>
            <a:srgbClr val="80B3D2"/>
          </a:solidFill>
        </p:grpSpPr>
        <p:sp>
          <p:nvSpPr>
            <p:cNvPr id="12" name="Rectangle: Rounded Corners 11">
              <a:extLst>
                <a:ext uri="{FF2B5EF4-FFF2-40B4-BE49-F238E27FC236}">
                  <a16:creationId xmlns:a16="http://schemas.microsoft.com/office/drawing/2014/main" id="{811B6FB7-BA02-D2EE-45F4-ABBD55652C69}"/>
                </a:ext>
              </a:extLst>
            </p:cNvPr>
            <p:cNvSpPr/>
            <p:nvPr/>
          </p:nvSpPr>
          <p:spPr>
            <a:xfrm>
              <a:off x="-11064244"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A697D57C-1710-DA4C-F9C8-552B60307747}"/>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2632A252-5161-D528-28FA-FA32FEB3DB59}"/>
              </a:ext>
            </a:extLst>
          </p:cNvPr>
          <p:cNvGrpSpPr/>
          <p:nvPr/>
        </p:nvGrpSpPr>
        <p:grpSpPr>
          <a:xfrm>
            <a:off x="-962025" y="-38100"/>
            <a:ext cx="14594939" cy="6858000"/>
            <a:chOff x="-12422974" y="7620"/>
            <a:chExt cx="14594939" cy="6858000"/>
          </a:xfrm>
        </p:grpSpPr>
        <p:sp>
          <p:nvSpPr>
            <p:cNvPr id="13" name="Rectangle: Rounded Corners 12">
              <a:extLst>
                <a:ext uri="{FF2B5EF4-FFF2-40B4-BE49-F238E27FC236}">
                  <a16:creationId xmlns:a16="http://schemas.microsoft.com/office/drawing/2014/main" id="{89581660-BAD6-E0E3-F6E2-A97E4CC20605}"/>
                </a:ext>
              </a:extLst>
            </p:cNvPr>
            <p:cNvSpPr/>
            <p:nvPr/>
          </p:nvSpPr>
          <p:spPr>
            <a:xfrm>
              <a:off x="-12422974" y="7620"/>
              <a:ext cx="14272465"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B7241281-A060-CA8B-1CD1-5420F31BEC63}"/>
                </a:ext>
              </a:extLst>
            </p:cNvPr>
            <p:cNvSpPr/>
            <p:nvPr/>
          </p:nvSpPr>
          <p:spPr>
            <a:xfrm>
              <a:off x="1547544" y="3968834"/>
              <a:ext cx="62442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82ADA27-FE01-228D-95F0-F82D9406A731}"/>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97827560-E8EE-E303-6450-F58FC766C6ED}"/>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7DEB8B40-DC5D-D1FA-5A62-FC93DE70DA4A}"/>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879C9091-DC6E-2B4C-0D4E-E251FFB2B212}"/>
              </a:ext>
            </a:extLst>
          </p:cNvPr>
          <p:cNvSpPr txBox="1"/>
          <p:nvPr/>
        </p:nvSpPr>
        <p:spPr>
          <a:xfrm rot="16200000">
            <a:off x="577714" y="4371945"/>
            <a:ext cx="135769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grpSp>
        <p:nvGrpSpPr>
          <p:cNvPr id="25" name="Group 24">
            <a:extLst>
              <a:ext uri="{FF2B5EF4-FFF2-40B4-BE49-F238E27FC236}">
                <a16:creationId xmlns:a16="http://schemas.microsoft.com/office/drawing/2014/main" id="{A2871730-007A-E91D-97ED-507063F0AD7C}"/>
              </a:ext>
            </a:extLst>
          </p:cNvPr>
          <p:cNvGrpSpPr/>
          <p:nvPr/>
        </p:nvGrpSpPr>
        <p:grpSpPr>
          <a:xfrm>
            <a:off x="-14787801" y="15240"/>
            <a:ext cx="15751110" cy="6858000"/>
            <a:chOff x="-14787801" y="15240"/>
            <a:chExt cx="15751110" cy="6858000"/>
          </a:xfrm>
        </p:grpSpPr>
        <p:sp>
          <p:nvSpPr>
            <p:cNvPr id="26" name="Rectangle: Rounded Corners 25">
              <a:extLst>
                <a:ext uri="{FF2B5EF4-FFF2-40B4-BE49-F238E27FC236}">
                  <a16:creationId xmlns:a16="http://schemas.microsoft.com/office/drawing/2014/main" id="{D92900D4-2D9A-8607-C349-AB63F10A16BB}"/>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B31A4AC7-73C6-1288-AF86-5F64DEC0D5AB}"/>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619EBA4-4D0E-CF82-A359-3D4147B6907B}"/>
              </a:ext>
            </a:extLst>
          </p:cNvPr>
          <p:cNvSpPr txBox="1"/>
          <p:nvPr/>
        </p:nvSpPr>
        <p:spPr>
          <a:xfrm rot="16200000">
            <a:off x="157140" y="5173039"/>
            <a:ext cx="123245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sp>
        <p:nvSpPr>
          <p:cNvPr id="67" name="Freeform: Shape 66">
            <a:extLst>
              <a:ext uri="{FF2B5EF4-FFF2-40B4-BE49-F238E27FC236}">
                <a16:creationId xmlns:a16="http://schemas.microsoft.com/office/drawing/2014/main" id="{52E6ECE4-EEAE-533F-5AB5-910D147BBA4E}"/>
              </a:ext>
            </a:extLst>
          </p:cNvPr>
          <p:cNvSpPr/>
          <p:nvPr/>
        </p:nvSpPr>
        <p:spPr>
          <a:xfrm rot="10800000">
            <a:off x="8588401" y="1003921"/>
            <a:ext cx="1898636" cy="749338"/>
          </a:xfrm>
          <a:custGeom>
            <a:avLst/>
            <a:gdLst>
              <a:gd name="connsiteX0" fmla="*/ 124892 w 1898636"/>
              <a:gd name="connsiteY0" fmla="*/ 0 h 749338"/>
              <a:gd name="connsiteX1" fmla="*/ 1888352 w 1898636"/>
              <a:gd name="connsiteY1" fmla="*/ 0 h 749338"/>
              <a:gd name="connsiteX2" fmla="*/ 1872654 w 1898636"/>
              <a:gd name="connsiteY2" fmla="*/ 5221 h 749338"/>
              <a:gd name="connsiteX3" fmla="*/ 1645523 w 1898636"/>
              <a:gd name="connsiteY3" fmla="*/ 372341 h 749338"/>
              <a:gd name="connsiteX4" fmla="*/ 1872654 w 1898636"/>
              <a:gd name="connsiteY4" fmla="*/ 739461 h 749338"/>
              <a:gd name="connsiteX5" fmla="*/ 1898636 w 1898636"/>
              <a:gd name="connsiteY5" fmla="*/ 748103 h 749338"/>
              <a:gd name="connsiteX6" fmla="*/ 1892516 w 1898636"/>
              <a:gd name="connsiteY6" fmla="*/ 749338 h 749338"/>
              <a:gd name="connsiteX7" fmla="*/ 124892 w 1898636"/>
              <a:gd name="connsiteY7" fmla="*/ 749338 h 749338"/>
              <a:gd name="connsiteX8" fmla="*/ 0 w 1898636"/>
              <a:gd name="connsiteY8" fmla="*/ 624446 h 749338"/>
              <a:gd name="connsiteX9" fmla="*/ 0 w 1898636"/>
              <a:gd name="connsiteY9" fmla="*/ 124892 h 749338"/>
              <a:gd name="connsiteX10" fmla="*/ 124892 w 1898636"/>
              <a:gd name="connsiteY10" fmla="*/ 0 h 7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636" h="749338">
                <a:moveTo>
                  <a:pt x="124892" y="0"/>
                </a:moveTo>
                <a:lnTo>
                  <a:pt x="1888352" y="0"/>
                </a:lnTo>
                <a:lnTo>
                  <a:pt x="1872654" y="5221"/>
                </a:lnTo>
                <a:cubicBezTo>
                  <a:pt x="1739179" y="65706"/>
                  <a:pt x="1645523" y="207306"/>
                  <a:pt x="1645523" y="372341"/>
                </a:cubicBezTo>
                <a:cubicBezTo>
                  <a:pt x="1645523" y="537376"/>
                  <a:pt x="1739179" y="678976"/>
                  <a:pt x="1872654" y="739461"/>
                </a:cubicBezTo>
                <a:lnTo>
                  <a:pt x="1898636" y="748103"/>
                </a:lnTo>
                <a:lnTo>
                  <a:pt x="1892516" y="749338"/>
                </a:lnTo>
                <a:lnTo>
                  <a:pt x="124892" y="749338"/>
                </a:lnTo>
                <a:cubicBezTo>
                  <a:pt x="55916" y="749338"/>
                  <a:pt x="0" y="693422"/>
                  <a:pt x="0" y="624446"/>
                </a:cubicBezTo>
                <a:lnTo>
                  <a:pt x="0" y="124892"/>
                </a:lnTo>
                <a:cubicBezTo>
                  <a:pt x="0" y="55916"/>
                  <a:pt x="55916" y="0"/>
                  <a:pt x="124892" y="0"/>
                </a:cubicBezTo>
                <a:close/>
              </a:path>
            </a:pathLst>
          </a:cu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46" name="Flowchart: Connector 45">
            <a:extLst>
              <a:ext uri="{FF2B5EF4-FFF2-40B4-BE49-F238E27FC236}">
                <a16:creationId xmlns:a16="http://schemas.microsoft.com/office/drawing/2014/main" id="{30C4149F-63AB-4BE1-A777-BE5507D83DC9}"/>
              </a:ext>
            </a:extLst>
          </p:cNvPr>
          <p:cNvSpPr/>
          <p:nvPr/>
        </p:nvSpPr>
        <p:spPr>
          <a:xfrm rot="16200000">
            <a:off x="9815396" y="615887"/>
            <a:ext cx="1460108" cy="1428723"/>
          </a:xfrm>
          <a:prstGeom prst="flowChartConnector">
            <a:avLst/>
          </a:pr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9F32A2FB-7E51-51CB-3D28-0A4CCAD6223F}"/>
              </a:ext>
            </a:extLst>
          </p:cNvPr>
          <p:cNvSpPr/>
          <p:nvPr/>
        </p:nvSpPr>
        <p:spPr>
          <a:xfrm rot="10800000">
            <a:off x="8588401" y="4752405"/>
            <a:ext cx="1776870" cy="749338"/>
          </a:xfrm>
          <a:custGeom>
            <a:avLst/>
            <a:gdLst>
              <a:gd name="connsiteX0" fmla="*/ 124892 w 1898636"/>
              <a:gd name="connsiteY0" fmla="*/ 0 h 749338"/>
              <a:gd name="connsiteX1" fmla="*/ 1888352 w 1898636"/>
              <a:gd name="connsiteY1" fmla="*/ 0 h 749338"/>
              <a:gd name="connsiteX2" fmla="*/ 1872654 w 1898636"/>
              <a:gd name="connsiteY2" fmla="*/ 5221 h 749338"/>
              <a:gd name="connsiteX3" fmla="*/ 1645523 w 1898636"/>
              <a:gd name="connsiteY3" fmla="*/ 372341 h 749338"/>
              <a:gd name="connsiteX4" fmla="*/ 1872654 w 1898636"/>
              <a:gd name="connsiteY4" fmla="*/ 739461 h 749338"/>
              <a:gd name="connsiteX5" fmla="*/ 1898636 w 1898636"/>
              <a:gd name="connsiteY5" fmla="*/ 748103 h 749338"/>
              <a:gd name="connsiteX6" fmla="*/ 1892516 w 1898636"/>
              <a:gd name="connsiteY6" fmla="*/ 749338 h 749338"/>
              <a:gd name="connsiteX7" fmla="*/ 124892 w 1898636"/>
              <a:gd name="connsiteY7" fmla="*/ 749338 h 749338"/>
              <a:gd name="connsiteX8" fmla="*/ 0 w 1898636"/>
              <a:gd name="connsiteY8" fmla="*/ 624446 h 749338"/>
              <a:gd name="connsiteX9" fmla="*/ 0 w 1898636"/>
              <a:gd name="connsiteY9" fmla="*/ 124892 h 749338"/>
              <a:gd name="connsiteX10" fmla="*/ 124892 w 1898636"/>
              <a:gd name="connsiteY10" fmla="*/ 0 h 7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636" h="749338">
                <a:moveTo>
                  <a:pt x="124892" y="0"/>
                </a:moveTo>
                <a:lnTo>
                  <a:pt x="1888352" y="0"/>
                </a:lnTo>
                <a:lnTo>
                  <a:pt x="1872654" y="5221"/>
                </a:lnTo>
                <a:cubicBezTo>
                  <a:pt x="1739179" y="65706"/>
                  <a:pt x="1645523" y="207306"/>
                  <a:pt x="1645523" y="372341"/>
                </a:cubicBezTo>
                <a:cubicBezTo>
                  <a:pt x="1645523" y="537376"/>
                  <a:pt x="1739179" y="678976"/>
                  <a:pt x="1872654" y="739461"/>
                </a:cubicBezTo>
                <a:lnTo>
                  <a:pt x="1898636" y="748103"/>
                </a:lnTo>
                <a:lnTo>
                  <a:pt x="1892516" y="749338"/>
                </a:lnTo>
                <a:lnTo>
                  <a:pt x="124892" y="749338"/>
                </a:lnTo>
                <a:cubicBezTo>
                  <a:pt x="55916" y="749338"/>
                  <a:pt x="0" y="693422"/>
                  <a:pt x="0" y="624446"/>
                </a:cubicBezTo>
                <a:lnTo>
                  <a:pt x="0" y="124892"/>
                </a:lnTo>
                <a:cubicBezTo>
                  <a:pt x="0" y="55916"/>
                  <a:pt x="55916" y="0"/>
                  <a:pt x="124892" y="0"/>
                </a:cubicBezTo>
                <a:close/>
              </a:path>
            </a:pathLst>
          </a:cu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77" name="Flowchart: Connector 76">
            <a:extLst>
              <a:ext uri="{FF2B5EF4-FFF2-40B4-BE49-F238E27FC236}">
                <a16:creationId xmlns:a16="http://schemas.microsoft.com/office/drawing/2014/main" id="{F9E123D5-32DC-9F36-B6CF-D48E4152A670}"/>
              </a:ext>
            </a:extLst>
          </p:cNvPr>
          <p:cNvSpPr/>
          <p:nvPr/>
        </p:nvSpPr>
        <p:spPr>
          <a:xfrm rot="16200000">
            <a:off x="9861212" y="4395740"/>
            <a:ext cx="1460108" cy="1337094"/>
          </a:xfrm>
          <a:prstGeom prst="flowChartConnector">
            <a:avLst/>
          </a:pr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17BFB0DD-CECF-ECC2-446A-416BB7FF9CE8}"/>
              </a:ext>
            </a:extLst>
          </p:cNvPr>
          <p:cNvSpPr/>
          <p:nvPr/>
        </p:nvSpPr>
        <p:spPr>
          <a:xfrm rot="10800000">
            <a:off x="8588401" y="2800073"/>
            <a:ext cx="1898636" cy="749338"/>
          </a:xfrm>
          <a:custGeom>
            <a:avLst/>
            <a:gdLst>
              <a:gd name="connsiteX0" fmla="*/ 124892 w 1898636"/>
              <a:gd name="connsiteY0" fmla="*/ 0 h 749338"/>
              <a:gd name="connsiteX1" fmla="*/ 1888352 w 1898636"/>
              <a:gd name="connsiteY1" fmla="*/ 0 h 749338"/>
              <a:gd name="connsiteX2" fmla="*/ 1872654 w 1898636"/>
              <a:gd name="connsiteY2" fmla="*/ 5221 h 749338"/>
              <a:gd name="connsiteX3" fmla="*/ 1645523 w 1898636"/>
              <a:gd name="connsiteY3" fmla="*/ 372341 h 749338"/>
              <a:gd name="connsiteX4" fmla="*/ 1872654 w 1898636"/>
              <a:gd name="connsiteY4" fmla="*/ 739461 h 749338"/>
              <a:gd name="connsiteX5" fmla="*/ 1898636 w 1898636"/>
              <a:gd name="connsiteY5" fmla="*/ 748103 h 749338"/>
              <a:gd name="connsiteX6" fmla="*/ 1892516 w 1898636"/>
              <a:gd name="connsiteY6" fmla="*/ 749338 h 749338"/>
              <a:gd name="connsiteX7" fmla="*/ 124892 w 1898636"/>
              <a:gd name="connsiteY7" fmla="*/ 749338 h 749338"/>
              <a:gd name="connsiteX8" fmla="*/ 0 w 1898636"/>
              <a:gd name="connsiteY8" fmla="*/ 624446 h 749338"/>
              <a:gd name="connsiteX9" fmla="*/ 0 w 1898636"/>
              <a:gd name="connsiteY9" fmla="*/ 124892 h 749338"/>
              <a:gd name="connsiteX10" fmla="*/ 124892 w 1898636"/>
              <a:gd name="connsiteY10" fmla="*/ 0 h 7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636" h="749338">
                <a:moveTo>
                  <a:pt x="124892" y="0"/>
                </a:moveTo>
                <a:lnTo>
                  <a:pt x="1888352" y="0"/>
                </a:lnTo>
                <a:lnTo>
                  <a:pt x="1872654" y="5221"/>
                </a:lnTo>
                <a:cubicBezTo>
                  <a:pt x="1739179" y="65706"/>
                  <a:pt x="1645523" y="207306"/>
                  <a:pt x="1645523" y="372341"/>
                </a:cubicBezTo>
                <a:cubicBezTo>
                  <a:pt x="1645523" y="537376"/>
                  <a:pt x="1739179" y="678976"/>
                  <a:pt x="1872654" y="739461"/>
                </a:cubicBezTo>
                <a:lnTo>
                  <a:pt x="1898636" y="748103"/>
                </a:lnTo>
                <a:lnTo>
                  <a:pt x="1892516" y="749338"/>
                </a:lnTo>
                <a:lnTo>
                  <a:pt x="124892" y="749338"/>
                </a:lnTo>
                <a:cubicBezTo>
                  <a:pt x="55916" y="749338"/>
                  <a:pt x="0" y="693422"/>
                  <a:pt x="0" y="624446"/>
                </a:cubicBezTo>
                <a:lnTo>
                  <a:pt x="0" y="124892"/>
                </a:lnTo>
                <a:cubicBezTo>
                  <a:pt x="0" y="55916"/>
                  <a:pt x="55916" y="0"/>
                  <a:pt x="124892" y="0"/>
                </a:cubicBezTo>
                <a:close/>
              </a:path>
            </a:pathLst>
          </a:cu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80" name="Flowchart: Connector 79">
            <a:extLst>
              <a:ext uri="{FF2B5EF4-FFF2-40B4-BE49-F238E27FC236}">
                <a16:creationId xmlns:a16="http://schemas.microsoft.com/office/drawing/2014/main" id="{4353EE87-B241-2780-7CC8-1DF2DCD49720}"/>
              </a:ext>
            </a:extLst>
          </p:cNvPr>
          <p:cNvSpPr/>
          <p:nvPr/>
        </p:nvSpPr>
        <p:spPr>
          <a:xfrm rot="16200000">
            <a:off x="9815396" y="2412039"/>
            <a:ext cx="1460108" cy="1428723"/>
          </a:xfrm>
          <a:prstGeom prst="flowChartConnector">
            <a:avLst/>
          </a:pr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247B5B9-EACC-E2D9-7C69-1301B2F276BC}"/>
              </a:ext>
            </a:extLst>
          </p:cNvPr>
          <p:cNvSpPr txBox="1"/>
          <p:nvPr/>
        </p:nvSpPr>
        <p:spPr>
          <a:xfrm>
            <a:off x="10009142" y="981829"/>
            <a:ext cx="1029293" cy="830997"/>
          </a:xfrm>
          <a:prstGeom prst="rect">
            <a:avLst/>
          </a:prstGeom>
          <a:noFill/>
        </p:spPr>
        <p:txBody>
          <a:bodyPr wrap="square" rtlCol="0">
            <a:spAutoFit/>
          </a:bodyPr>
          <a:lstStyle/>
          <a:p>
            <a:pPr algn="ctr"/>
            <a:r>
              <a:rPr lang="fa-IR" sz="2400" dirty="0">
                <a:solidFill>
                  <a:schemeClr val="bg1"/>
                </a:solidFill>
                <a:cs typeface="B Titr" panose="00000700000000000000" pitchFamily="2" charset="-78"/>
              </a:rPr>
              <a:t>تشخیص نهایی</a:t>
            </a:r>
            <a:endParaRPr lang="en-US" sz="2400" dirty="0">
              <a:solidFill>
                <a:schemeClr val="bg1"/>
              </a:solidFill>
              <a:cs typeface="B Titr" panose="00000700000000000000" pitchFamily="2" charset="-78"/>
            </a:endParaRPr>
          </a:p>
        </p:txBody>
      </p:sp>
      <p:sp>
        <p:nvSpPr>
          <p:cNvPr id="82" name="TextBox 81">
            <a:extLst>
              <a:ext uri="{FF2B5EF4-FFF2-40B4-BE49-F238E27FC236}">
                <a16:creationId xmlns:a16="http://schemas.microsoft.com/office/drawing/2014/main" id="{FE3E7686-2812-B190-1704-937E308A4A8A}"/>
              </a:ext>
            </a:extLst>
          </p:cNvPr>
          <p:cNvSpPr txBox="1"/>
          <p:nvPr/>
        </p:nvSpPr>
        <p:spPr>
          <a:xfrm>
            <a:off x="9919841" y="2727371"/>
            <a:ext cx="1300561" cy="830997"/>
          </a:xfrm>
          <a:prstGeom prst="rect">
            <a:avLst/>
          </a:prstGeom>
          <a:noFill/>
        </p:spPr>
        <p:txBody>
          <a:bodyPr wrap="square" rtlCol="0">
            <a:spAutoFit/>
          </a:bodyPr>
          <a:lstStyle/>
          <a:p>
            <a:pPr algn="ctr"/>
            <a:r>
              <a:rPr lang="fa-IR" sz="2400" dirty="0">
                <a:solidFill>
                  <a:schemeClr val="bg1"/>
                </a:solidFill>
                <a:cs typeface="B Titr" panose="00000700000000000000" pitchFamily="2" charset="-78"/>
              </a:rPr>
              <a:t>روش های کمکی</a:t>
            </a:r>
            <a:endParaRPr lang="en-US" sz="2400" dirty="0">
              <a:solidFill>
                <a:schemeClr val="bg1"/>
              </a:solidFill>
              <a:cs typeface="B Titr" panose="00000700000000000000" pitchFamily="2" charset="-78"/>
            </a:endParaRPr>
          </a:p>
        </p:txBody>
      </p:sp>
      <p:sp>
        <p:nvSpPr>
          <p:cNvPr id="83" name="TextBox 82">
            <a:extLst>
              <a:ext uri="{FF2B5EF4-FFF2-40B4-BE49-F238E27FC236}">
                <a16:creationId xmlns:a16="http://schemas.microsoft.com/office/drawing/2014/main" id="{D4378506-2091-6922-EFAC-A2C8B66949E5}"/>
              </a:ext>
            </a:extLst>
          </p:cNvPr>
          <p:cNvSpPr txBox="1"/>
          <p:nvPr/>
        </p:nvSpPr>
        <p:spPr>
          <a:xfrm>
            <a:off x="9897139" y="4773131"/>
            <a:ext cx="1428725" cy="707886"/>
          </a:xfrm>
          <a:prstGeom prst="rect">
            <a:avLst/>
          </a:prstGeom>
          <a:noFill/>
        </p:spPr>
        <p:txBody>
          <a:bodyPr wrap="square" rtlCol="0">
            <a:spAutoFit/>
          </a:bodyPr>
          <a:lstStyle/>
          <a:p>
            <a:pPr algn="ctr"/>
            <a:r>
              <a:rPr lang="fa-IR" sz="2000" dirty="0">
                <a:solidFill>
                  <a:schemeClr val="bg1"/>
                </a:solidFill>
                <a:cs typeface="B Titr" panose="00000700000000000000" pitchFamily="2" charset="-78"/>
              </a:rPr>
              <a:t>تشخیص پیش از تولد</a:t>
            </a:r>
            <a:endParaRPr lang="en-US" sz="2000" dirty="0">
              <a:solidFill>
                <a:schemeClr val="bg1"/>
              </a:solidFill>
              <a:cs typeface="B Titr" panose="00000700000000000000" pitchFamily="2" charset="-78"/>
            </a:endParaRPr>
          </a:p>
        </p:txBody>
      </p:sp>
    </p:spTree>
    <p:extLst>
      <p:ext uri="{BB962C8B-B14F-4D97-AF65-F5344CB8AC3E}">
        <p14:creationId xmlns:p14="http://schemas.microsoft.com/office/powerpoint/2010/main" val="41613000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CD2C8-4C88-6A1D-615D-A7FA85A50F3D}"/>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268F59C4-838D-BAF6-DF8D-75A6D7E68009}"/>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C2531716-82D8-0C46-4F7A-5B673CE6E517}"/>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81BA2E32-E917-8E26-03A2-518EFEABD8CF}"/>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3897B296-04F3-4A2A-21DD-5DB311EB1E6B}"/>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27018566-BCB5-4013-7E74-559BFD0F51CA}"/>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EC25D544-EB97-1E0B-1317-9A4CD2E19DCA}"/>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EE860959-7E4A-63F6-F75C-E345601CC667}"/>
              </a:ext>
            </a:extLst>
          </p:cNvPr>
          <p:cNvGrpSpPr/>
          <p:nvPr/>
        </p:nvGrpSpPr>
        <p:grpSpPr>
          <a:xfrm>
            <a:off x="-157957" y="-1524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6C5154DC-3787-8A8B-EDA0-E1B472109A9D}"/>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EB7191D0-CB65-55B4-9203-64E57C92AB31}"/>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A28388A6-8DDD-9E38-20F7-B1DB11CA2C60}"/>
              </a:ext>
            </a:extLst>
          </p:cNvPr>
          <p:cNvGrpSpPr/>
          <p:nvPr/>
        </p:nvGrpSpPr>
        <p:grpSpPr>
          <a:xfrm>
            <a:off x="-157957"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1CFA19F3-B20A-C594-2BE4-427F45BE9928}"/>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74051322-C929-828B-B467-303B6664753E}"/>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9F4D8EAF-A78C-6812-3369-7AC43635F84A}"/>
              </a:ext>
            </a:extLst>
          </p:cNvPr>
          <p:cNvGrpSpPr/>
          <p:nvPr/>
        </p:nvGrpSpPr>
        <p:grpSpPr>
          <a:xfrm>
            <a:off x="-71658" y="-60960"/>
            <a:ext cx="13704572" cy="6858000"/>
            <a:chOff x="-11064244" y="0"/>
            <a:chExt cx="13704572" cy="6858000"/>
          </a:xfrm>
          <a:solidFill>
            <a:srgbClr val="80B3D2"/>
          </a:solidFill>
        </p:grpSpPr>
        <p:sp>
          <p:nvSpPr>
            <p:cNvPr id="12" name="Rectangle: Rounded Corners 11">
              <a:extLst>
                <a:ext uri="{FF2B5EF4-FFF2-40B4-BE49-F238E27FC236}">
                  <a16:creationId xmlns:a16="http://schemas.microsoft.com/office/drawing/2014/main" id="{6D96D932-FA4B-0A47-515D-9CFA90188D6A}"/>
                </a:ext>
              </a:extLst>
            </p:cNvPr>
            <p:cNvSpPr/>
            <p:nvPr/>
          </p:nvSpPr>
          <p:spPr>
            <a:xfrm>
              <a:off x="-11064244"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9E9B944D-E630-238A-97AC-7D9F7A49E3BB}"/>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id="{82083151-0D89-D674-B9F8-615349408448}"/>
              </a:ext>
            </a:extLst>
          </p:cNvPr>
          <p:cNvSpPr/>
          <p:nvPr/>
        </p:nvSpPr>
        <p:spPr>
          <a:xfrm>
            <a:off x="-830998" y="-45720"/>
            <a:ext cx="14272465"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997549CA-C0FC-3C48-B496-788A26ED0B80}"/>
              </a:ext>
            </a:extLst>
          </p:cNvPr>
          <p:cNvSpPr/>
          <p:nvPr/>
        </p:nvSpPr>
        <p:spPr>
          <a:xfrm>
            <a:off x="13129257" y="3532181"/>
            <a:ext cx="62442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87BC95EA-3B13-7FD6-51B6-45C0B8FE6E21}"/>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89047810-3819-DA6E-4AFA-401D0692ACA0}"/>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6981307B-B21E-116A-C584-3A0D6D5EFCD6}"/>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6E797F9F-BE70-434E-3574-F24356EE8F81}"/>
              </a:ext>
            </a:extLst>
          </p:cNvPr>
          <p:cNvSpPr txBox="1"/>
          <p:nvPr/>
        </p:nvSpPr>
        <p:spPr>
          <a:xfrm rot="16200000">
            <a:off x="577714" y="4371945"/>
            <a:ext cx="135769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grpSp>
        <p:nvGrpSpPr>
          <p:cNvPr id="25" name="Group 24">
            <a:extLst>
              <a:ext uri="{FF2B5EF4-FFF2-40B4-BE49-F238E27FC236}">
                <a16:creationId xmlns:a16="http://schemas.microsoft.com/office/drawing/2014/main" id="{A2A331E8-6486-30E9-6563-3AD6316E6090}"/>
              </a:ext>
            </a:extLst>
          </p:cNvPr>
          <p:cNvGrpSpPr/>
          <p:nvPr/>
        </p:nvGrpSpPr>
        <p:grpSpPr>
          <a:xfrm>
            <a:off x="-14787801" y="15240"/>
            <a:ext cx="15751110" cy="6858000"/>
            <a:chOff x="-14787801" y="15240"/>
            <a:chExt cx="15751110" cy="6858000"/>
          </a:xfrm>
        </p:grpSpPr>
        <p:sp>
          <p:nvSpPr>
            <p:cNvPr id="26" name="Rectangle: Rounded Corners 25">
              <a:extLst>
                <a:ext uri="{FF2B5EF4-FFF2-40B4-BE49-F238E27FC236}">
                  <a16:creationId xmlns:a16="http://schemas.microsoft.com/office/drawing/2014/main" id="{2275F4CC-15F8-73F5-E677-8677B9A8BA18}"/>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D35CEC23-B84B-97FA-B08C-F02851525A40}"/>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E792E315-622B-264F-3EA7-E829CDEB76E1}"/>
              </a:ext>
            </a:extLst>
          </p:cNvPr>
          <p:cNvSpPr txBox="1"/>
          <p:nvPr/>
        </p:nvSpPr>
        <p:spPr>
          <a:xfrm rot="16200000">
            <a:off x="157140" y="5173039"/>
            <a:ext cx="123245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sp>
        <p:nvSpPr>
          <p:cNvPr id="67" name="Freeform: Shape 66">
            <a:extLst>
              <a:ext uri="{FF2B5EF4-FFF2-40B4-BE49-F238E27FC236}">
                <a16:creationId xmlns:a16="http://schemas.microsoft.com/office/drawing/2014/main" id="{E0639ADB-4449-1E1F-9E64-213620AE7556}"/>
              </a:ext>
            </a:extLst>
          </p:cNvPr>
          <p:cNvSpPr/>
          <p:nvPr/>
        </p:nvSpPr>
        <p:spPr>
          <a:xfrm rot="10800000">
            <a:off x="3652950" y="1003921"/>
            <a:ext cx="6829432" cy="749338"/>
          </a:xfrm>
          <a:custGeom>
            <a:avLst/>
            <a:gdLst>
              <a:gd name="connsiteX0" fmla="*/ 124892 w 1898636"/>
              <a:gd name="connsiteY0" fmla="*/ 0 h 749338"/>
              <a:gd name="connsiteX1" fmla="*/ 1888352 w 1898636"/>
              <a:gd name="connsiteY1" fmla="*/ 0 h 749338"/>
              <a:gd name="connsiteX2" fmla="*/ 1872654 w 1898636"/>
              <a:gd name="connsiteY2" fmla="*/ 5221 h 749338"/>
              <a:gd name="connsiteX3" fmla="*/ 1645523 w 1898636"/>
              <a:gd name="connsiteY3" fmla="*/ 372341 h 749338"/>
              <a:gd name="connsiteX4" fmla="*/ 1872654 w 1898636"/>
              <a:gd name="connsiteY4" fmla="*/ 739461 h 749338"/>
              <a:gd name="connsiteX5" fmla="*/ 1898636 w 1898636"/>
              <a:gd name="connsiteY5" fmla="*/ 748103 h 749338"/>
              <a:gd name="connsiteX6" fmla="*/ 1892516 w 1898636"/>
              <a:gd name="connsiteY6" fmla="*/ 749338 h 749338"/>
              <a:gd name="connsiteX7" fmla="*/ 124892 w 1898636"/>
              <a:gd name="connsiteY7" fmla="*/ 749338 h 749338"/>
              <a:gd name="connsiteX8" fmla="*/ 0 w 1898636"/>
              <a:gd name="connsiteY8" fmla="*/ 624446 h 749338"/>
              <a:gd name="connsiteX9" fmla="*/ 0 w 1898636"/>
              <a:gd name="connsiteY9" fmla="*/ 124892 h 749338"/>
              <a:gd name="connsiteX10" fmla="*/ 124892 w 1898636"/>
              <a:gd name="connsiteY10" fmla="*/ 0 h 7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636" h="749338">
                <a:moveTo>
                  <a:pt x="124892" y="0"/>
                </a:moveTo>
                <a:lnTo>
                  <a:pt x="1888352" y="0"/>
                </a:lnTo>
                <a:lnTo>
                  <a:pt x="1872654" y="5221"/>
                </a:lnTo>
                <a:cubicBezTo>
                  <a:pt x="1739179" y="65706"/>
                  <a:pt x="1645523" y="207306"/>
                  <a:pt x="1645523" y="372341"/>
                </a:cubicBezTo>
                <a:cubicBezTo>
                  <a:pt x="1645523" y="537376"/>
                  <a:pt x="1739179" y="678976"/>
                  <a:pt x="1872654" y="739461"/>
                </a:cubicBezTo>
                <a:lnTo>
                  <a:pt x="1898636" y="748103"/>
                </a:lnTo>
                <a:lnTo>
                  <a:pt x="1892516" y="749338"/>
                </a:lnTo>
                <a:lnTo>
                  <a:pt x="124892" y="749338"/>
                </a:lnTo>
                <a:cubicBezTo>
                  <a:pt x="55916" y="749338"/>
                  <a:pt x="0" y="693422"/>
                  <a:pt x="0" y="624446"/>
                </a:cubicBezTo>
                <a:lnTo>
                  <a:pt x="0" y="124892"/>
                </a:lnTo>
                <a:cubicBezTo>
                  <a:pt x="0" y="55916"/>
                  <a:pt x="55916" y="0"/>
                  <a:pt x="124892" y="0"/>
                </a:cubicBezTo>
                <a:close/>
              </a:path>
            </a:pathLst>
          </a:cu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46" name="Flowchart: Connector 45">
            <a:extLst>
              <a:ext uri="{FF2B5EF4-FFF2-40B4-BE49-F238E27FC236}">
                <a16:creationId xmlns:a16="http://schemas.microsoft.com/office/drawing/2014/main" id="{75756A03-C01F-E3AA-0EB5-8C05F2C11FF8}"/>
              </a:ext>
            </a:extLst>
          </p:cNvPr>
          <p:cNvSpPr/>
          <p:nvPr/>
        </p:nvSpPr>
        <p:spPr>
          <a:xfrm rot="16200000">
            <a:off x="9811093" y="611584"/>
            <a:ext cx="1460108" cy="1437330"/>
          </a:xfrm>
          <a:prstGeom prst="flowChartConnector">
            <a:avLst/>
          </a:pr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F088E0FC-C328-3B48-4F1F-F06473A151E2}"/>
              </a:ext>
            </a:extLst>
          </p:cNvPr>
          <p:cNvSpPr/>
          <p:nvPr/>
        </p:nvSpPr>
        <p:spPr>
          <a:xfrm rot="10800000">
            <a:off x="8588401" y="4752405"/>
            <a:ext cx="1776870" cy="749338"/>
          </a:xfrm>
          <a:custGeom>
            <a:avLst/>
            <a:gdLst>
              <a:gd name="connsiteX0" fmla="*/ 124892 w 1898636"/>
              <a:gd name="connsiteY0" fmla="*/ 0 h 749338"/>
              <a:gd name="connsiteX1" fmla="*/ 1888352 w 1898636"/>
              <a:gd name="connsiteY1" fmla="*/ 0 h 749338"/>
              <a:gd name="connsiteX2" fmla="*/ 1872654 w 1898636"/>
              <a:gd name="connsiteY2" fmla="*/ 5221 h 749338"/>
              <a:gd name="connsiteX3" fmla="*/ 1645523 w 1898636"/>
              <a:gd name="connsiteY3" fmla="*/ 372341 h 749338"/>
              <a:gd name="connsiteX4" fmla="*/ 1872654 w 1898636"/>
              <a:gd name="connsiteY4" fmla="*/ 739461 h 749338"/>
              <a:gd name="connsiteX5" fmla="*/ 1898636 w 1898636"/>
              <a:gd name="connsiteY5" fmla="*/ 748103 h 749338"/>
              <a:gd name="connsiteX6" fmla="*/ 1892516 w 1898636"/>
              <a:gd name="connsiteY6" fmla="*/ 749338 h 749338"/>
              <a:gd name="connsiteX7" fmla="*/ 124892 w 1898636"/>
              <a:gd name="connsiteY7" fmla="*/ 749338 h 749338"/>
              <a:gd name="connsiteX8" fmla="*/ 0 w 1898636"/>
              <a:gd name="connsiteY8" fmla="*/ 624446 h 749338"/>
              <a:gd name="connsiteX9" fmla="*/ 0 w 1898636"/>
              <a:gd name="connsiteY9" fmla="*/ 124892 h 749338"/>
              <a:gd name="connsiteX10" fmla="*/ 124892 w 1898636"/>
              <a:gd name="connsiteY10" fmla="*/ 0 h 7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636" h="749338">
                <a:moveTo>
                  <a:pt x="124892" y="0"/>
                </a:moveTo>
                <a:lnTo>
                  <a:pt x="1888352" y="0"/>
                </a:lnTo>
                <a:lnTo>
                  <a:pt x="1872654" y="5221"/>
                </a:lnTo>
                <a:cubicBezTo>
                  <a:pt x="1739179" y="65706"/>
                  <a:pt x="1645523" y="207306"/>
                  <a:pt x="1645523" y="372341"/>
                </a:cubicBezTo>
                <a:cubicBezTo>
                  <a:pt x="1645523" y="537376"/>
                  <a:pt x="1739179" y="678976"/>
                  <a:pt x="1872654" y="739461"/>
                </a:cubicBezTo>
                <a:lnTo>
                  <a:pt x="1898636" y="748103"/>
                </a:lnTo>
                <a:lnTo>
                  <a:pt x="1892516" y="749338"/>
                </a:lnTo>
                <a:lnTo>
                  <a:pt x="124892" y="749338"/>
                </a:lnTo>
                <a:cubicBezTo>
                  <a:pt x="55916" y="749338"/>
                  <a:pt x="0" y="693422"/>
                  <a:pt x="0" y="624446"/>
                </a:cubicBezTo>
                <a:lnTo>
                  <a:pt x="0" y="124892"/>
                </a:lnTo>
                <a:cubicBezTo>
                  <a:pt x="0" y="55916"/>
                  <a:pt x="55916" y="0"/>
                  <a:pt x="124892" y="0"/>
                </a:cubicBezTo>
                <a:close/>
              </a:path>
            </a:pathLst>
          </a:cu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77" name="Flowchart: Connector 76">
            <a:extLst>
              <a:ext uri="{FF2B5EF4-FFF2-40B4-BE49-F238E27FC236}">
                <a16:creationId xmlns:a16="http://schemas.microsoft.com/office/drawing/2014/main" id="{C49D9493-200B-09CA-8C42-5820F13F9EF5}"/>
              </a:ext>
            </a:extLst>
          </p:cNvPr>
          <p:cNvSpPr/>
          <p:nvPr/>
        </p:nvSpPr>
        <p:spPr>
          <a:xfrm rot="16200000">
            <a:off x="9861212" y="4395740"/>
            <a:ext cx="1460108" cy="1337094"/>
          </a:xfrm>
          <a:prstGeom prst="flowChartConnector">
            <a:avLst/>
          </a:pr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8A5781E0-BCD6-9E08-1502-DADD335512DE}"/>
              </a:ext>
            </a:extLst>
          </p:cNvPr>
          <p:cNvSpPr/>
          <p:nvPr/>
        </p:nvSpPr>
        <p:spPr>
          <a:xfrm rot="10800000">
            <a:off x="8588401" y="2800073"/>
            <a:ext cx="1898636" cy="749338"/>
          </a:xfrm>
          <a:custGeom>
            <a:avLst/>
            <a:gdLst>
              <a:gd name="connsiteX0" fmla="*/ 124892 w 1898636"/>
              <a:gd name="connsiteY0" fmla="*/ 0 h 749338"/>
              <a:gd name="connsiteX1" fmla="*/ 1888352 w 1898636"/>
              <a:gd name="connsiteY1" fmla="*/ 0 h 749338"/>
              <a:gd name="connsiteX2" fmla="*/ 1872654 w 1898636"/>
              <a:gd name="connsiteY2" fmla="*/ 5221 h 749338"/>
              <a:gd name="connsiteX3" fmla="*/ 1645523 w 1898636"/>
              <a:gd name="connsiteY3" fmla="*/ 372341 h 749338"/>
              <a:gd name="connsiteX4" fmla="*/ 1872654 w 1898636"/>
              <a:gd name="connsiteY4" fmla="*/ 739461 h 749338"/>
              <a:gd name="connsiteX5" fmla="*/ 1898636 w 1898636"/>
              <a:gd name="connsiteY5" fmla="*/ 748103 h 749338"/>
              <a:gd name="connsiteX6" fmla="*/ 1892516 w 1898636"/>
              <a:gd name="connsiteY6" fmla="*/ 749338 h 749338"/>
              <a:gd name="connsiteX7" fmla="*/ 124892 w 1898636"/>
              <a:gd name="connsiteY7" fmla="*/ 749338 h 749338"/>
              <a:gd name="connsiteX8" fmla="*/ 0 w 1898636"/>
              <a:gd name="connsiteY8" fmla="*/ 624446 h 749338"/>
              <a:gd name="connsiteX9" fmla="*/ 0 w 1898636"/>
              <a:gd name="connsiteY9" fmla="*/ 124892 h 749338"/>
              <a:gd name="connsiteX10" fmla="*/ 124892 w 1898636"/>
              <a:gd name="connsiteY10" fmla="*/ 0 h 7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636" h="749338">
                <a:moveTo>
                  <a:pt x="124892" y="0"/>
                </a:moveTo>
                <a:lnTo>
                  <a:pt x="1888352" y="0"/>
                </a:lnTo>
                <a:lnTo>
                  <a:pt x="1872654" y="5221"/>
                </a:lnTo>
                <a:cubicBezTo>
                  <a:pt x="1739179" y="65706"/>
                  <a:pt x="1645523" y="207306"/>
                  <a:pt x="1645523" y="372341"/>
                </a:cubicBezTo>
                <a:cubicBezTo>
                  <a:pt x="1645523" y="537376"/>
                  <a:pt x="1739179" y="678976"/>
                  <a:pt x="1872654" y="739461"/>
                </a:cubicBezTo>
                <a:lnTo>
                  <a:pt x="1898636" y="748103"/>
                </a:lnTo>
                <a:lnTo>
                  <a:pt x="1892516" y="749338"/>
                </a:lnTo>
                <a:lnTo>
                  <a:pt x="124892" y="749338"/>
                </a:lnTo>
                <a:cubicBezTo>
                  <a:pt x="55916" y="749338"/>
                  <a:pt x="0" y="693422"/>
                  <a:pt x="0" y="624446"/>
                </a:cubicBezTo>
                <a:lnTo>
                  <a:pt x="0" y="124892"/>
                </a:lnTo>
                <a:cubicBezTo>
                  <a:pt x="0" y="55916"/>
                  <a:pt x="55916" y="0"/>
                  <a:pt x="124892" y="0"/>
                </a:cubicBezTo>
                <a:close/>
              </a:path>
            </a:pathLst>
          </a:cu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80" name="Flowchart: Connector 79">
            <a:extLst>
              <a:ext uri="{FF2B5EF4-FFF2-40B4-BE49-F238E27FC236}">
                <a16:creationId xmlns:a16="http://schemas.microsoft.com/office/drawing/2014/main" id="{C4E1EFD2-A494-38B6-8274-6AE591B9FCC0}"/>
              </a:ext>
            </a:extLst>
          </p:cNvPr>
          <p:cNvSpPr/>
          <p:nvPr/>
        </p:nvSpPr>
        <p:spPr>
          <a:xfrm rot="16200000">
            <a:off x="9815396" y="2412039"/>
            <a:ext cx="1460108" cy="1428723"/>
          </a:xfrm>
          <a:prstGeom prst="flowChartConnector">
            <a:avLst/>
          </a:pr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D351EC09-F1CF-03A7-8E99-A75706DB145A}"/>
              </a:ext>
            </a:extLst>
          </p:cNvPr>
          <p:cNvSpPr txBox="1"/>
          <p:nvPr/>
        </p:nvSpPr>
        <p:spPr>
          <a:xfrm>
            <a:off x="10009142" y="981829"/>
            <a:ext cx="1029293" cy="830997"/>
          </a:xfrm>
          <a:prstGeom prst="rect">
            <a:avLst/>
          </a:prstGeom>
          <a:noFill/>
        </p:spPr>
        <p:txBody>
          <a:bodyPr wrap="square" rtlCol="0">
            <a:spAutoFit/>
          </a:bodyPr>
          <a:lstStyle/>
          <a:p>
            <a:pPr algn="ctr"/>
            <a:r>
              <a:rPr lang="fa-IR" sz="2400" dirty="0">
                <a:solidFill>
                  <a:schemeClr val="bg1"/>
                </a:solidFill>
                <a:cs typeface="B Titr" panose="00000700000000000000" pitchFamily="2" charset="-78"/>
              </a:rPr>
              <a:t>تشخیص نهایی</a:t>
            </a:r>
            <a:endParaRPr lang="en-US" sz="2400" dirty="0">
              <a:solidFill>
                <a:schemeClr val="bg1"/>
              </a:solidFill>
              <a:cs typeface="B Titr" panose="00000700000000000000" pitchFamily="2" charset="-78"/>
            </a:endParaRPr>
          </a:p>
        </p:txBody>
      </p:sp>
      <p:sp>
        <p:nvSpPr>
          <p:cNvPr id="82" name="TextBox 81">
            <a:extLst>
              <a:ext uri="{FF2B5EF4-FFF2-40B4-BE49-F238E27FC236}">
                <a16:creationId xmlns:a16="http://schemas.microsoft.com/office/drawing/2014/main" id="{37D3BF8F-1617-889B-D148-F68F1E14B8E6}"/>
              </a:ext>
            </a:extLst>
          </p:cNvPr>
          <p:cNvSpPr txBox="1"/>
          <p:nvPr/>
        </p:nvSpPr>
        <p:spPr>
          <a:xfrm>
            <a:off x="9919841" y="2756258"/>
            <a:ext cx="1300561" cy="830997"/>
          </a:xfrm>
          <a:prstGeom prst="rect">
            <a:avLst/>
          </a:prstGeom>
          <a:noFill/>
        </p:spPr>
        <p:txBody>
          <a:bodyPr wrap="square" rtlCol="0">
            <a:spAutoFit/>
          </a:bodyPr>
          <a:lstStyle/>
          <a:p>
            <a:pPr algn="ctr"/>
            <a:r>
              <a:rPr lang="fa-IR" sz="2400" dirty="0">
                <a:solidFill>
                  <a:schemeClr val="bg1"/>
                </a:solidFill>
                <a:cs typeface="B Titr" panose="00000700000000000000" pitchFamily="2" charset="-78"/>
              </a:rPr>
              <a:t>روش های کمکی</a:t>
            </a:r>
            <a:endParaRPr lang="en-US" sz="2400" dirty="0">
              <a:solidFill>
                <a:schemeClr val="bg1"/>
              </a:solidFill>
              <a:cs typeface="B Titr" panose="00000700000000000000" pitchFamily="2" charset="-78"/>
            </a:endParaRPr>
          </a:p>
        </p:txBody>
      </p:sp>
      <p:sp>
        <p:nvSpPr>
          <p:cNvPr id="83" name="TextBox 82">
            <a:extLst>
              <a:ext uri="{FF2B5EF4-FFF2-40B4-BE49-F238E27FC236}">
                <a16:creationId xmlns:a16="http://schemas.microsoft.com/office/drawing/2014/main" id="{3DF987E6-F470-22C4-82AC-3F6864142034}"/>
              </a:ext>
            </a:extLst>
          </p:cNvPr>
          <p:cNvSpPr txBox="1"/>
          <p:nvPr/>
        </p:nvSpPr>
        <p:spPr>
          <a:xfrm>
            <a:off x="9897139" y="4773131"/>
            <a:ext cx="1428725" cy="707886"/>
          </a:xfrm>
          <a:prstGeom prst="rect">
            <a:avLst/>
          </a:prstGeom>
          <a:noFill/>
        </p:spPr>
        <p:txBody>
          <a:bodyPr wrap="square" rtlCol="0">
            <a:spAutoFit/>
          </a:bodyPr>
          <a:lstStyle/>
          <a:p>
            <a:pPr algn="ctr"/>
            <a:r>
              <a:rPr lang="fa-IR" sz="2000" dirty="0">
                <a:solidFill>
                  <a:schemeClr val="bg1"/>
                </a:solidFill>
                <a:cs typeface="B Titr" panose="00000700000000000000" pitchFamily="2" charset="-78"/>
              </a:rPr>
              <a:t>تشخیص پیش از تولد</a:t>
            </a:r>
            <a:endParaRPr lang="en-US" sz="2000" dirty="0">
              <a:solidFill>
                <a:schemeClr val="bg1"/>
              </a:solidFill>
              <a:cs typeface="B Titr" panose="00000700000000000000" pitchFamily="2" charset="-78"/>
            </a:endParaRPr>
          </a:p>
        </p:txBody>
      </p:sp>
      <p:sp>
        <p:nvSpPr>
          <p:cNvPr id="30" name="TextBox 29">
            <a:extLst>
              <a:ext uri="{FF2B5EF4-FFF2-40B4-BE49-F238E27FC236}">
                <a16:creationId xmlns:a16="http://schemas.microsoft.com/office/drawing/2014/main" id="{02A4F64C-4820-6A1A-31E1-FBC5CB43AA20}"/>
              </a:ext>
            </a:extLst>
          </p:cNvPr>
          <p:cNvSpPr txBox="1"/>
          <p:nvPr/>
        </p:nvSpPr>
        <p:spPr>
          <a:xfrm>
            <a:off x="3652950" y="783004"/>
            <a:ext cx="5913849" cy="1261884"/>
          </a:xfrm>
          <a:prstGeom prst="rect">
            <a:avLst/>
          </a:prstGeom>
          <a:noFill/>
        </p:spPr>
        <p:txBody>
          <a:bodyPr wrap="square" rtlCol="0">
            <a:spAutoFit/>
          </a:bodyPr>
          <a:lstStyle/>
          <a:p>
            <a:pPr algn="r" rtl="1"/>
            <a:r>
              <a:rPr lang="fa-IR" dirty="0">
                <a:cs typeface="B Titr" panose="00000700000000000000" pitchFamily="2" charset="-78"/>
              </a:rPr>
              <a:t> </a:t>
            </a:r>
          </a:p>
          <a:p>
            <a:pPr marL="285750" indent="-285750" algn="r" rtl="1">
              <a:buFont typeface="Arial" panose="020B0604020202020204" pitchFamily="34" charset="0"/>
              <a:buChar char="•"/>
            </a:pPr>
            <a:r>
              <a:rPr lang="fa-IR" sz="2000" dirty="0">
                <a:cs typeface="B Nazanin" panose="00000400000000000000" pitchFamily="2" charset="-78"/>
              </a:rPr>
              <a:t>فعالیت آنزیم گلوکوسربروزیداز (</a:t>
            </a:r>
            <a:r>
              <a:rPr lang="en-US" sz="2000" dirty="0" err="1">
                <a:cs typeface="B Nazanin" panose="00000400000000000000" pitchFamily="2" charset="-78"/>
              </a:rPr>
              <a:t>GCase</a:t>
            </a:r>
            <a:r>
              <a:rPr lang="fa-IR" sz="2000" dirty="0">
                <a:cs typeface="B Nazanin" panose="00000400000000000000" pitchFamily="2" charset="-78"/>
              </a:rPr>
              <a:t>) کاهش یافته باشد</a:t>
            </a:r>
            <a:endParaRPr lang="en-US" sz="2000" dirty="0">
              <a:cs typeface="B Nazanin" panose="00000400000000000000" pitchFamily="2" charset="-78"/>
            </a:endParaRPr>
          </a:p>
          <a:p>
            <a:pPr marL="285750" indent="-285750" algn="r" rtl="1">
              <a:buFont typeface="Arial" panose="020B0604020202020204" pitchFamily="34" charset="0"/>
              <a:buChar char="•"/>
            </a:pPr>
            <a:r>
              <a:rPr lang="fa-IR" sz="2000" dirty="0">
                <a:cs typeface="B Nazanin" panose="00000400000000000000" pitchFamily="2" charset="-78"/>
              </a:rPr>
              <a:t>جهش‌های مشخصی در ژن </a:t>
            </a:r>
            <a:r>
              <a:rPr lang="en-US" sz="2000" dirty="0">
                <a:cs typeface="B Nazanin" panose="00000400000000000000" pitchFamily="2" charset="-78"/>
              </a:rPr>
              <a:t>GBA </a:t>
            </a:r>
            <a:r>
              <a:rPr lang="fa-IR" sz="2000" dirty="0">
                <a:cs typeface="B Nazanin" panose="00000400000000000000" pitchFamily="2" charset="-78"/>
              </a:rPr>
              <a:t>شناسایی شوند </a:t>
            </a:r>
            <a:endParaRPr lang="en-US" sz="2000" dirty="0">
              <a:cs typeface="B Nazanin" panose="00000400000000000000" pitchFamily="2" charset="-78"/>
            </a:endParaRPr>
          </a:p>
          <a:p>
            <a:pPr algn="l" rtl="1"/>
            <a:endParaRPr lang="en-US" dirty="0">
              <a:cs typeface="B Nazanin" panose="00000400000000000000" pitchFamily="2" charset="-78"/>
            </a:endParaRPr>
          </a:p>
        </p:txBody>
      </p:sp>
    </p:spTree>
    <p:extLst>
      <p:ext uri="{BB962C8B-B14F-4D97-AF65-F5344CB8AC3E}">
        <p14:creationId xmlns:p14="http://schemas.microsoft.com/office/powerpoint/2010/main" val="5427194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38635-5C54-5C20-48FA-885CD51F4A9F}"/>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6E340C09-E5EB-6A9C-081C-3D84128F1A46}"/>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74686A76-FD45-F4B8-54C7-3BE68A91AC90}"/>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0308461A-CFFE-A115-0CAC-8E20D22611C5}"/>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0AF77ED-D8CE-149E-6FF6-0B2D38CB010D}"/>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4C0DF274-37FF-BB11-64C3-B5532C1BA223}"/>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62B0A513-EE32-CB0E-4324-F54EDEBC9AAA}"/>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E2F307C-9AED-4D43-B7FB-A13E6E9A3099}"/>
              </a:ext>
            </a:extLst>
          </p:cNvPr>
          <p:cNvGrpSpPr/>
          <p:nvPr/>
        </p:nvGrpSpPr>
        <p:grpSpPr>
          <a:xfrm>
            <a:off x="-157957" y="-1524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DB28AB42-D3D1-7B6D-F8EC-CEFD235B0C9A}"/>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B36D6000-326E-A4EA-BB01-CD5DBF41446E}"/>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A0106C93-B15D-FB4A-AFD8-952B5202AF2A}"/>
              </a:ext>
            </a:extLst>
          </p:cNvPr>
          <p:cNvGrpSpPr/>
          <p:nvPr/>
        </p:nvGrpSpPr>
        <p:grpSpPr>
          <a:xfrm>
            <a:off x="-157957"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BC691C1C-BE5A-C366-CDBC-28B46585BEA8}"/>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386D3D9F-F7FB-F108-09D7-26D496D3B896}"/>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4D7749E0-D285-266A-113C-7E5320EA3143}"/>
              </a:ext>
            </a:extLst>
          </p:cNvPr>
          <p:cNvGrpSpPr/>
          <p:nvPr/>
        </p:nvGrpSpPr>
        <p:grpSpPr>
          <a:xfrm>
            <a:off x="-71658" y="-60960"/>
            <a:ext cx="13704572" cy="6858000"/>
            <a:chOff x="-11064244" y="0"/>
            <a:chExt cx="13704572" cy="6858000"/>
          </a:xfrm>
          <a:solidFill>
            <a:srgbClr val="80B3D2"/>
          </a:solidFill>
        </p:grpSpPr>
        <p:sp>
          <p:nvSpPr>
            <p:cNvPr id="12" name="Rectangle: Rounded Corners 11">
              <a:extLst>
                <a:ext uri="{FF2B5EF4-FFF2-40B4-BE49-F238E27FC236}">
                  <a16:creationId xmlns:a16="http://schemas.microsoft.com/office/drawing/2014/main" id="{CD1CB36A-1DF5-2CE8-3BBA-01D283C15CAB}"/>
                </a:ext>
              </a:extLst>
            </p:cNvPr>
            <p:cNvSpPr/>
            <p:nvPr/>
          </p:nvSpPr>
          <p:spPr>
            <a:xfrm>
              <a:off x="-11064244"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A47F66DE-EA72-60B4-F256-DA89EFDB83DB}"/>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id="{EB68B792-4F32-3FAE-2C76-C7BE95C874D7}"/>
              </a:ext>
            </a:extLst>
          </p:cNvPr>
          <p:cNvSpPr/>
          <p:nvPr/>
        </p:nvSpPr>
        <p:spPr>
          <a:xfrm>
            <a:off x="-812152" y="76200"/>
            <a:ext cx="14272465"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1B7C30B9-CD51-644D-75B7-6D96CC2C99C2}"/>
              </a:ext>
            </a:extLst>
          </p:cNvPr>
          <p:cNvSpPr/>
          <p:nvPr/>
        </p:nvSpPr>
        <p:spPr>
          <a:xfrm>
            <a:off x="13129257" y="3532181"/>
            <a:ext cx="62442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A4296AF6-5AAA-1A2B-74E7-6D9A2B904A2D}"/>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6C8F88E4-0794-7E32-3128-A209F64F7DAB}"/>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144071ED-3F96-59FB-899B-88609AB31025}"/>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B986E09C-FF71-1AF5-CC89-9DDE3F61086D}"/>
              </a:ext>
            </a:extLst>
          </p:cNvPr>
          <p:cNvSpPr txBox="1"/>
          <p:nvPr/>
        </p:nvSpPr>
        <p:spPr>
          <a:xfrm rot="16200000">
            <a:off x="577714" y="4371945"/>
            <a:ext cx="135769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grpSp>
        <p:nvGrpSpPr>
          <p:cNvPr id="25" name="Group 24">
            <a:extLst>
              <a:ext uri="{FF2B5EF4-FFF2-40B4-BE49-F238E27FC236}">
                <a16:creationId xmlns:a16="http://schemas.microsoft.com/office/drawing/2014/main" id="{1AFF1801-9D49-CDFB-1921-321C14B7B371}"/>
              </a:ext>
            </a:extLst>
          </p:cNvPr>
          <p:cNvGrpSpPr/>
          <p:nvPr/>
        </p:nvGrpSpPr>
        <p:grpSpPr>
          <a:xfrm>
            <a:off x="-14787801" y="15240"/>
            <a:ext cx="15751110" cy="6858000"/>
            <a:chOff x="-14787801" y="15240"/>
            <a:chExt cx="15751110" cy="6858000"/>
          </a:xfrm>
        </p:grpSpPr>
        <p:sp>
          <p:nvSpPr>
            <p:cNvPr id="26" name="Rectangle: Rounded Corners 25">
              <a:extLst>
                <a:ext uri="{FF2B5EF4-FFF2-40B4-BE49-F238E27FC236}">
                  <a16:creationId xmlns:a16="http://schemas.microsoft.com/office/drawing/2014/main" id="{C707F7E2-DFBF-96D6-0830-75778DE4F82E}"/>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7608893D-DB13-783F-42CF-76628EDAA6CB}"/>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84CF63DF-D6A4-157D-8713-766EB4C3A420}"/>
              </a:ext>
            </a:extLst>
          </p:cNvPr>
          <p:cNvSpPr txBox="1"/>
          <p:nvPr/>
        </p:nvSpPr>
        <p:spPr>
          <a:xfrm rot="16200000">
            <a:off x="157140" y="5173039"/>
            <a:ext cx="123245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sp>
        <p:nvSpPr>
          <p:cNvPr id="67" name="Freeform: Shape 66">
            <a:extLst>
              <a:ext uri="{FF2B5EF4-FFF2-40B4-BE49-F238E27FC236}">
                <a16:creationId xmlns:a16="http://schemas.microsoft.com/office/drawing/2014/main" id="{9DA4A658-9185-CD69-3034-9886CD39EE19}"/>
              </a:ext>
            </a:extLst>
          </p:cNvPr>
          <p:cNvSpPr/>
          <p:nvPr/>
        </p:nvSpPr>
        <p:spPr>
          <a:xfrm rot="10800000">
            <a:off x="3652949" y="1003921"/>
            <a:ext cx="6829431" cy="749338"/>
          </a:xfrm>
          <a:custGeom>
            <a:avLst/>
            <a:gdLst>
              <a:gd name="connsiteX0" fmla="*/ 124892 w 1898636"/>
              <a:gd name="connsiteY0" fmla="*/ 0 h 749338"/>
              <a:gd name="connsiteX1" fmla="*/ 1888352 w 1898636"/>
              <a:gd name="connsiteY1" fmla="*/ 0 h 749338"/>
              <a:gd name="connsiteX2" fmla="*/ 1872654 w 1898636"/>
              <a:gd name="connsiteY2" fmla="*/ 5221 h 749338"/>
              <a:gd name="connsiteX3" fmla="*/ 1645523 w 1898636"/>
              <a:gd name="connsiteY3" fmla="*/ 372341 h 749338"/>
              <a:gd name="connsiteX4" fmla="*/ 1872654 w 1898636"/>
              <a:gd name="connsiteY4" fmla="*/ 739461 h 749338"/>
              <a:gd name="connsiteX5" fmla="*/ 1898636 w 1898636"/>
              <a:gd name="connsiteY5" fmla="*/ 748103 h 749338"/>
              <a:gd name="connsiteX6" fmla="*/ 1892516 w 1898636"/>
              <a:gd name="connsiteY6" fmla="*/ 749338 h 749338"/>
              <a:gd name="connsiteX7" fmla="*/ 124892 w 1898636"/>
              <a:gd name="connsiteY7" fmla="*/ 749338 h 749338"/>
              <a:gd name="connsiteX8" fmla="*/ 0 w 1898636"/>
              <a:gd name="connsiteY8" fmla="*/ 624446 h 749338"/>
              <a:gd name="connsiteX9" fmla="*/ 0 w 1898636"/>
              <a:gd name="connsiteY9" fmla="*/ 124892 h 749338"/>
              <a:gd name="connsiteX10" fmla="*/ 124892 w 1898636"/>
              <a:gd name="connsiteY10" fmla="*/ 0 h 7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636" h="749338">
                <a:moveTo>
                  <a:pt x="124892" y="0"/>
                </a:moveTo>
                <a:lnTo>
                  <a:pt x="1888352" y="0"/>
                </a:lnTo>
                <a:lnTo>
                  <a:pt x="1872654" y="5221"/>
                </a:lnTo>
                <a:cubicBezTo>
                  <a:pt x="1739179" y="65706"/>
                  <a:pt x="1645523" y="207306"/>
                  <a:pt x="1645523" y="372341"/>
                </a:cubicBezTo>
                <a:cubicBezTo>
                  <a:pt x="1645523" y="537376"/>
                  <a:pt x="1739179" y="678976"/>
                  <a:pt x="1872654" y="739461"/>
                </a:cubicBezTo>
                <a:lnTo>
                  <a:pt x="1898636" y="748103"/>
                </a:lnTo>
                <a:lnTo>
                  <a:pt x="1892516" y="749338"/>
                </a:lnTo>
                <a:lnTo>
                  <a:pt x="124892" y="749338"/>
                </a:lnTo>
                <a:cubicBezTo>
                  <a:pt x="55916" y="749338"/>
                  <a:pt x="0" y="693422"/>
                  <a:pt x="0" y="624446"/>
                </a:cubicBezTo>
                <a:lnTo>
                  <a:pt x="0" y="124892"/>
                </a:lnTo>
                <a:cubicBezTo>
                  <a:pt x="0" y="55916"/>
                  <a:pt x="55916" y="0"/>
                  <a:pt x="124892" y="0"/>
                </a:cubicBezTo>
                <a:close/>
              </a:path>
            </a:pathLst>
          </a:cu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46" name="Flowchart: Connector 45">
            <a:extLst>
              <a:ext uri="{FF2B5EF4-FFF2-40B4-BE49-F238E27FC236}">
                <a16:creationId xmlns:a16="http://schemas.microsoft.com/office/drawing/2014/main" id="{4578F9B5-1A13-5706-4B81-E58E587BF290}"/>
              </a:ext>
            </a:extLst>
          </p:cNvPr>
          <p:cNvSpPr/>
          <p:nvPr/>
        </p:nvSpPr>
        <p:spPr>
          <a:xfrm rot="16200000">
            <a:off x="9811093" y="611584"/>
            <a:ext cx="1460108" cy="1437330"/>
          </a:xfrm>
          <a:prstGeom prst="flowChartConnector">
            <a:avLst/>
          </a:pr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0111B147-1718-B547-05AC-B8128A57D9AA}"/>
              </a:ext>
            </a:extLst>
          </p:cNvPr>
          <p:cNvSpPr/>
          <p:nvPr/>
        </p:nvSpPr>
        <p:spPr>
          <a:xfrm rot="10800000">
            <a:off x="8588401" y="4752405"/>
            <a:ext cx="1776870" cy="749338"/>
          </a:xfrm>
          <a:custGeom>
            <a:avLst/>
            <a:gdLst>
              <a:gd name="connsiteX0" fmla="*/ 124892 w 1898636"/>
              <a:gd name="connsiteY0" fmla="*/ 0 h 749338"/>
              <a:gd name="connsiteX1" fmla="*/ 1888352 w 1898636"/>
              <a:gd name="connsiteY1" fmla="*/ 0 h 749338"/>
              <a:gd name="connsiteX2" fmla="*/ 1872654 w 1898636"/>
              <a:gd name="connsiteY2" fmla="*/ 5221 h 749338"/>
              <a:gd name="connsiteX3" fmla="*/ 1645523 w 1898636"/>
              <a:gd name="connsiteY3" fmla="*/ 372341 h 749338"/>
              <a:gd name="connsiteX4" fmla="*/ 1872654 w 1898636"/>
              <a:gd name="connsiteY4" fmla="*/ 739461 h 749338"/>
              <a:gd name="connsiteX5" fmla="*/ 1898636 w 1898636"/>
              <a:gd name="connsiteY5" fmla="*/ 748103 h 749338"/>
              <a:gd name="connsiteX6" fmla="*/ 1892516 w 1898636"/>
              <a:gd name="connsiteY6" fmla="*/ 749338 h 749338"/>
              <a:gd name="connsiteX7" fmla="*/ 124892 w 1898636"/>
              <a:gd name="connsiteY7" fmla="*/ 749338 h 749338"/>
              <a:gd name="connsiteX8" fmla="*/ 0 w 1898636"/>
              <a:gd name="connsiteY8" fmla="*/ 624446 h 749338"/>
              <a:gd name="connsiteX9" fmla="*/ 0 w 1898636"/>
              <a:gd name="connsiteY9" fmla="*/ 124892 h 749338"/>
              <a:gd name="connsiteX10" fmla="*/ 124892 w 1898636"/>
              <a:gd name="connsiteY10" fmla="*/ 0 h 7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636" h="749338">
                <a:moveTo>
                  <a:pt x="124892" y="0"/>
                </a:moveTo>
                <a:lnTo>
                  <a:pt x="1888352" y="0"/>
                </a:lnTo>
                <a:lnTo>
                  <a:pt x="1872654" y="5221"/>
                </a:lnTo>
                <a:cubicBezTo>
                  <a:pt x="1739179" y="65706"/>
                  <a:pt x="1645523" y="207306"/>
                  <a:pt x="1645523" y="372341"/>
                </a:cubicBezTo>
                <a:cubicBezTo>
                  <a:pt x="1645523" y="537376"/>
                  <a:pt x="1739179" y="678976"/>
                  <a:pt x="1872654" y="739461"/>
                </a:cubicBezTo>
                <a:lnTo>
                  <a:pt x="1898636" y="748103"/>
                </a:lnTo>
                <a:lnTo>
                  <a:pt x="1892516" y="749338"/>
                </a:lnTo>
                <a:lnTo>
                  <a:pt x="124892" y="749338"/>
                </a:lnTo>
                <a:cubicBezTo>
                  <a:pt x="55916" y="749338"/>
                  <a:pt x="0" y="693422"/>
                  <a:pt x="0" y="624446"/>
                </a:cubicBezTo>
                <a:lnTo>
                  <a:pt x="0" y="124892"/>
                </a:lnTo>
                <a:cubicBezTo>
                  <a:pt x="0" y="55916"/>
                  <a:pt x="55916" y="0"/>
                  <a:pt x="124892" y="0"/>
                </a:cubicBezTo>
                <a:close/>
              </a:path>
            </a:pathLst>
          </a:cu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77" name="Flowchart: Connector 76">
            <a:extLst>
              <a:ext uri="{FF2B5EF4-FFF2-40B4-BE49-F238E27FC236}">
                <a16:creationId xmlns:a16="http://schemas.microsoft.com/office/drawing/2014/main" id="{5B21D4B0-5D7D-77FA-E5A7-4D1E849BFF05}"/>
              </a:ext>
            </a:extLst>
          </p:cNvPr>
          <p:cNvSpPr/>
          <p:nvPr/>
        </p:nvSpPr>
        <p:spPr>
          <a:xfrm rot="16200000">
            <a:off x="9861212" y="4395740"/>
            <a:ext cx="1460108" cy="1337094"/>
          </a:xfrm>
          <a:prstGeom prst="flowChartConnector">
            <a:avLst/>
          </a:pr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23DE4505-14D6-5F65-DE66-0E6745AC9413}"/>
              </a:ext>
            </a:extLst>
          </p:cNvPr>
          <p:cNvSpPr/>
          <p:nvPr/>
        </p:nvSpPr>
        <p:spPr>
          <a:xfrm rot="10800000">
            <a:off x="3723549" y="2800073"/>
            <a:ext cx="6763486" cy="749338"/>
          </a:xfrm>
          <a:custGeom>
            <a:avLst/>
            <a:gdLst>
              <a:gd name="connsiteX0" fmla="*/ 124892 w 1898636"/>
              <a:gd name="connsiteY0" fmla="*/ 0 h 749338"/>
              <a:gd name="connsiteX1" fmla="*/ 1888352 w 1898636"/>
              <a:gd name="connsiteY1" fmla="*/ 0 h 749338"/>
              <a:gd name="connsiteX2" fmla="*/ 1872654 w 1898636"/>
              <a:gd name="connsiteY2" fmla="*/ 5221 h 749338"/>
              <a:gd name="connsiteX3" fmla="*/ 1645523 w 1898636"/>
              <a:gd name="connsiteY3" fmla="*/ 372341 h 749338"/>
              <a:gd name="connsiteX4" fmla="*/ 1872654 w 1898636"/>
              <a:gd name="connsiteY4" fmla="*/ 739461 h 749338"/>
              <a:gd name="connsiteX5" fmla="*/ 1898636 w 1898636"/>
              <a:gd name="connsiteY5" fmla="*/ 748103 h 749338"/>
              <a:gd name="connsiteX6" fmla="*/ 1892516 w 1898636"/>
              <a:gd name="connsiteY6" fmla="*/ 749338 h 749338"/>
              <a:gd name="connsiteX7" fmla="*/ 124892 w 1898636"/>
              <a:gd name="connsiteY7" fmla="*/ 749338 h 749338"/>
              <a:gd name="connsiteX8" fmla="*/ 0 w 1898636"/>
              <a:gd name="connsiteY8" fmla="*/ 624446 h 749338"/>
              <a:gd name="connsiteX9" fmla="*/ 0 w 1898636"/>
              <a:gd name="connsiteY9" fmla="*/ 124892 h 749338"/>
              <a:gd name="connsiteX10" fmla="*/ 124892 w 1898636"/>
              <a:gd name="connsiteY10" fmla="*/ 0 h 7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636" h="749338">
                <a:moveTo>
                  <a:pt x="124892" y="0"/>
                </a:moveTo>
                <a:lnTo>
                  <a:pt x="1888352" y="0"/>
                </a:lnTo>
                <a:lnTo>
                  <a:pt x="1872654" y="5221"/>
                </a:lnTo>
                <a:cubicBezTo>
                  <a:pt x="1739179" y="65706"/>
                  <a:pt x="1645523" y="207306"/>
                  <a:pt x="1645523" y="372341"/>
                </a:cubicBezTo>
                <a:cubicBezTo>
                  <a:pt x="1645523" y="537376"/>
                  <a:pt x="1739179" y="678976"/>
                  <a:pt x="1872654" y="739461"/>
                </a:cubicBezTo>
                <a:lnTo>
                  <a:pt x="1898636" y="748103"/>
                </a:lnTo>
                <a:lnTo>
                  <a:pt x="1892516" y="749338"/>
                </a:lnTo>
                <a:lnTo>
                  <a:pt x="124892" y="749338"/>
                </a:lnTo>
                <a:cubicBezTo>
                  <a:pt x="55916" y="749338"/>
                  <a:pt x="0" y="693422"/>
                  <a:pt x="0" y="624446"/>
                </a:cubicBezTo>
                <a:lnTo>
                  <a:pt x="0" y="124892"/>
                </a:lnTo>
                <a:cubicBezTo>
                  <a:pt x="0" y="55916"/>
                  <a:pt x="55916" y="0"/>
                  <a:pt x="124892" y="0"/>
                </a:cubicBezTo>
                <a:close/>
              </a:path>
            </a:pathLst>
          </a:cu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80" name="Flowchart: Connector 79">
            <a:extLst>
              <a:ext uri="{FF2B5EF4-FFF2-40B4-BE49-F238E27FC236}">
                <a16:creationId xmlns:a16="http://schemas.microsoft.com/office/drawing/2014/main" id="{3C5467EB-1A89-9D3A-30CF-91768657958B}"/>
              </a:ext>
            </a:extLst>
          </p:cNvPr>
          <p:cNvSpPr/>
          <p:nvPr/>
        </p:nvSpPr>
        <p:spPr>
          <a:xfrm rot="16200000">
            <a:off x="9815396" y="2412039"/>
            <a:ext cx="1460108" cy="1428723"/>
          </a:xfrm>
          <a:prstGeom prst="flowChartConnector">
            <a:avLst/>
          </a:pr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0D4EE8C9-BEBD-7E8B-4706-4861625AA57A}"/>
              </a:ext>
            </a:extLst>
          </p:cNvPr>
          <p:cNvSpPr txBox="1"/>
          <p:nvPr/>
        </p:nvSpPr>
        <p:spPr>
          <a:xfrm>
            <a:off x="10009142" y="981829"/>
            <a:ext cx="1029293" cy="830997"/>
          </a:xfrm>
          <a:prstGeom prst="rect">
            <a:avLst/>
          </a:prstGeom>
          <a:noFill/>
        </p:spPr>
        <p:txBody>
          <a:bodyPr wrap="square" rtlCol="0">
            <a:spAutoFit/>
          </a:bodyPr>
          <a:lstStyle/>
          <a:p>
            <a:pPr algn="ctr"/>
            <a:r>
              <a:rPr lang="fa-IR" sz="2400" dirty="0">
                <a:solidFill>
                  <a:schemeClr val="bg1"/>
                </a:solidFill>
                <a:cs typeface="B Titr" panose="00000700000000000000" pitchFamily="2" charset="-78"/>
              </a:rPr>
              <a:t>تشخیص نهایی</a:t>
            </a:r>
            <a:endParaRPr lang="en-US" sz="2400" dirty="0">
              <a:solidFill>
                <a:schemeClr val="bg1"/>
              </a:solidFill>
              <a:cs typeface="B Titr" panose="00000700000000000000" pitchFamily="2" charset="-78"/>
            </a:endParaRPr>
          </a:p>
        </p:txBody>
      </p:sp>
      <p:sp>
        <p:nvSpPr>
          <p:cNvPr id="82" name="TextBox 81">
            <a:extLst>
              <a:ext uri="{FF2B5EF4-FFF2-40B4-BE49-F238E27FC236}">
                <a16:creationId xmlns:a16="http://schemas.microsoft.com/office/drawing/2014/main" id="{2A940F67-19A9-1E1B-94C0-C70934603535}"/>
              </a:ext>
            </a:extLst>
          </p:cNvPr>
          <p:cNvSpPr txBox="1"/>
          <p:nvPr/>
        </p:nvSpPr>
        <p:spPr>
          <a:xfrm>
            <a:off x="9906306" y="2740546"/>
            <a:ext cx="1300561" cy="830997"/>
          </a:xfrm>
          <a:prstGeom prst="rect">
            <a:avLst/>
          </a:prstGeom>
          <a:noFill/>
        </p:spPr>
        <p:txBody>
          <a:bodyPr wrap="square" rtlCol="0">
            <a:spAutoFit/>
          </a:bodyPr>
          <a:lstStyle/>
          <a:p>
            <a:pPr algn="ctr"/>
            <a:r>
              <a:rPr lang="fa-IR" sz="2400" dirty="0">
                <a:solidFill>
                  <a:schemeClr val="bg1"/>
                </a:solidFill>
                <a:cs typeface="B Titr" panose="00000700000000000000" pitchFamily="2" charset="-78"/>
              </a:rPr>
              <a:t>روش های کمکی</a:t>
            </a:r>
            <a:endParaRPr lang="en-US" sz="2400" dirty="0">
              <a:solidFill>
                <a:schemeClr val="bg1"/>
              </a:solidFill>
              <a:cs typeface="B Titr" panose="00000700000000000000" pitchFamily="2" charset="-78"/>
            </a:endParaRPr>
          </a:p>
        </p:txBody>
      </p:sp>
      <p:sp>
        <p:nvSpPr>
          <p:cNvPr id="83" name="TextBox 82">
            <a:extLst>
              <a:ext uri="{FF2B5EF4-FFF2-40B4-BE49-F238E27FC236}">
                <a16:creationId xmlns:a16="http://schemas.microsoft.com/office/drawing/2014/main" id="{265D51A6-E555-EEA8-88F9-7EAFEDEF2C11}"/>
              </a:ext>
            </a:extLst>
          </p:cNvPr>
          <p:cNvSpPr txBox="1"/>
          <p:nvPr/>
        </p:nvSpPr>
        <p:spPr>
          <a:xfrm>
            <a:off x="9897139" y="4773131"/>
            <a:ext cx="1428725" cy="707886"/>
          </a:xfrm>
          <a:prstGeom prst="rect">
            <a:avLst/>
          </a:prstGeom>
          <a:noFill/>
        </p:spPr>
        <p:txBody>
          <a:bodyPr wrap="square" rtlCol="0">
            <a:spAutoFit/>
          </a:bodyPr>
          <a:lstStyle/>
          <a:p>
            <a:pPr algn="ctr"/>
            <a:r>
              <a:rPr lang="fa-IR" sz="2000" dirty="0">
                <a:solidFill>
                  <a:schemeClr val="bg1"/>
                </a:solidFill>
                <a:cs typeface="B Titr" panose="00000700000000000000" pitchFamily="2" charset="-78"/>
              </a:rPr>
              <a:t>تشخیص پیش از تولد</a:t>
            </a:r>
            <a:endParaRPr lang="en-US" sz="2000" dirty="0">
              <a:solidFill>
                <a:schemeClr val="bg1"/>
              </a:solidFill>
              <a:cs typeface="B Titr" panose="00000700000000000000" pitchFamily="2" charset="-78"/>
            </a:endParaRPr>
          </a:p>
        </p:txBody>
      </p:sp>
      <p:sp>
        <p:nvSpPr>
          <p:cNvPr id="30" name="TextBox 29">
            <a:extLst>
              <a:ext uri="{FF2B5EF4-FFF2-40B4-BE49-F238E27FC236}">
                <a16:creationId xmlns:a16="http://schemas.microsoft.com/office/drawing/2014/main" id="{9E1D1983-EE82-D66F-8B45-EE87913941A1}"/>
              </a:ext>
            </a:extLst>
          </p:cNvPr>
          <p:cNvSpPr txBox="1"/>
          <p:nvPr/>
        </p:nvSpPr>
        <p:spPr>
          <a:xfrm>
            <a:off x="3652950" y="783004"/>
            <a:ext cx="5913849" cy="1261884"/>
          </a:xfrm>
          <a:prstGeom prst="rect">
            <a:avLst/>
          </a:prstGeom>
          <a:noFill/>
        </p:spPr>
        <p:txBody>
          <a:bodyPr wrap="square" rtlCol="0">
            <a:spAutoFit/>
          </a:bodyPr>
          <a:lstStyle/>
          <a:p>
            <a:pPr algn="r" rtl="1"/>
            <a:r>
              <a:rPr lang="fa-IR" dirty="0">
                <a:cs typeface="B Titr" panose="00000700000000000000" pitchFamily="2" charset="-78"/>
              </a:rPr>
              <a:t> </a:t>
            </a:r>
          </a:p>
          <a:p>
            <a:pPr marL="285750" indent="-285750" algn="r" rtl="1">
              <a:buFont typeface="Arial" panose="020B0604020202020204" pitchFamily="34" charset="0"/>
              <a:buChar char="•"/>
            </a:pPr>
            <a:r>
              <a:rPr lang="fa-IR" sz="2000" dirty="0">
                <a:cs typeface="B Nazanin" panose="00000400000000000000" pitchFamily="2" charset="-78"/>
              </a:rPr>
              <a:t>فعالیت آنزیم گلوکوسربروزیداز (</a:t>
            </a:r>
            <a:r>
              <a:rPr lang="en-US" sz="2000" dirty="0" err="1">
                <a:cs typeface="B Nazanin" panose="00000400000000000000" pitchFamily="2" charset="-78"/>
              </a:rPr>
              <a:t>GCase</a:t>
            </a:r>
            <a:r>
              <a:rPr lang="fa-IR" sz="2000" dirty="0">
                <a:cs typeface="B Nazanin" panose="00000400000000000000" pitchFamily="2" charset="-78"/>
              </a:rPr>
              <a:t>) کاهش یافته باشد</a:t>
            </a:r>
            <a:endParaRPr lang="en-US" sz="2000" dirty="0">
              <a:cs typeface="B Nazanin" panose="00000400000000000000" pitchFamily="2" charset="-78"/>
            </a:endParaRPr>
          </a:p>
          <a:p>
            <a:pPr marL="285750" indent="-285750" algn="r" rtl="1">
              <a:buFont typeface="Arial" panose="020B0604020202020204" pitchFamily="34" charset="0"/>
              <a:buChar char="•"/>
            </a:pPr>
            <a:r>
              <a:rPr lang="fa-IR" sz="2000" dirty="0">
                <a:cs typeface="B Nazanin" panose="00000400000000000000" pitchFamily="2" charset="-78"/>
              </a:rPr>
              <a:t>جهش‌های مشخصی در ژن </a:t>
            </a:r>
            <a:r>
              <a:rPr lang="en-US" sz="2000" dirty="0">
                <a:cs typeface="B Nazanin" panose="00000400000000000000" pitchFamily="2" charset="-78"/>
              </a:rPr>
              <a:t>GBA </a:t>
            </a:r>
            <a:r>
              <a:rPr lang="fa-IR" sz="2000" dirty="0">
                <a:cs typeface="B Nazanin" panose="00000400000000000000" pitchFamily="2" charset="-78"/>
              </a:rPr>
              <a:t>شناسایی شوند </a:t>
            </a:r>
            <a:endParaRPr lang="en-US" sz="2000" dirty="0">
              <a:cs typeface="B Nazanin" panose="00000400000000000000" pitchFamily="2" charset="-78"/>
            </a:endParaRPr>
          </a:p>
          <a:p>
            <a:pPr algn="l" rtl="1"/>
            <a:endParaRPr lang="en-US" dirty="0">
              <a:cs typeface="B Nazanin" panose="00000400000000000000" pitchFamily="2" charset="-78"/>
            </a:endParaRPr>
          </a:p>
        </p:txBody>
      </p:sp>
      <p:sp>
        <p:nvSpPr>
          <p:cNvPr id="36" name="TextBox 35">
            <a:extLst>
              <a:ext uri="{FF2B5EF4-FFF2-40B4-BE49-F238E27FC236}">
                <a16:creationId xmlns:a16="http://schemas.microsoft.com/office/drawing/2014/main" id="{F0BF793C-61F2-0DDE-FA45-92031561C12E}"/>
              </a:ext>
            </a:extLst>
          </p:cNvPr>
          <p:cNvSpPr txBox="1"/>
          <p:nvPr/>
        </p:nvSpPr>
        <p:spPr>
          <a:xfrm>
            <a:off x="5565855" y="2466856"/>
            <a:ext cx="4035915" cy="1415772"/>
          </a:xfrm>
          <a:prstGeom prst="rect">
            <a:avLst/>
          </a:prstGeom>
          <a:noFill/>
        </p:spPr>
        <p:txBody>
          <a:bodyPr wrap="square" rtlCol="0">
            <a:spAutoFit/>
          </a:bodyPr>
          <a:lstStyle/>
          <a:p>
            <a:pPr algn="r" rtl="1"/>
            <a:endParaRPr lang="fa-IR" sz="2000" dirty="0">
              <a:cs typeface="B Nazanin" panose="00000400000000000000" pitchFamily="2" charset="-78"/>
            </a:endParaRPr>
          </a:p>
          <a:p>
            <a:pPr marL="342900" indent="-342900" algn="r" rtl="1">
              <a:buFont typeface="+mj-lt"/>
              <a:buAutoNum type="arabicPeriod"/>
            </a:pPr>
            <a:r>
              <a:rPr lang="fa-IR" sz="2400" dirty="0">
                <a:cs typeface="B Nazanin" panose="00000400000000000000" pitchFamily="2" charset="-78"/>
              </a:rPr>
              <a:t>نمونه برداری</a:t>
            </a:r>
          </a:p>
          <a:p>
            <a:pPr marL="342900" indent="-342900" algn="r" rtl="1">
              <a:buFont typeface="+mj-lt"/>
              <a:buAutoNum type="arabicPeriod"/>
            </a:pPr>
            <a:r>
              <a:rPr lang="fa-IR" sz="2400" dirty="0">
                <a:cs typeface="B Nazanin" panose="00000400000000000000" pitchFamily="2" charset="-78"/>
              </a:rPr>
              <a:t>آسپیره مغز استخوان</a:t>
            </a:r>
          </a:p>
          <a:p>
            <a:pPr marL="342900" indent="-342900" algn="r" rtl="1">
              <a:buFont typeface="+mj-lt"/>
              <a:buAutoNum type="arabicPeriod"/>
            </a:pPr>
            <a:endParaRPr lang="en-US" dirty="0"/>
          </a:p>
        </p:txBody>
      </p:sp>
    </p:spTree>
    <p:extLst>
      <p:ext uri="{BB962C8B-B14F-4D97-AF65-F5344CB8AC3E}">
        <p14:creationId xmlns:p14="http://schemas.microsoft.com/office/powerpoint/2010/main" val="28138809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7131D-5ED1-C64B-DC86-FC9293A3CC08}"/>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ED877432-4B47-1501-04DC-830DF07609FB}"/>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EF72F109-55AE-D101-A372-3C667AC9B77E}"/>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6DF95907-2478-50B9-605E-4DEC58EB018B}"/>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322971F-2D71-F8C5-9DA5-686418955798}"/>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AB56C861-9BC7-DBC6-FC56-0E93159B0FB0}"/>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214DDEA7-03A4-106F-02F1-C91C57AA57D1}"/>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7F402D78-80D9-81BF-37B6-7021249A31B1}"/>
              </a:ext>
            </a:extLst>
          </p:cNvPr>
          <p:cNvGrpSpPr/>
          <p:nvPr/>
        </p:nvGrpSpPr>
        <p:grpSpPr>
          <a:xfrm>
            <a:off x="-157957" y="-1524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EEFDBC87-E55C-0B27-FE2E-601D97565A7C}"/>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B247C2CB-10B3-D677-271A-291751163555}"/>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FFE62E70-E06B-E259-F581-37F810CD4C70}"/>
              </a:ext>
            </a:extLst>
          </p:cNvPr>
          <p:cNvGrpSpPr/>
          <p:nvPr/>
        </p:nvGrpSpPr>
        <p:grpSpPr>
          <a:xfrm>
            <a:off x="-157957"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270682C3-B7E5-4ACD-26AE-1E6F24D0EF86}"/>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B516C2E7-71A8-2416-AFFC-74E6B19FD886}"/>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A19C6A7B-90AF-68EB-4FBC-398C607C1C94}"/>
              </a:ext>
            </a:extLst>
          </p:cNvPr>
          <p:cNvGrpSpPr/>
          <p:nvPr/>
        </p:nvGrpSpPr>
        <p:grpSpPr>
          <a:xfrm>
            <a:off x="-71658" y="-60960"/>
            <a:ext cx="13704572" cy="6858000"/>
            <a:chOff x="-11064244" y="0"/>
            <a:chExt cx="13704572" cy="6858000"/>
          </a:xfrm>
          <a:solidFill>
            <a:srgbClr val="80B3D2"/>
          </a:solidFill>
        </p:grpSpPr>
        <p:sp>
          <p:nvSpPr>
            <p:cNvPr id="12" name="Rectangle: Rounded Corners 11">
              <a:extLst>
                <a:ext uri="{FF2B5EF4-FFF2-40B4-BE49-F238E27FC236}">
                  <a16:creationId xmlns:a16="http://schemas.microsoft.com/office/drawing/2014/main" id="{50671624-E746-DFEF-916F-A3DBD1586F3C}"/>
                </a:ext>
              </a:extLst>
            </p:cNvPr>
            <p:cNvSpPr/>
            <p:nvPr/>
          </p:nvSpPr>
          <p:spPr>
            <a:xfrm>
              <a:off x="-11064244"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CEC58510-ADBC-784A-259D-FD8244B47433}"/>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Rounded Corners 12">
            <a:extLst>
              <a:ext uri="{FF2B5EF4-FFF2-40B4-BE49-F238E27FC236}">
                <a16:creationId xmlns:a16="http://schemas.microsoft.com/office/drawing/2014/main" id="{23E1A22D-2979-103D-8D13-B9D732B5F2FF}"/>
              </a:ext>
            </a:extLst>
          </p:cNvPr>
          <p:cNvSpPr/>
          <p:nvPr/>
        </p:nvSpPr>
        <p:spPr>
          <a:xfrm>
            <a:off x="-812152" y="76200"/>
            <a:ext cx="14272465"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33D35B3D-6A70-D992-E02F-843D12A88FFF}"/>
              </a:ext>
            </a:extLst>
          </p:cNvPr>
          <p:cNvSpPr/>
          <p:nvPr/>
        </p:nvSpPr>
        <p:spPr>
          <a:xfrm>
            <a:off x="13129257" y="3532181"/>
            <a:ext cx="62442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AA11195B-68D8-05FF-745E-B61348D71747}"/>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A60FFC6B-EEB1-6F4A-2B44-2328E301C5D5}"/>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D438AD1B-4014-DC8D-2561-A666A7714A66}"/>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4C6CF757-C74F-6B2A-869D-C94EBC651B94}"/>
              </a:ext>
            </a:extLst>
          </p:cNvPr>
          <p:cNvSpPr txBox="1"/>
          <p:nvPr/>
        </p:nvSpPr>
        <p:spPr>
          <a:xfrm rot="16200000">
            <a:off x="577714" y="4371945"/>
            <a:ext cx="1357692"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grpSp>
        <p:nvGrpSpPr>
          <p:cNvPr id="25" name="Group 24">
            <a:extLst>
              <a:ext uri="{FF2B5EF4-FFF2-40B4-BE49-F238E27FC236}">
                <a16:creationId xmlns:a16="http://schemas.microsoft.com/office/drawing/2014/main" id="{D54F4E42-5AA1-CD83-9434-2268C9DC5F14}"/>
              </a:ext>
            </a:extLst>
          </p:cNvPr>
          <p:cNvGrpSpPr/>
          <p:nvPr/>
        </p:nvGrpSpPr>
        <p:grpSpPr>
          <a:xfrm>
            <a:off x="-14787801" y="15240"/>
            <a:ext cx="15751110" cy="6858000"/>
            <a:chOff x="-14787801" y="15240"/>
            <a:chExt cx="15751110" cy="6858000"/>
          </a:xfrm>
        </p:grpSpPr>
        <p:sp>
          <p:nvSpPr>
            <p:cNvPr id="26" name="Rectangle: Rounded Corners 25">
              <a:extLst>
                <a:ext uri="{FF2B5EF4-FFF2-40B4-BE49-F238E27FC236}">
                  <a16:creationId xmlns:a16="http://schemas.microsoft.com/office/drawing/2014/main" id="{11414B76-7F81-4D2D-67DA-F03BA19BC818}"/>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AC8CEA2C-5DE3-AA6C-DAA5-72AAC5275776}"/>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D6E3E46F-320F-F6B2-AF0C-562B24066EF6}"/>
              </a:ext>
            </a:extLst>
          </p:cNvPr>
          <p:cNvSpPr txBox="1"/>
          <p:nvPr/>
        </p:nvSpPr>
        <p:spPr>
          <a:xfrm rot="16200000">
            <a:off x="157140" y="5173039"/>
            <a:ext cx="123245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sp>
        <p:nvSpPr>
          <p:cNvPr id="67" name="Freeform: Shape 66">
            <a:extLst>
              <a:ext uri="{FF2B5EF4-FFF2-40B4-BE49-F238E27FC236}">
                <a16:creationId xmlns:a16="http://schemas.microsoft.com/office/drawing/2014/main" id="{8A350B5F-E13A-672B-96B3-B92D4A972E77}"/>
              </a:ext>
            </a:extLst>
          </p:cNvPr>
          <p:cNvSpPr/>
          <p:nvPr/>
        </p:nvSpPr>
        <p:spPr>
          <a:xfrm rot="10800000">
            <a:off x="3652950" y="1003921"/>
            <a:ext cx="6829432" cy="749338"/>
          </a:xfrm>
          <a:custGeom>
            <a:avLst/>
            <a:gdLst>
              <a:gd name="connsiteX0" fmla="*/ 124892 w 1898636"/>
              <a:gd name="connsiteY0" fmla="*/ 0 h 749338"/>
              <a:gd name="connsiteX1" fmla="*/ 1888352 w 1898636"/>
              <a:gd name="connsiteY1" fmla="*/ 0 h 749338"/>
              <a:gd name="connsiteX2" fmla="*/ 1872654 w 1898636"/>
              <a:gd name="connsiteY2" fmla="*/ 5221 h 749338"/>
              <a:gd name="connsiteX3" fmla="*/ 1645523 w 1898636"/>
              <a:gd name="connsiteY3" fmla="*/ 372341 h 749338"/>
              <a:gd name="connsiteX4" fmla="*/ 1872654 w 1898636"/>
              <a:gd name="connsiteY4" fmla="*/ 739461 h 749338"/>
              <a:gd name="connsiteX5" fmla="*/ 1898636 w 1898636"/>
              <a:gd name="connsiteY5" fmla="*/ 748103 h 749338"/>
              <a:gd name="connsiteX6" fmla="*/ 1892516 w 1898636"/>
              <a:gd name="connsiteY6" fmla="*/ 749338 h 749338"/>
              <a:gd name="connsiteX7" fmla="*/ 124892 w 1898636"/>
              <a:gd name="connsiteY7" fmla="*/ 749338 h 749338"/>
              <a:gd name="connsiteX8" fmla="*/ 0 w 1898636"/>
              <a:gd name="connsiteY8" fmla="*/ 624446 h 749338"/>
              <a:gd name="connsiteX9" fmla="*/ 0 w 1898636"/>
              <a:gd name="connsiteY9" fmla="*/ 124892 h 749338"/>
              <a:gd name="connsiteX10" fmla="*/ 124892 w 1898636"/>
              <a:gd name="connsiteY10" fmla="*/ 0 h 7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636" h="749338">
                <a:moveTo>
                  <a:pt x="124892" y="0"/>
                </a:moveTo>
                <a:lnTo>
                  <a:pt x="1888352" y="0"/>
                </a:lnTo>
                <a:lnTo>
                  <a:pt x="1872654" y="5221"/>
                </a:lnTo>
                <a:cubicBezTo>
                  <a:pt x="1739179" y="65706"/>
                  <a:pt x="1645523" y="207306"/>
                  <a:pt x="1645523" y="372341"/>
                </a:cubicBezTo>
                <a:cubicBezTo>
                  <a:pt x="1645523" y="537376"/>
                  <a:pt x="1739179" y="678976"/>
                  <a:pt x="1872654" y="739461"/>
                </a:cubicBezTo>
                <a:lnTo>
                  <a:pt x="1898636" y="748103"/>
                </a:lnTo>
                <a:lnTo>
                  <a:pt x="1892516" y="749338"/>
                </a:lnTo>
                <a:lnTo>
                  <a:pt x="124892" y="749338"/>
                </a:lnTo>
                <a:cubicBezTo>
                  <a:pt x="55916" y="749338"/>
                  <a:pt x="0" y="693422"/>
                  <a:pt x="0" y="624446"/>
                </a:cubicBezTo>
                <a:lnTo>
                  <a:pt x="0" y="124892"/>
                </a:lnTo>
                <a:cubicBezTo>
                  <a:pt x="0" y="55916"/>
                  <a:pt x="55916" y="0"/>
                  <a:pt x="124892" y="0"/>
                </a:cubicBezTo>
                <a:close/>
              </a:path>
            </a:pathLst>
          </a:cu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46" name="Flowchart: Connector 45">
            <a:extLst>
              <a:ext uri="{FF2B5EF4-FFF2-40B4-BE49-F238E27FC236}">
                <a16:creationId xmlns:a16="http://schemas.microsoft.com/office/drawing/2014/main" id="{A2DA00A5-97A5-3291-931F-6AAA4C61B3FA}"/>
              </a:ext>
            </a:extLst>
          </p:cNvPr>
          <p:cNvSpPr/>
          <p:nvPr/>
        </p:nvSpPr>
        <p:spPr>
          <a:xfrm rot="16200000">
            <a:off x="9811093" y="611584"/>
            <a:ext cx="1460108" cy="1437330"/>
          </a:xfrm>
          <a:prstGeom prst="flowChartConnector">
            <a:avLst/>
          </a:pr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868D7BBA-C732-D43F-21A1-2481512D36F0}"/>
              </a:ext>
            </a:extLst>
          </p:cNvPr>
          <p:cNvSpPr/>
          <p:nvPr/>
        </p:nvSpPr>
        <p:spPr>
          <a:xfrm rot="10800000">
            <a:off x="3652948" y="4752405"/>
            <a:ext cx="6712320" cy="749338"/>
          </a:xfrm>
          <a:custGeom>
            <a:avLst/>
            <a:gdLst>
              <a:gd name="connsiteX0" fmla="*/ 124892 w 1898636"/>
              <a:gd name="connsiteY0" fmla="*/ 0 h 749338"/>
              <a:gd name="connsiteX1" fmla="*/ 1888352 w 1898636"/>
              <a:gd name="connsiteY1" fmla="*/ 0 h 749338"/>
              <a:gd name="connsiteX2" fmla="*/ 1872654 w 1898636"/>
              <a:gd name="connsiteY2" fmla="*/ 5221 h 749338"/>
              <a:gd name="connsiteX3" fmla="*/ 1645523 w 1898636"/>
              <a:gd name="connsiteY3" fmla="*/ 372341 h 749338"/>
              <a:gd name="connsiteX4" fmla="*/ 1872654 w 1898636"/>
              <a:gd name="connsiteY4" fmla="*/ 739461 h 749338"/>
              <a:gd name="connsiteX5" fmla="*/ 1898636 w 1898636"/>
              <a:gd name="connsiteY5" fmla="*/ 748103 h 749338"/>
              <a:gd name="connsiteX6" fmla="*/ 1892516 w 1898636"/>
              <a:gd name="connsiteY6" fmla="*/ 749338 h 749338"/>
              <a:gd name="connsiteX7" fmla="*/ 124892 w 1898636"/>
              <a:gd name="connsiteY7" fmla="*/ 749338 h 749338"/>
              <a:gd name="connsiteX8" fmla="*/ 0 w 1898636"/>
              <a:gd name="connsiteY8" fmla="*/ 624446 h 749338"/>
              <a:gd name="connsiteX9" fmla="*/ 0 w 1898636"/>
              <a:gd name="connsiteY9" fmla="*/ 124892 h 749338"/>
              <a:gd name="connsiteX10" fmla="*/ 124892 w 1898636"/>
              <a:gd name="connsiteY10" fmla="*/ 0 h 7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636" h="749338">
                <a:moveTo>
                  <a:pt x="124892" y="0"/>
                </a:moveTo>
                <a:lnTo>
                  <a:pt x="1888352" y="0"/>
                </a:lnTo>
                <a:lnTo>
                  <a:pt x="1872654" y="5221"/>
                </a:lnTo>
                <a:cubicBezTo>
                  <a:pt x="1739179" y="65706"/>
                  <a:pt x="1645523" y="207306"/>
                  <a:pt x="1645523" y="372341"/>
                </a:cubicBezTo>
                <a:cubicBezTo>
                  <a:pt x="1645523" y="537376"/>
                  <a:pt x="1739179" y="678976"/>
                  <a:pt x="1872654" y="739461"/>
                </a:cubicBezTo>
                <a:lnTo>
                  <a:pt x="1898636" y="748103"/>
                </a:lnTo>
                <a:lnTo>
                  <a:pt x="1892516" y="749338"/>
                </a:lnTo>
                <a:lnTo>
                  <a:pt x="124892" y="749338"/>
                </a:lnTo>
                <a:cubicBezTo>
                  <a:pt x="55916" y="749338"/>
                  <a:pt x="0" y="693422"/>
                  <a:pt x="0" y="624446"/>
                </a:cubicBezTo>
                <a:lnTo>
                  <a:pt x="0" y="124892"/>
                </a:lnTo>
                <a:cubicBezTo>
                  <a:pt x="0" y="55916"/>
                  <a:pt x="55916" y="0"/>
                  <a:pt x="124892" y="0"/>
                </a:cubicBezTo>
                <a:close/>
              </a:path>
            </a:pathLst>
          </a:cu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77" name="Flowchart: Connector 76">
            <a:extLst>
              <a:ext uri="{FF2B5EF4-FFF2-40B4-BE49-F238E27FC236}">
                <a16:creationId xmlns:a16="http://schemas.microsoft.com/office/drawing/2014/main" id="{CB23A5B2-D683-F0AE-ED0C-5FC854F52F59}"/>
              </a:ext>
            </a:extLst>
          </p:cNvPr>
          <p:cNvSpPr/>
          <p:nvPr/>
        </p:nvSpPr>
        <p:spPr>
          <a:xfrm rot="16200000">
            <a:off x="9861211" y="4395740"/>
            <a:ext cx="1460108" cy="1337094"/>
          </a:xfrm>
          <a:prstGeom prst="flowChartConnector">
            <a:avLst/>
          </a:pr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62B7A574-8E5E-4816-CE01-034D5896066A}"/>
              </a:ext>
            </a:extLst>
          </p:cNvPr>
          <p:cNvSpPr/>
          <p:nvPr/>
        </p:nvSpPr>
        <p:spPr>
          <a:xfrm rot="10800000">
            <a:off x="3652949" y="2800073"/>
            <a:ext cx="6834087" cy="749338"/>
          </a:xfrm>
          <a:custGeom>
            <a:avLst/>
            <a:gdLst>
              <a:gd name="connsiteX0" fmla="*/ 124892 w 1898636"/>
              <a:gd name="connsiteY0" fmla="*/ 0 h 749338"/>
              <a:gd name="connsiteX1" fmla="*/ 1888352 w 1898636"/>
              <a:gd name="connsiteY1" fmla="*/ 0 h 749338"/>
              <a:gd name="connsiteX2" fmla="*/ 1872654 w 1898636"/>
              <a:gd name="connsiteY2" fmla="*/ 5221 h 749338"/>
              <a:gd name="connsiteX3" fmla="*/ 1645523 w 1898636"/>
              <a:gd name="connsiteY3" fmla="*/ 372341 h 749338"/>
              <a:gd name="connsiteX4" fmla="*/ 1872654 w 1898636"/>
              <a:gd name="connsiteY4" fmla="*/ 739461 h 749338"/>
              <a:gd name="connsiteX5" fmla="*/ 1898636 w 1898636"/>
              <a:gd name="connsiteY5" fmla="*/ 748103 h 749338"/>
              <a:gd name="connsiteX6" fmla="*/ 1892516 w 1898636"/>
              <a:gd name="connsiteY6" fmla="*/ 749338 h 749338"/>
              <a:gd name="connsiteX7" fmla="*/ 124892 w 1898636"/>
              <a:gd name="connsiteY7" fmla="*/ 749338 h 749338"/>
              <a:gd name="connsiteX8" fmla="*/ 0 w 1898636"/>
              <a:gd name="connsiteY8" fmla="*/ 624446 h 749338"/>
              <a:gd name="connsiteX9" fmla="*/ 0 w 1898636"/>
              <a:gd name="connsiteY9" fmla="*/ 124892 h 749338"/>
              <a:gd name="connsiteX10" fmla="*/ 124892 w 1898636"/>
              <a:gd name="connsiteY10" fmla="*/ 0 h 74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8636" h="749338">
                <a:moveTo>
                  <a:pt x="124892" y="0"/>
                </a:moveTo>
                <a:lnTo>
                  <a:pt x="1888352" y="0"/>
                </a:lnTo>
                <a:lnTo>
                  <a:pt x="1872654" y="5221"/>
                </a:lnTo>
                <a:cubicBezTo>
                  <a:pt x="1739179" y="65706"/>
                  <a:pt x="1645523" y="207306"/>
                  <a:pt x="1645523" y="372341"/>
                </a:cubicBezTo>
                <a:cubicBezTo>
                  <a:pt x="1645523" y="537376"/>
                  <a:pt x="1739179" y="678976"/>
                  <a:pt x="1872654" y="739461"/>
                </a:cubicBezTo>
                <a:lnTo>
                  <a:pt x="1898636" y="748103"/>
                </a:lnTo>
                <a:lnTo>
                  <a:pt x="1892516" y="749338"/>
                </a:lnTo>
                <a:lnTo>
                  <a:pt x="124892" y="749338"/>
                </a:lnTo>
                <a:cubicBezTo>
                  <a:pt x="55916" y="749338"/>
                  <a:pt x="0" y="693422"/>
                  <a:pt x="0" y="624446"/>
                </a:cubicBezTo>
                <a:lnTo>
                  <a:pt x="0" y="124892"/>
                </a:lnTo>
                <a:cubicBezTo>
                  <a:pt x="0" y="55916"/>
                  <a:pt x="55916" y="0"/>
                  <a:pt x="124892" y="0"/>
                </a:cubicBezTo>
                <a:close/>
              </a:path>
            </a:pathLst>
          </a:custGeom>
          <a:solidFill>
            <a:srgbClr val="FAF9F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1"/>
            <a:endParaRPr lang="en-US" dirty="0"/>
          </a:p>
        </p:txBody>
      </p:sp>
      <p:sp>
        <p:nvSpPr>
          <p:cNvPr id="80" name="Flowchart: Connector 79">
            <a:extLst>
              <a:ext uri="{FF2B5EF4-FFF2-40B4-BE49-F238E27FC236}">
                <a16:creationId xmlns:a16="http://schemas.microsoft.com/office/drawing/2014/main" id="{0AA69F49-C412-2641-927E-92B4D6773A42}"/>
              </a:ext>
            </a:extLst>
          </p:cNvPr>
          <p:cNvSpPr/>
          <p:nvPr/>
        </p:nvSpPr>
        <p:spPr>
          <a:xfrm rot="16200000">
            <a:off x="9815396" y="2412039"/>
            <a:ext cx="1460108" cy="1428723"/>
          </a:xfrm>
          <a:prstGeom prst="flowChartConnector">
            <a:avLst/>
          </a:pr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3E20DC92-AE91-80A3-E8C1-9C84FEAA94B4}"/>
              </a:ext>
            </a:extLst>
          </p:cNvPr>
          <p:cNvSpPr txBox="1"/>
          <p:nvPr/>
        </p:nvSpPr>
        <p:spPr>
          <a:xfrm>
            <a:off x="10009142" y="981829"/>
            <a:ext cx="1029293" cy="830997"/>
          </a:xfrm>
          <a:prstGeom prst="rect">
            <a:avLst/>
          </a:prstGeom>
          <a:noFill/>
        </p:spPr>
        <p:txBody>
          <a:bodyPr wrap="square" rtlCol="0">
            <a:spAutoFit/>
          </a:bodyPr>
          <a:lstStyle/>
          <a:p>
            <a:pPr algn="ctr"/>
            <a:r>
              <a:rPr lang="fa-IR" sz="2400" dirty="0">
                <a:solidFill>
                  <a:schemeClr val="bg1"/>
                </a:solidFill>
                <a:cs typeface="B Titr" panose="00000700000000000000" pitchFamily="2" charset="-78"/>
              </a:rPr>
              <a:t>تشخیص نهایی</a:t>
            </a:r>
            <a:endParaRPr lang="en-US" sz="2400" dirty="0">
              <a:solidFill>
                <a:schemeClr val="bg1"/>
              </a:solidFill>
              <a:cs typeface="B Titr" panose="00000700000000000000" pitchFamily="2" charset="-78"/>
            </a:endParaRPr>
          </a:p>
        </p:txBody>
      </p:sp>
      <p:sp>
        <p:nvSpPr>
          <p:cNvPr id="82" name="TextBox 81">
            <a:extLst>
              <a:ext uri="{FF2B5EF4-FFF2-40B4-BE49-F238E27FC236}">
                <a16:creationId xmlns:a16="http://schemas.microsoft.com/office/drawing/2014/main" id="{EE712A08-F745-89CE-0C6C-0F1580FC1988}"/>
              </a:ext>
            </a:extLst>
          </p:cNvPr>
          <p:cNvSpPr txBox="1"/>
          <p:nvPr/>
        </p:nvSpPr>
        <p:spPr>
          <a:xfrm>
            <a:off x="9906306" y="2740546"/>
            <a:ext cx="1300561" cy="830997"/>
          </a:xfrm>
          <a:prstGeom prst="rect">
            <a:avLst/>
          </a:prstGeom>
          <a:noFill/>
        </p:spPr>
        <p:txBody>
          <a:bodyPr wrap="square" rtlCol="0">
            <a:spAutoFit/>
          </a:bodyPr>
          <a:lstStyle/>
          <a:p>
            <a:pPr algn="ctr"/>
            <a:r>
              <a:rPr lang="fa-IR" sz="2400" dirty="0">
                <a:solidFill>
                  <a:schemeClr val="bg1"/>
                </a:solidFill>
                <a:cs typeface="B Titr" panose="00000700000000000000" pitchFamily="2" charset="-78"/>
              </a:rPr>
              <a:t>روش های کمکی</a:t>
            </a:r>
            <a:endParaRPr lang="en-US" sz="2400" dirty="0">
              <a:solidFill>
                <a:schemeClr val="bg1"/>
              </a:solidFill>
              <a:cs typeface="B Titr" panose="00000700000000000000" pitchFamily="2" charset="-78"/>
            </a:endParaRPr>
          </a:p>
        </p:txBody>
      </p:sp>
      <p:sp>
        <p:nvSpPr>
          <p:cNvPr id="83" name="TextBox 82">
            <a:extLst>
              <a:ext uri="{FF2B5EF4-FFF2-40B4-BE49-F238E27FC236}">
                <a16:creationId xmlns:a16="http://schemas.microsoft.com/office/drawing/2014/main" id="{639FAA0F-E875-825B-498B-D6933DEFFC5C}"/>
              </a:ext>
            </a:extLst>
          </p:cNvPr>
          <p:cNvSpPr txBox="1"/>
          <p:nvPr/>
        </p:nvSpPr>
        <p:spPr>
          <a:xfrm>
            <a:off x="9897139" y="4773131"/>
            <a:ext cx="1428725" cy="707886"/>
          </a:xfrm>
          <a:prstGeom prst="rect">
            <a:avLst/>
          </a:prstGeom>
          <a:noFill/>
        </p:spPr>
        <p:txBody>
          <a:bodyPr wrap="square" rtlCol="0">
            <a:spAutoFit/>
          </a:bodyPr>
          <a:lstStyle/>
          <a:p>
            <a:pPr algn="ctr"/>
            <a:r>
              <a:rPr lang="fa-IR" sz="2000" dirty="0">
                <a:solidFill>
                  <a:schemeClr val="bg1"/>
                </a:solidFill>
                <a:cs typeface="B Titr" panose="00000700000000000000" pitchFamily="2" charset="-78"/>
              </a:rPr>
              <a:t>تشخیص پیش از تولد</a:t>
            </a:r>
            <a:endParaRPr lang="en-US" sz="2000" dirty="0">
              <a:solidFill>
                <a:schemeClr val="bg1"/>
              </a:solidFill>
              <a:cs typeface="B Titr" panose="00000700000000000000" pitchFamily="2" charset="-78"/>
            </a:endParaRPr>
          </a:p>
        </p:txBody>
      </p:sp>
      <p:sp>
        <p:nvSpPr>
          <p:cNvPr id="30" name="TextBox 29">
            <a:extLst>
              <a:ext uri="{FF2B5EF4-FFF2-40B4-BE49-F238E27FC236}">
                <a16:creationId xmlns:a16="http://schemas.microsoft.com/office/drawing/2014/main" id="{CBC5EF52-85E8-CF59-A4AF-356CD40034F3}"/>
              </a:ext>
            </a:extLst>
          </p:cNvPr>
          <p:cNvSpPr txBox="1"/>
          <p:nvPr/>
        </p:nvSpPr>
        <p:spPr>
          <a:xfrm>
            <a:off x="3652950" y="783004"/>
            <a:ext cx="5913849" cy="1261884"/>
          </a:xfrm>
          <a:prstGeom prst="rect">
            <a:avLst/>
          </a:prstGeom>
          <a:noFill/>
        </p:spPr>
        <p:txBody>
          <a:bodyPr wrap="square" rtlCol="0">
            <a:spAutoFit/>
          </a:bodyPr>
          <a:lstStyle/>
          <a:p>
            <a:pPr algn="r" rtl="1"/>
            <a:r>
              <a:rPr lang="fa-IR" dirty="0">
                <a:cs typeface="B Titr" panose="00000700000000000000" pitchFamily="2" charset="-78"/>
              </a:rPr>
              <a:t> </a:t>
            </a:r>
          </a:p>
          <a:p>
            <a:pPr marL="285750" indent="-285750" algn="r" rtl="1">
              <a:buFont typeface="Arial" panose="020B0604020202020204" pitchFamily="34" charset="0"/>
              <a:buChar char="•"/>
            </a:pPr>
            <a:r>
              <a:rPr lang="fa-IR" sz="2000" dirty="0">
                <a:cs typeface="B Nazanin" panose="00000400000000000000" pitchFamily="2" charset="-78"/>
              </a:rPr>
              <a:t>فعالیت آنزیم گلوکوسربروزیداز (</a:t>
            </a:r>
            <a:r>
              <a:rPr lang="en-US" sz="2000" dirty="0" err="1">
                <a:cs typeface="B Nazanin" panose="00000400000000000000" pitchFamily="2" charset="-78"/>
              </a:rPr>
              <a:t>GCase</a:t>
            </a:r>
            <a:r>
              <a:rPr lang="fa-IR" sz="2000" dirty="0">
                <a:cs typeface="B Nazanin" panose="00000400000000000000" pitchFamily="2" charset="-78"/>
              </a:rPr>
              <a:t>) کاهش یافته باشد</a:t>
            </a:r>
            <a:endParaRPr lang="en-US" sz="2000" dirty="0">
              <a:cs typeface="B Nazanin" panose="00000400000000000000" pitchFamily="2" charset="-78"/>
            </a:endParaRPr>
          </a:p>
          <a:p>
            <a:pPr marL="285750" indent="-285750" algn="r" rtl="1">
              <a:buFont typeface="Arial" panose="020B0604020202020204" pitchFamily="34" charset="0"/>
              <a:buChar char="•"/>
            </a:pPr>
            <a:r>
              <a:rPr lang="fa-IR" sz="2000" dirty="0">
                <a:cs typeface="B Nazanin" panose="00000400000000000000" pitchFamily="2" charset="-78"/>
              </a:rPr>
              <a:t>جهش‌های مشخصی در ژن </a:t>
            </a:r>
            <a:r>
              <a:rPr lang="en-US" sz="2000" dirty="0">
                <a:cs typeface="B Nazanin" panose="00000400000000000000" pitchFamily="2" charset="-78"/>
              </a:rPr>
              <a:t>GBA </a:t>
            </a:r>
            <a:r>
              <a:rPr lang="fa-IR" sz="2000" dirty="0">
                <a:cs typeface="B Nazanin" panose="00000400000000000000" pitchFamily="2" charset="-78"/>
              </a:rPr>
              <a:t>شناسایی شوند </a:t>
            </a:r>
            <a:endParaRPr lang="en-US" sz="2000" dirty="0">
              <a:cs typeface="B Nazanin" panose="00000400000000000000" pitchFamily="2" charset="-78"/>
            </a:endParaRPr>
          </a:p>
          <a:p>
            <a:pPr algn="l" rtl="1"/>
            <a:endParaRPr lang="en-US" dirty="0">
              <a:cs typeface="B Nazanin" panose="00000400000000000000" pitchFamily="2" charset="-78"/>
            </a:endParaRPr>
          </a:p>
        </p:txBody>
      </p:sp>
      <p:sp>
        <p:nvSpPr>
          <p:cNvPr id="36" name="TextBox 35">
            <a:extLst>
              <a:ext uri="{FF2B5EF4-FFF2-40B4-BE49-F238E27FC236}">
                <a16:creationId xmlns:a16="http://schemas.microsoft.com/office/drawing/2014/main" id="{E031EBE2-0FA5-FAFA-E447-6838614A9976}"/>
              </a:ext>
            </a:extLst>
          </p:cNvPr>
          <p:cNvSpPr txBox="1"/>
          <p:nvPr/>
        </p:nvSpPr>
        <p:spPr>
          <a:xfrm>
            <a:off x="5565855" y="2466856"/>
            <a:ext cx="4035915" cy="1415772"/>
          </a:xfrm>
          <a:prstGeom prst="rect">
            <a:avLst/>
          </a:prstGeom>
          <a:noFill/>
        </p:spPr>
        <p:txBody>
          <a:bodyPr wrap="square" rtlCol="0">
            <a:spAutoFit/>
          </a:bodyPr>
          <a:lstStyle/>
          <a:p>
            <a:pPr algn="r" rtl="1"/>
            <a:endParaRPr lang="fa-IR" sz="2000" dirty="0">
              <a:cs typeface="B Nazanin" panose="00000400000000000000" pitchFamily="2" charset="-78"/>
            </a:endParaRPr>
          </a:p>
          <a:p>
            <a:pPr marL="342900" indent="-342900" algn="r" rtl="1">
              <a:buFont typeface="+mj-lt"/>
              <a:buAutoNum type="arabicPeriod"/>
            </a:pPr>
            <a:r>
              <a:rPr lang="fa-IR" sz="2400" dirty="0">
                <a:cs typeface="B Nazanin" panose="00000400000000000000" pitchFamily="2" charset="-78"/>
              </a:rPr>
              <a:t>نمونه برداری</a:t>
            </a:r>
          </a:p>
          <a:p>
            <a:pPr marL="342900" indent="-342900" algn="r" rtl="1">
              <a:buFont typeface="+mj-lt"/>
              <a:buAutoNum type="arabicPeriod"/>
            </a:pPr>
            <a:r>
              <a:rPr lang="fa-IR" sz="2400" dirty="0">
                <a:cs typeface="B Nazanin" panose="00000400000000000000" pitchFamily="2" charset="-78"/>
              </a:rPr>
              <a:t>آسپیره مغز استخوان</a:t>
            </a:r>
          </a:p>
          <a:p>
            <a:pPr marL="342900" indent="-342900" algn="r" rtl="1">
              <a:buFont typeface="+mj-lt"/>
              <a:buAutoNum type="arabicPeriod"/>
            </a:pPr>
            <a:endParaRPr lang="en-US" dirty="0"/>
          </a:p>
        </p:txBody>
      </p:sp>
      <p:sp>
        <p:nvSpPr>
          <p:cNvPr id="38" name="TextBox 37">
            <a:extLst>
              <a:ext uri="{FF2B5EF4-FFF2-40B4-BE49-F238E27FC236}">
                <a16:creationId xmlns:a16="http://schemas.microsoft.com/office/drawing/2014/main" id="{4B2869AE-2408-EB64-0D39-2C5776BE1B92}"/>
              </a:ext>
            </a:extLst>
          </p:cNvPr>
          <p:cNvSpPr txBox="1"/>
          <p:nvPr/>
        </p:nvSpPr>
        <p:spPr>
          <a:xfrm>
            <a:off x="2176071" y="4657528"/>
            <a:ext cx="7646411" cy="1107996"/>
          </a:xfrm>
          <a:prstGeom prst="rect">
            <a:avLst/>
          </a:prstGeom>
          <a:noFill/>
        </p:spPr>
        <p:txBody>
          <a:bodyPr wrap="square" rtlCol="0">
            <a:spAutoFit/>
          </a:bodyPr>
          <a:lstStyle/>
          <a:p>
            <a:pPr algn="r" rtl="1"/>
            <a:r>
              <a:rPr lang="fa-IR" sz="1600" dirty="0">
                <a:cs typeface="B Nazanin" panose="00000400000000000000" pitchFamily="2" charset="-78"/>
              </a:rPr>
              <a:t>نمونه‌گیری از:</a:t>
            </a:r>
            <a:endParaRPr lang="en-US" sz="1600" dirty="0">
              <a:cs typeface="B Nazanin" panose="00000400000000000000" pitchFamily="2" charset="-78"/>
            </a:endParaRPr>
          </a:p>
          <a:p>
            <a:pPr algn="r" rtl="1"/>
            <a:r>
              <a:rPr lang="en-US" sz="1600" dirty="0">
                <a:cs typeface="B Nazanin" panose="00000400000000000000" pitchFamily="2" charset="-78"/>
              </a:rPr>
              <a:t> </a:t>
            </a:r>
            <a:r>
              <a:rPr lang="fa-IR" sz="1600" dirty="0">
                <a:cs typeface="B Nazanin" panose="00000400000000000000" pitchFamily="2" charset="-78"/>
              </a:rPr>
              <a:t>• پرزهای جفتی (</a:t>
            </a:r>
            <a:r>
              <a:rPr lang="en-US" sz="1600" dirty="0">
                <a:cs typeface="B Nazanin" panose="00000400000000000000" pitchFamily="2" charset="-78"/>
              </a:rPr>
              <a:t>CVS</a:t>
            </a:r>
            <a:r>
              <a:rPr lang="fa-IR" sz="1600" dirty="0">
                <a:cs typeface="B Nazanin" panose="00000400000000000000" pitchFamily="2" charset="-78"/>
              </a:rPr>
              <a:t>) بین هفته‌های ۱۰ تا ۱۲ بارداری</a:t>
            </a:r>
            <a:endParaRPr lang="en-US" sz="1600" dirty="0">
              <a:cs typeface="B Nazanin" panose="00000400000000000000" pitchFamily="2" charset="-78"/>
            </a:endParaRPr>
          </a:p>
          <a:p>
            <a:pPr algn="r" rtl="1"/>
            <a:r>
              <a:rPr lang="en-US" sz="1600" dirty="0">
                <a:cs typeface="B Nazanin" panose="00000400000000000000" pitchFamily="2" charset="-78"/>
              </a:rPr>
              <a:t> </a:t>
            </a:r>
            <a:r>
              <a:rPr lang="fa-IR" sz="1600" dirty="0">
                <a:cs typeface="B Nazanin" panose="00000400000000000000" pitchFamily="2" charset="-78"/>
              </a:rPr>
              <a:t>• سلول‌های مایع آمنیوتیک در هفته ۱۶ بارداری انجام شود.</a:t>
            </a:r>
            <a:endParaRPr lang="en-US" sz="1600" dirty="0">
              <a:cs typeface="B Nazanin" panose="00000400000000000000" pitchFamily="2" charset="-78"/>
            </a:endParaRPr>
          </a:p>
          <a:p>
            <a:endParaRPr lang="en-US" dirty="0"/>
          </a:p>
        </p:txBody>
      </p:sp>
      <p:pic>
        <p:nvPicPr>
          <p:cNvPr id="4" name="Picture 3">
            <a:extLst>
              <a:ext uri="{FF2B5EF4-FFF2-40B4-BE49-F238E27FC236}">
                <a16:creationId xmlns:a16="http://schemas.microsoft.com/office/drawing/2014/main" id="{318DD0D5-8B00-D0DD-266C-49051B703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019" y="2544685"/>
            <a:ext cx="3153922" cy="2167815"/>
          </a:xfrm>
          <a:prstGeom prst="rect">
            <a:avLst/>
          </a:prstGeom>
        </p:spPr>
      </p:pic>
      <p:pic>
        <p:nvPicPr>
          <p:cNvPr id="31" name="Picture 30">
            <a:extLst>
              <a:ext uri="{FF2B5EF4-FFF2-40B4-BE49-F238E27FC236}">
                <a16:creationId xmlns:a16="http://schemas.microsoft.com/office/drawing/2014/main" id="{C887F3E3-06AB-FEA2-6839-3AC6AE1CE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681" y="4985033"/>
            <a:ext cx="4042823" cy="1767291"/>
          </a:xfrm>
          <a:prstGeom prst="rect">
            <a:avLst/>
          </a:prstGeom>
        </p:spPr>
      </p:pic>
      <p:pic>
        <p:nvPicPr>
          <p:cNvPr id="34" name="Picture 33">
            <a:extLst>
              <a:ext uri="{FF2B5EF4-FFF2-40B4-BE49-F238E27FC236}">
                <a16:creationId xmlns:a16="http://schemas.microsoft.com/office/drawing/2014/main" id="{9C1E3EC7-D46A-F0F8-287A-77A88ED7E7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385" y="501637"/>
            <a:ext cx="2952703" cy="1850460"/>
          </a:xfrm>
          <a:prstGeom prst="rect">
            <a:avLst/>
          </a:prstGeom>
        </p:spPr>
      </p:pic>
    </p:spTree>
    <p:extLst>
      <p:ext uri="{BB962C8B-B14F-4D97-AF65-F5344CB8AC3E}">
        <p14:creationId xmlns:p14="http://schemas.microsoft.com/office/powerpoint/2010/main" val="39978769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52052-B827-E4F7-72C2-AE4CACAA3ABF}"/>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1CD2740B-CD51-20F2-C1CD-CF3E438ECA52}"/>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F5F7C7F3-89FF-A05C-83FD-8BD276B26D51}"/>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899DFC96-1CA8-54F7-AF6E-891FE22F56E0}"/>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0E17886-1500-FCDF-AE14-C3DBC7363ED7}"/>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7BEE1ED1-DC74-FD23-203C-22358ED5CE42}"/>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A212CC8E-EC1B-8484-9AAF-F8D49995E82D}"/>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CE8675A7-4F58-D68E-8C9D-E89263346442}"/>
              </a:ext>
            </a:extLst>
          </p:cNvPr>
          <p:cNvGrpSpPr/>
          <p:nvPr/>
        </p:nvGrpSpPr>
        <p:grpSpPr>
          <a:xfrm>
            <a:off x="-157957" y="-1524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A805EEAF-D45C-74BD-A688-5C004567A2BF}"/>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C14CD389-B41A-D3DC-3BB7-495E1C763D1F}"/>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685DB4A-01DC-14EF-3097-069025ADDFF8}"/>
              </a:ext>
            </a:extLst>
          </p:cNvPr>
          <p:cNvGrpSpPr/>
          <p:nvPr/>
        </p:nvGrpSpPr>
        <p:grpSpPr>
          <a:xfrm>
            <a:off x="-157957"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7B9FFA3C-BBD8-23E0-26F3-BA4173484961}"/>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C1F8F051-9396-1BD0-69B1-281794EB3012}"/>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2DA490F2-8C85-5B65-D0B5-C6CA2C2868A2}"/>
              </a:ext>
            </a:extLst>
          </p:cNvPr>
          <p:cNvGrpSpPr/>
          <p:nvPr/>
        </p:nvGrpSpPr>
        <p:grpSpPr>
          <a:xfrm>
            <a:off x="-71658" y="-60960"/>
            <a:ext cx="13704572" cy="6858000"/>
            <a:chOff x="-11064244" y="0"/>
            <a:chExt cx="13704572" cy="6858000"/>
          </a:xfrm>
          <a:solidFill>
            <a:srgbClr val="80B3D2"/>
          </a:solidFill>
        </p:grpSpPr>
        <p:sp>
          <p:nvSpPr>
            <p:cNvPr id="12" name="Rectangle: Rounded Corners 11">
              <a:extLst>
                <a:ext uri="{FF2B5EF4-FFF2-40B4-BE49-F238E27FC236}">
                  <a16:creationId xmlns:a16="http://schemas.microsoft.com/office/drawing/2014/main" id="{C1CD5B4D-F488-9E99-4E0C-0F5B92C5392C}"/>
                </a:ext>
              </a:extLst>
            </p:cNvPr>
            <p:cNvSpPr/>
            <p:nvPr/>
          </p:nvSpPr>
          <p:spPr>
            <a:xfrm>
              <a:off x="-11064244"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7DAA8986-3D36-4754-2825-03F0FC010693}"/>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4C9F144-7642-E758-38A3-2C44ED1BC77F}"/>
              </a:ext>
            </a:extLst>
          </p:cNvPr>
          <p:cNvGrpSpPr/>
          <p:nvPr/>
        </p:nvGrpSpPr>
        <p:grpSpPr>
          <a:xfrm>
            <a:off x="-830995" y="-15240"/>
            <a:ext cx="14584673" cy="6858000"/>
            <a:chOff x="-11650985" y="0"/>
            <a:chExt cx="13704569" cy="6858000"/>
          </a:xfrm>
        </p:grpSpPr>
        <p:sp>
          <p:nvSpPr>
            <p:cNvPr id="13" name="Rectangle: Rounded Corners 12">
              <a:extLst>
                <a:ext uri="{FF2B5EF4-FFF2-40B4-BE49-F238E27FC236}">
                  <a16:creationId xmlns:a16="http://schemas.microsoft.com/office/drawing/2014/main" id="{838A54E1-0E61-5333-618D-3D4C0C2139A0}"/>
                </a:ext>
              </a:extLst>
            </p:cNvPr>
            <p:cNvSpPr/>
            <p:nvPr/>
          </p:nvSpPr>
          <p:spPr>
            <a:xfrm>
              <a:off x="-11650985" y="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FABC19E0-BA14-1E97-DF5E-9773DCD6257A}"/>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601C0A93-D7ED-184B-62B1-21E3D6EA1B9E}"/>
              </a:ext>
            </a:extLst>
          </p:cNvPr>
          <p:cNvGrpSpPr/>
          <p:nvPr/>
        </p:nvGrpSpPr>
        <p:grpSpPr>
          <a:xfrm>
            <a:off x="-2091795" y="-91440"/>
            <a:ext cx="16002135"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438B7065-ACE0-4412-0F6C-4F9BC8BC477D}"/>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F3DD4DB3-904A-9C81-3225-DB017DE8D665}"/>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324A5088-B1CE-F8CB-5D35-93B1758849F0}"/>
              </a:ext>
            </a:extLst>
          </p:cNvPr>
          <p:cNvGrpSpPr/>
          <p:nvPr/>
        </p:nvGrpSpPr>
        <p:grpSpPr>
          <a:xfrm>
            <a:off x="-14717443" y="-76200"/>
            <a:ext cx="15949893" cy="6949440"/>
            <a:chOff x="-14787801" y="15240"/>
            <a:chExt cx="15751110" cy="6858000"/>
          </a:xfrm>
        </p:grpSpPr>
        <p:sp>
          <p:nvSpPr>
            <p:cNvPr id="26" name="Rectangle: Rounded Corners 25">
              <a:extLst>
                <a:ext uri="{FF2B5EF4-FFF2-40B4-BE49-F238E27FC236}">
                  <a16:creationId xmlns:a16="http://schemas.microsoft.com/office/drawing/2014/main" id="{B1DF2DE1-B973-1E8D-A860-12DDB93046C8}"/>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9D6C96F6-DF5D-E421-D08B-CC9551D0BE51}"/>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A0B262B5-9FEC-BFB0-0DFA-78E23C3E864E}"/>
              </a:ext>
            </a:extLst>
          </p:cNvPr>
          <p:cNvSpPr txBox="1"/>
          <p:nvPr/>
        </p:nvSpPr>
        <p:spPr>
          <a:xfrm rot="16200000">
            <a:off x="358017" y="5120737"/>
            <a:ext cx="1375258"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sp>
        <p:nvSpPr>
          <p:cNvPr id="29" name="TextBox 28">
            <a:extLst>
              <a:ext uri="{FF2B5EF4-FFF2-40B4-BE49-F238E27FC236}">
                <a16:creationId xmlns:a16="http://schemas.microsoft.com/office/drawing/2014/main" id="{DC7CA4F7-B5E1-873A-8B6F-A30729211F10}"/>
              </a:ext>
            </a:extLst>
          </p:cNvPr>
          <p:cNvSpPr txBox="1"/>
          <p:nvPr/>
        </p:nvSpPr>
        <p:spPr>
          <a:xfrm>
            <a:off x="8730976" y="611581"/>
            <a:ext cx="3105917" cy="1354217"/>
          </a:xfrm>
          <a:prstGeom prst="rect">
            <a:avLst/>
          </a:prstGeom>
          <a:noFill/>
        </p:spPr>
        <p:txBody>
          <a:bodyPr wrap="square" rtlCol="0">
            <a:spAutoFit/>
          </a:bodyPr>
          <a:lstStyle/>
          <a:p>
            <a:pPr algn="r" rtl="1"/>
            <a:r>
              <a:rPr lang="fa-IR" sz="2400" b="1" dirty="0">
                <a:solidFill>
                  <a:schemeClr val="bg1"/>
                </a:solidFill>
                <a:cs typeface="B Nazanin" panose="00000400000000000000" pitchFamily="2" charset="-78"/>
              </a:rPr>
              <a:t>درمان های اختصاصی:</a:t>
            </a:r>
          </a:p>
          <a:p>
            <a:pPr marL="285750" indent="-285750" algn="r" rtl="1">
              <a:buFont typeface="Arial" panose="020B0604020202020204" pitchFamily="34" charset="0"/>
              <a:buChar char="•"/>
            </a:pPr>
            <a:r>
              <a:rPr lang="fa-IR" sz="2000" b="1" dirty="0">
                <a:solidFill>
                  <a:schemeClr val="bg1"/>
                </a:solidFill>
                <a:cs typeface="B Nazanin" panose="00000400000000000000" pitchFamily="2" charset="-78"/>
              </a:rPr>
              <a:t>جایگزینی  آنزیم(</a:t>
            </a:r>
            <a:r>
              <a:rPr lang="en-US" sz="2000" b="1" dirty="0">
                <a:solidFill>
                  <a:schemeClr val="bg1"/>
                </a:solidFill>
                <a:cs typeface="B Nazanin" panose="00000400000000000000" pitchFamily="2" charset="-78"/>
              </a:rPr>
              <a:t>ERT</a:t>
            </a:r>
            <a:r>
              <a:rPr lang="fa-IR" sz="2000" b="1" dirty="0">
                <a:solidFill>
                  <a:schemeClr val="bg1"/>
                </a:solidFill>
                <a:cs typeface="B Nazanin" panose="00000400000000000000" pitchFamily="2" charset="-78"/>
              </a:rPr>
              <a:t>)</a:t>
            </a:r>
          </a:p>
          <a:p>
            <a:pPr marL="285750" indent="-285750" algn="r" rtl="1">
              <a:buFont typeface="Arial" panose="020B0604020202020204" pitchFamily="34" charset="0"/>
              <a:buChar char="•"/>
            </a:pPr>
            <a:r>
              <a:rPr lang="fa-IR" sz="2000" b="1" dirty="0">
                <a:solidFill>
                  <a:schemeClr val="bg1"/>
                </a:solidFill>
                <a:cs typeface="B Nazanin" panose="00000400000000000000" pitchFamily="2" charset="-78"/>
              </a:rPr>
              <a:t>درمان کاهش بستر(</a:t>
            </a:r>
            <a:r>
              <a:rPr lang="en-US" sz="2000" b="1" dirty="0">
                <a:solidFill>
                  <a:schemeClr val="bg1"/>
                </a:solidFill>
                <a:cs typeface="B Nazanin" panose="00000400000000000000" pitchFamily="2" charset="-78"/>
              </a:rPr>
              <a:t>SRT</a:t>
            </a:r>
            <a:r>
              <a:rPr lang="fa-IR" sz="2000" b="1" dirty="0">
                <a:solidFill>
                  <a:schemeClr val="bg1"/>
                </a:solidFill>
                <a:cs typeface="B Nazanin" panose="00000400000000000000" pitchFamily="2" charset="-78"/>
              </a:rPr>
              <a:t>)</a:t>
            </a:r>
          </a:p>
          <a:p>
            <a:pPr marL="285750" indent="-285750" algn="r" rtl="1">
              <a:buFont typeface="Arial" panose="020B0604020202020204" pitchFamily="34" charset="0"/>
              <a:buChar char="•"/>
            </a:pPr>
            <a:endParaRPr lang="en-US" dirty="0">
              <a:solidFill>
                <a:schemeClr val="bg1"/>
              </a:solidFill>
              <a:cs typeface="B Nazanin" panose="00000400000000000000" pitchFamily="2" charset="-78"/>
            </a:endParaRPr>
          </a:p>
        </p:txBody>
      </p:sp>
      <p:pic>
        <p:nvPicPr>
          <p:cNvPr id="31" name="Picture 30">
            <a:extLst>
              <a:ext uri="{FF2B5EF4-FFF2-40B4-BE49-F238E27FC236}">
                <a16:creationId xmlns:a16="http://schemas.microsoft.com/office/drawing/2014/main" id="{EC5BDAD5-8A68-B103-844A-AE389EB60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386" y="294240"/>
            <a:ext cx="3721964" cy="3815342"/>
          </a:xfrm>
          <a:prstGeom prst="rect">
            <a:avLst/>
          </a:prstGeom>
        </p:spPr>
      </p:pic>
      <p:sp>
        <p:nvSpPr>
          <p:cNvPr id="32" name="TextBox 31">
            <a:extLst>
              <a:ext uri="{FF2B5EF4-FFF2-40B4-BE49-F238E27FC236}">
                <a16:creationId xmlns:a16="http://schemas.microsoft.com/office/drawing/2014/main" id="{962541D9-66FE-2DFB-14B4-F12F382341F3}"/>
              </a:ext>
            </a:extLst>
          </p:cNvPr>
          <p:cNvSpPr txBox="1"/>
          <p:nvPr/>
        </p:nvSpPr>
        <p:spPr>
          <a:xfrm>
            <a:off x="4929685" y="1986974"/>
            <a:ext cx="6956304" cy="4862870"/>
          </a:xfrm>
          <a:prstGeom prst="rect">
            <a:avLst/>
          </a:prstGeom>
          <a:noFill/>
        </p:spPr>
        <p:txBody>
          <a:bodyPr wrap="square" rtlCol="0">
            <a:spAutoFit/>
          </a:bodyPr>
          <a:lstStyle/>
          <a:p>
            <a:pPr algn="r" rtl="1"/>
            <a:r>
              <a:rPr lang="en-US" sz="2000" b="1" dirty="0">
                <a:solidFill>
                  <a:schemeClr val="bg1"/>
                </a:solidFill>
                <a:latin typeface="Times New Roman" panose="02020603050405020304" pitchFamily="18" charset="0"/>
                <a:cs typeface="Times New Roman" panose="02020603050405020304" pitchFamily="18" charset="0"/>
              </a:rPr>
              <a:t>ERT</a:t>
            </a:r>
            <a:r>
              <a:rPr lang="fa-IR" sz="2000" b="1" dirty="0">
                <a:solidFill>
                  <a:schemeClr val="bg1"/>
                </a:solidFill>
                <a:latin typeface="Times New Roman" panose="02020603050405020304" pitchFamily="18" charset="0"/>
                <a:cs typeface="Times New Roman" panose="02020603050405020304" pitchFamily="18" charset="0"/>
              </a:rPr>
              <a:t>:</a:t>
            </a:r>
          </a:p>
          <a:p>
            <a:pPr algn="r" rtl="1"/>
            <a:r>
              <a:rPr lang="en-US" dirty="0"/>
              <a:t> </a:t>
            </a:r>
            <a:r>
              <a:rPr lang="fa-IR" dirty="0">
                <a:solidFill>
                  <a:schemeClr val="bg1"/>
                </a:solidFill>
                <a:cs typeface="B Nazanin" panose="00000400000000000000" pitchFamily="2" charset="-78"/>
              </a:rPr>
              <a:t>• هدف: جایگزینی آنزیم کم‌فعال یا غیرفعال </a:t>
            </a:r>
            <a:r>
              <a:rPr lang="en-US" dirty="0" err="1">
                <a:solidFill>
                  <a:schemeClr val="bg1"/>
                </a:solidFill>
                <a:cs typeface="B Nazanin" panose="00000400000000000000" pitchFamily="2" charset="-78"/>
              </a:rPr>
              <a:t>GCase</a:t>
            </a:r>
            <a:endParaRPr lang="en-US" dirty="0">
              <a:solidFill>
                <a:schemeClr val="bg1"/>
              </a:solidFill>
              <a:cs typeface="B Nazanin" panose="00000400000000000000" pitchFamily="2" charset="-78"/>
            </a:endParaRPr>
          </a:p>
          <a:p>
            <a:pPr algn="r" rtl="1"/>
            <a:r>
              <a:rPr lang="en-US" dirty="0">
                <a:solidFill>
                  <a:schemeClr val="bg1"/>
                </a:solidFill>
                <a:cs typeface="B Nazanin" panose="00000400000000000000" pitchFamily="2" charset="-78"/>
              </a:rPr>
              <a:t> </a:t>
            </a:r>
            <a:r>
              <a:rPr lang="fa-IR" dirty="0">
                <a:solidFill>
                  <a:schemeClr val="bg1"/>
                </a:solidFill>
                <a:cs typeface="B Nazanin" panose="00000400000000000000" pitchFamily="2" charset="-78"/>
              </a:rPr>
              <a:t>• به‌صورت تزریق داخل وریدی</a:t>
            </a:r>
            <a:endParaRPr lang="en-US" dirty="0">
              <a:solidFill>
                <a:schemeClr val="bg1"/>
              </a:solidFill>
              <a:cs typeface="B Nazanin" panose="00000400000000000000" pitchFamily="2" charset="-78"/>
            </a:endParaRPr>
          </a:p>
          <a:p>
            <a:pPr algn="r" rtl="1"/>
            <a:r>
              <a:rPr lang="en-US" dirty="0">
                <a:solidFill>
                  <a:schemeClr val="bg1"/>
                </a:solidFill>
                <a:cs typeface="B Nazanin" panose="00000400000000000000" pitchFamily="2" charset="-78"/>
              </a:rPr>
              <a:t> </a:t>
            </a:r>
            <a:r>
              <a:rPr lang="fa-IR" dirty="0">
                <a:solidFill>
                  <a:schemeClr val="bg1"/>
                </a:solidFill>
                <a:cs typeface="B Nazanin" panose="00000400000000000000" pitchFamily="2" charset="-78"/>
              </a:rPr>
              <a:t>• مؤثر در کاهش اندازه طحال و کبد، بهبود کم‌خونی، ترومبوسیتوپنی و برخی مشکلات استخوانی</a:t>
            </a:r>
            <a:endParaRPr lang="en-US" dirty="0">
              <a:solidFill>
                <a:schemeClr val="bg1"/>
              </a:solidFill>
              <a:cs typeface="B Nazanin" panose="00000400000000000000" pitchFamily="2" charset="-78"/>
            </a:endParaRPr>
          </a:p>
          <a:p>
            <a:pPr algn="r" rtl="1"/>
            <a:r>
              <a:rPr lang="en-US" dirty="0">
                <a:solidFill>
                  <a:schemeClr val="bg1"/>
                </a:solidFill>
                <a:cs typeface="B Nazanin" panose="00000400000000000000" pitchFamily="2" charset="-78"/>
              </a:rPr>
              <a:t> </a:t>
            </a:r>
            <a:r>
              <a:rPr lang="fa-IR" dirty="0">
                <a:solidFill>
                  <a:schemeClr val="bg1"/>
                </a:solidFill>
                <a:cs typeface="B Nazanin" panose="00000400000000000000" pitchFamily="2" charset="-78"/>
              </a:rPr>
              <a:t>• برای انواع غیر نورروپاتیک (به‌ویژه نوع ۱) مؤثرترین روش درمانی است ولی در نوع 3 با درگیری مزمن احشایی هم میتواند مفید باشد.</a:t>
            </a:r>
            <a:endParaRPr lang="en-US" dirty="0">
              <a:solidFill>
                <a:schemeClr val="bg1"/>
              </a:solidFill>
              <a:cs typeface="B Nazanin" panose="00000400000000000000" pitchFamily="2" charset="-78"/>
            </a:endParaRPr>
          </a:p>
          <a:p>
            <a:pPr algn="r" rtl="1"/>
            <a:r>
              <a:rPr lang="fa-IR" dirty="0">
                <a:solidFill>
                  <a:schemeClr val="bg1"/>
                </a:solidFill>
                <a:cs typeface="B Nazanin" panose="00000400000000000000" pitchFamily="2" charset="-78"/>
              </a:rPr>
              <a:t>محدودیت این راه درمان: در درمان درگیری های سیستم عصبی مرکزی(</a:t>
            </a:r>
            <a:r>
              <a:rPr lang="en-US" dirty="0">
                <a:solidFill>
                  <a:schemeClr val="bg1"/>
                </a:solidFill>
                <a:cs typeface="B Nazanin" panose="00000400000000000000" pitchFamily="2" charset="-78"/>
              </a:rPr>
              <a:t>CNS</a:t>
            </a:r>
            <a:r>
              <a:rPr lang="fa-IR" dirty="0">
                <a:solidFill>
                  <a:schemeClr val="bg1"/>
                </a:solidFill>
                <a:cs typeface="B Nazanin" panose="00000400000000000000" pitchFamily="2" charset="-78"/>
              </a:rPr>
              <a:t> )در نوع 2 و 3 بی اثر است.</a:t>
            </a:r>
          </a:p>
          <a:p>
            <a:pPr algn="r" rtl="1"/>
            <a:r>
              <a:rPr lang="en-US" sz="2000" b="1" dirty="0">
                <a:solidFill>
                  <a:schemeClr val="bg1"/>
                </a:solidFill>
                <a:latin typeface="Times New Roman" panose="02020603050405020304" pitchFamily="18" charset="0"/>
                <a:cs typeface="Times New Roman" panose="02020603050405020304" pitchFamily="18" charset="0"/>
              </a:rPr>
              <a:t>SRT</a:t>
            </a:r>
            <a:r>
              <a:rPr lang="fa-IR" sz="2000" b="1" dirty="0">
                <a:solidFill>
                  <a:schemeClr val="bg1"/>
                </a:solidFill>
                <a:latin typeface="Times New Roman" panose="02020603050405020304" pitchFamily="18" charset="0"/>
                <a:cs typeface="Times New Roman" panose="02020603050405020304" pitchFamily="18" charset="0"/>
              </a:rPr>
              <a:t>:</a:t>
            </a:r>
          </a:p>
          <a:p>
            <a:pPr algn="r" rtl="1"/>
            <a:r>
              <a:rPr lang="fa-IR" dirty="0">
                <a:latin typeface="Times New Roman" panose="02020603050405020304" pitchFamily="18" charset="0"/>
                <a:cs typeface="Times New Roman" panose="02020603050405020304" pitchFamily="18" charset="0"/>
              </a:rPr>
              <a:t> </a:t>
            </a:r>
            <a:r>
              <a:rPr lang="fa-IR" b="1" dirty="0">
                <a:solidFill>
                  <a:schemeClr val="bg1"/>
                </a:solidFill>
                <a:latin typeface="Times New Roman" panose="02020603050405020304" pitchFamily="18" charset="0"/>
                <a:cs typeface="Times New Roman" panose="02020603050405020304" pitchFamily="18" charset="0"/>
              </a:rPr>
              <a:t>(</a:t>
            </a:r>
            <a:r>
              <a:rPr lang="en-US" b="1" dirty="0">
                <a:solidFill>
                  <a:schemeClr val="bg1"/>
                </a:solidFill>
                <a:latin typeface="Times New Roman" panose="02020603050405020304" pitchFamily="18" charset="0"/>
                <a:cs typeface="Times New Roman" panose="02020603050405020304" pitchFamily="18" charset="0"/>
              </a:rPr>
              <a:t>SRT - Substrate Reduction Therapy</a:t>
            </a:r>
            <a:r>
              <a:rPr lang="fa-IR" b="1" dirty="0">
                <a:solidFill>
                  <a:schemeClr val="bg1"/>
                </a:solidFill>
                <a:latin typeface="Times New Roman" panose="02020603050405020304" pitchFamily="18" charset="0"/>
                <a:cs typeface="Times New Roman" panose="02020603050405020304" pitchFamily="18" charset="0"/>
              </a:rPr>
              <a:t>)</a:t>
            </a:r>
            <a:endParaRPr lang="en-US" b="1" dirty="0">
              <a:solidFill>
                <a:schemeClr val="bg1"/>
              </a:solidFill>
              <a:latin typeface="Times New Roman" panose="02020603050405020304" pitchFamily="18" charset="0"/>
              <a:cs typeface="Times New Roman" panose="02020603050405020304" pitchFamily="18" charset="0"/>
            </a:endParaRPr>
          </a:p>
          <a:p>
            <a:pPr algn="r" rtl="1"/>
            <a:r>
              <a:rPr lang="en-US" b="1" dirty="0">
                <a:solidFill>
                  <a:schemeClr val="bg1"/>
                </a:solidFill>
                <a:cs typeface="B Nazanin" panose="00000400000000000000" pitchFamily="2" charset="-78"/>
              </a:rPr>
              <a:t> </a:t>
            </a:r>
            <a:r>
              <a:rPr lang="fa-IR" dirty="0">
                <a:solidFill>
                  <a:schemeClr val="bg1"/>
                </a:solidFill>
                <a:cs typeface="B Nazanin" panose="00000400000000000000" pitchFamily="2" charset="-78"/>
              </a:rPr>
              <a:t>• هدف: کاهش تولید گلوکوسربروزید برای پیشگیری از تجمع آن</a:t>
            </a:r>
            <a:endParaRPr lang="en-US" dirty="0">
              <a:solidFill>
                <a:schemeClr val="bg1"/>
              </a:solidFill>
              <a:cs typeface="B Nazanin" panose="00000400000000000000" pitchFamily="2" charset="-78"/>
            </a:endParaRPr>
          </a:p>
          <a:p>
            <a:pPr algn="r" rtl="1"/>
            <a:r>
              <a:rPr lang="en-US" dirty="0">
                <a:solidFill>
                  <a:schemeClr val="bg1"/>
                </a:solidFill>
                <a:cs typeface="B Nazanin" panose="00000400000000000000" pitchFamily="2" charset="-78"/>
              </a:rPr>
              <a:t> </a:t>
            </a:r>
            <a:r>
              <a:rPr lang="fa-IR" dirty="0">
                <a:solidFill>
                  <a:schemeClr val="bg1"/>
                </a:solidFill>
                <a:cs typeface="B Nazanin" panose="00000400000000000000" pitchFamily="2" charset="-78"/>
              </a:rPr>
              <a:t>• به‌صورت داروی خوراکی</a:t>
            </a:r>
            <a:endParaRPr lang="en-US" dirty="0">
              <a:solidFill>
                <a:schemeClr val="bg1"/>
              </a:solidFill>
              <a:cs typeface="B Nazanin" panose="00000400000000000000" pitchFamily="2" charset="-78"/>
            </a:endParaRPr>
          </a:p>
          <a:p>
            <a:pPr algn="r" rtl="1"/>
            <a:r>
              <a:rPr lang="en-US" dirty="0">
                <a:solidFill>
                  <a:schemeClr val="bg1"/>
                </a:solidFill>
                <a:cs typeface="B Nazanin" panose="00000400000000000000" pitchFamily="2" charset="-78"/>
              </a:rPr>
              <a:t> </a:t>
            </a:r>
            <a:r>
              <a:rPr lang="fa-IR" dirty="0">
                <a:solidFill>
                  <a:schemeClr val="bg1"/>
                </a:solidFill>
                <a:cs typeface="B Nazanin" panose="00000400000000000000" pitchFamily="2" charset="-78"/>
              </a:rPr>
              <a:t>• برای بیمارانی که به </a:t>
            </a:r>
            <a:r>
              <a:rPr lang="en-US" dirty="0">
                <a:solidFill>
                  <a:schemeClr val="bg1"/>
                </a:solidFill>
                <a:cs typeface="B Nazanin" panose="00000400000000000000" pitchFamily="2" charset="-78"/>
              </a:rPr>
              <a:t>ERT </a:t>
            </a:r>
            <a:r>
              <a:rPr lang="fa-IR" dirty="0">
                <a:solidFill>
                  <a:schemeClr val="bg1"/>
                </a:solidFill>
                <a:cs typeface="B Nazanin" panose="00000400000000000000" pitchFamily="2" charset="-78"/>
              </a:rPr>
              <a:t>پاسخ نمی‌دهند یا امکان دریافت آن را ندارند</a:t>
            </a:r>
            <a:endParaRPr lang="en-US" dirty="0">
              <a:solidFill>
                <a:schemeClr val="bg1"/>
              </a:solidFill>
              <a:cs typeface="B Nazanin" panose="00000400000000000000" pitchFamily="2" charset="-78"/>
            </a:endParaRPr>
          </a:p>
          <a:p>
            <a:pPr algn="r" rtl="1"/>
            <a:r>
              <a:rPr lang="en-US" dirty="0">
                <a:solidFill>
                  <a:schemeClr val="bg1"/>
                </a:solidFill>
                <a:cs typeface="B Nazanin" panose="00000400000000000000" pitchFamily="2" charset="-78"/>
              </a:rPr>
              <a:t> </a:t>
            </a:r>
            <a:r>
              <a:rPr lang="fa-IR" dirty="0">
                <a:solidFill>
                  <a:schemeClr val="bg1"/>
                </a:solidFill>
                <a:cs typeface="B Nazanin" panose="00000400000000000000" pitchFamily="2" charset="-78"/>
              </a:rPr>
              <a:t>• مناسب برای افراد بزرگسال مبتلا به نوع 1</a:t>
            </a:r>
            <a:endParaRPr lang="en-US" dirty="0">
              <a:solidFill>
                <a:schemeClr val="bg1"/>
              </a:solidFill>
              <a:cs typeface="B Nazanin" panose="00000400000000000000" pitchFamily="2" charset="-78"/>
            </a:endParaRPr>
          </a:p>
          <a:p>
            <a:pPr algn="r" rtl="1"/>
            <a:endParaRPr lang="fa-IR" dirty="0">
              <a:solidFill>
                <a:schemeClr val="bg1"/>
              </a:solidFill>
              <a:cs typeface="B Nazanin" panose="00000400000000000000" pitchFamily="2" charset="-78"/>
            </a:endParaRPr>
          </a:p>
          <a:p>
            <a:pPr algn="r" rtl="1"/>
            <a:endParaRPr lang="en-US" b="1" dirty="0">
              <a:solidFill>
                <a:schemeClr val="bg1"/>
              </a:solidFill>
              <a:cs typeface="B Nazanin" panose="00000400000000000000" pitchFamily="2" charset="-78"/>
            </a:endParaRPr>
          </a:p>
          <a:p>
            <a:pPr algn="r" rtl="1"/>
            <a:endParaRPr lang="en-US" dirty="0">
              <a:solidFill>
                <a:schemeClr val="bg1"/>
              </a:solidFill>
              <a:cs typeface="B Nazanin" panose="00000400000000000000" pitchFamily="2" charset="-78"/>
            </a:endParaRPr>
          </a:p>
        </p:txBody>
      </p:sp>
      <p:pic>
        <p:nvPicPr>
          <p:cNvPr id="34" name="Picture 33" descr="A pile of pills on a blue background&#10;&#10;AI-generated content may be incorrect.">
            <a:extLst>
              <a:ext uri="{FF2B5EF4-FFF2-40B4-BE49-F238E27FC236}">
                <a16:creationId xmlns:a16="http://schemas.microsoft.com/office/drawing/2014/main" id="{21FC9468-59F4-735D-871A-3DF1F525F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020" y="472440"/>
            <a:ext cx="3086624" cy="1933697"/>
          </a:xfrm>
          <a:prstGeom prst="ellipse">
            <a:avLst/>
          </a:prstGeom>
          <a:ln>
            <a:noFill/>
          </a:ln>
          <a:effectLst>
            <a:softEdge rad="112500"/>
          </a:effectLst>
        </p:spPr>
      </p:pic>
      <p:sp>
        <p:nvSpPr>
          <p:cNvPr id="35" name="Rectangle: Rounded Corners 34">
            <a:extLst>
              <a:ext uri="{FF2B5EF4-FFF2-40B4-BE49-F238E27FC236}">
                <a16:creationId xmlns:a16="http://schemas.microsoft.com/office/drawing/2014/main" id="{E2A574C6-0ED3-ADA3-C9EE-8DD4A9D5A965}"/>
              </a:ext>
            </a:extLst>
          </p:cNvPr>
          <p:cNvSpPr/>
          <p:nvPr/>
        </p:nvSpPr>
        <p:spPr>
          <a:xfrm>
            <a:off x="1409061" y="4342209"/>
            <a:ext cx="3491479" cy="2145351"/>
          </a:xfrm>
          <a:prstGeom prst="roundRect">
            <a:avLst/>
          </a:prstGeom>
          <a:solidFill>
            <a:srgbClr val="FAF9F6">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71D07DF-2372-3DEC-7322-2E9A8B8011A6}"/>
              </a:ext>
            </a:extLst>
          </p:cNvPr>
          <p:cNvSpPr txBox="1"/>
          <p:nvPr/>
        </p:nvSpPr>
        <p:spPr>
          <a:xfrm>
            <a:off x="1350772" y="4633163"/>
            <a:ext cx="3443036" cy="1569660"/>
          </a:xfrm>
          <a:prstGeom prst="rect">
            <a:avLst/>
          </a:prstGeom>
          <a:noFill/>
        </p:spPr>
        <p:txBody>
          <a:bodyPr wrap="square" rtlCol="0">
            <a:spAutoFit/>
          </a:bodyPr>
          <a:lstStyle/>
          <a:p>
            <a:pPr algn="r" rtl="1"/>
            <a:r>
              <a:rPr lang="fa-IR" sz="2400" dirty="0">
                <a:cs typeface="B Nazanin" panose="00000400000000000000" pitchFamily="2" charset="-78"/>
              </a:rPr>
              <a:t>سایر درمان ها:</a:t>
            </a:r>
          </a:p>
          <a:p>
            <a:pPr marL="285750" indent="-285750" algn="r" rtl="1">
              <a:buFont typeface="Arial" panose="020B0604020202020204" pitchFamily="34" charset="0"/>
              <a:buChar char="•"/>
            </a:pPr>
            <a:r>
              <a:rPr lang="fa-IR" sz="2400" dirty="0">
                <a:cs typeface="B Nazanin" panose="00000400000000000000" pitchFamily="2" charset="-78"/>
              </a:rPr>
              <a:t>ژن درمانی</a:t>
            </a:r>
          </a:p>
          <a:p>
            <a:pPr marL="285750" indent="-285750" algn="r" rtl="1">
              <a:buFont typeface="Arial" panose="020B0604020202020204" pitchFamily="34" charset="0"/>
              <a:buChar char="•"/>
            </a:pPr>
            <a:r>
              <a:rPr lang="fa-IR" sz="2400" dirty="0">
                <a:cs typeface="B Nazanin" panose="00000400000000000000" pitchFamily="2" charset="-78"/>
              </a:rPr>
              <a:t>درمان دارویی و غیر دارویی</a:t>
            </a:r>
          </a:p>
          <a:p>
            <a:pPr marL="285750" indent="-285750" algn="r" rtl="1">
              <a:buFont typeface="Arial" panose="020B0604020202020204" pitchFamily="34" charset="0"/>
              <a:buChar char="•"/>
            </a:pPr>
            <a:r>
              <a:rPr lang="fa-IR" sz="2400" dirty="0">
                <a:cs typeface="B Nazanin" panose="00000400000000000000" pitchFamily="2" charset="-78"/>
              </a:rPr>
              <a:t>جراحی</a:t>
            </a:r>
            <a:endParaRPr lang="en-US" sz="2400" dirty="0">
              <a:cs typeface="B Nazanin" panose="00000400000000000000" pitchFamily="2" charset="-78"/>
            </a:endParaRPr>
          </a:p>
        </p:txBody>
      </p:sp>
    </p:spTree>
    <p:extLst>
      <p:ext uri="{BB962C8B-B14F-4D97-AF65-F5344CB8AC3E}">
        <p14:creationId xmlns:p14="http://schemas.microsoft.com/office/powerpoint/2010/main" val="7645061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1CF3D-E35E-CCC8-24B0-769577D047DC}"/>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D8B7B5F8-2DBF-3A8F-AC58-2308012D3632}"/>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C67731D8-E689-F081-3336-75885E0AABB3}"/>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2CBA65B6-3C80-2355-F72B-A29D5B427CF3}"/>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ECBEFBD1-F98A-99EE-63E2-4B65ED4D1AAE}"/>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659521A0-8270-2AF5-A1E7-81A7C8DF6EAE}"/>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CC56D9A7-DAB1-F64D-1943-09796EE26102}"/>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19857A7-7DA0-56DD-0EAF-121DE9BB97A4}"/>
              </a:ext>
            </a:extLst>
          </p:cNvPr>
          <p:cNvGrpSpPr/>
          <p:nvPr/>
        </p:nvGrpSpPr>
        <p:grpSpPr>
          <a:xfrm>
            <a:off x="-157957" y="-1524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70CEFFEA-9A59-22DA-CEF7-49C8F64B2AB8}"/>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A5007FC2-32E6-C271-87C8-B106A4022A76}"/>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111DB0C3-F75F-0B42-F355-A7179BD44A5A}"/>
              </a:ext>
            </a:extLst>
          </p:cNvPr>
          <p:cNvGrpSpPr/>
          <p:nvPr/>
        </p:nvGrpSpPr>
        <p:grpSpPr>
          <a:xfrm>
            <a:off x="-157957"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E30F9455-BD01-6512-645E-80DF81B41FD3}"/>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52D53D15-F9FA-C20B-1198-4AD47C5A3D01}"/>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6564A8E1-031A-BDA7-208C-39017EB58FA3}"/>
              </a:ext>
            </a:extLst>
          </p:cNvPr>
          <p:cNvGrpSpPr/>
          <p:nvPr/>
        </p:nvGrpSpPr>
        <p:grpSpPr>
          <a:xfrm>
            <a:off x="-71658" y="-60960"/>
            <a:ext cx="13704572" cy="6858000"/>
            <a:chOff x="-11064244" y="0"/>
            <a:chExt cx="13704572" cy="6858000"/>
          </a:xfrm>
          <a:solidFill>
            <a:srgbClr val="80B3D2"/>
          </a:solidFill>
        </p:grpSpPr>
        <p:sp>
          <p:nvSpPr>
            <p:cNvPr id="12" name="Rectangle: Rounded Corners 11">
              <a:extLst>
                <a:ext uri="{FF2B5EF4-FFF2-40B4-BE49-F238E27FC236}">
                  <a16:creationId xmlns:a16="http://schemas.microsoft.com/office/drawing/2014/main" id="{8DBFA982-F679-18A7-1D76-ED2C841ADB66}"/>
                </a:ext>
              </a:extLst>
            </p:cNvPr>
            <p:cNvSpPr/>
            <p:nvPr/>
          </p:nvSpPr>
          <p:spPr>
            <a:xfrm>
              <a:off x="-11064244"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9293B77D-D1D5-A2BE-21E1-4880CFB6AFD0}"/>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2B532A7E-0678-EFDF-DC3F-4B0883E70214}"/>
              </a:ext>
            </a:extLst>
          </p:cNvPr>
          <p:cNvGrpSpPr/>
          <p:nvPr/>
        </p:nvGrpSpPr>
        <p:grpSpPr>
          <a:xfrm>
            <a:off x="-830995" y="-15240"/>
            <a:ext cx="14584673" cy="6858000"/>
            <a:chOff x="-11650985" y="0"/>
            <a:chExt cx="13704569" cy="6858000"/>
          </a:xfrm>
        </p:grpSpPr>
        <p:sp>
          <p:nvSpPr>
            <p:cNvPr id="13" name="Rectangle: Rounded Corners 12">
              <a:extLst>
                <a:ext uri="{FF2B5EF4-FFF2-40B4-BE49-F238E27FC236}">
                  <a16:creationId xmlns:a16="http://schemas.microsoft.com/office/drawing/2014/main" id="{1A27B49B-7902-E6D8-A60C-5BAD10F0E199}"/>
                </a:ext>
              </a:extLst>
            </p:cNvPr>
            <p:cNvSpPr/>
            <p:nvPr/>
          </p:nvSpPr>
          <p:spPr>
            <a:xfrm>
              <a:off x="-11650985" y="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D8572100-7821-21D2-9F73-CE52C8AEED82}"/>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AA5151FF-BDD6-A072-697F-024AE6D804A9}"/>
              </a:ext>
            </a:extLst>
          </p:cNvPr>
          <p:cNvGrpSpPr/>
          <p:nvPr/>
        </p:nvGrpSpPr>
        <p:grpSpPr>
          <a:xfrm>
            <a:off x="-1030359" y="-30480"/>
            <a:ext cx="1498340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E906F657-19F2-8129-8A50-4E0BF72870F8}"/>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A7218C53-2AEC-1E21-0F53-984D93D1821B}"/>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17EEA553-F5F0-4EB2-461D-1A1B41A14FBC}"/>
              </a:ext>
            </a:extLst>
          </p:cNvPr>
          <p:cNvGrpSpPr/>
          <p:nvPr/>
        </p:nvGrpSpPr>
        <p:grpSpPr>
          <a:xfrm>
            <a:off x="-2842591" y="-60960"/>
            <a:ext cx="17138384" cy="6858000"/>
            <a:chOff x="-14787801" y="15240"/>
            <a:chExt cx="15751110" cy="6858000"/>
          </a:xfrm>
        </p:grpSpPr>
        <p:sp>
          <p:nvSpPr>
            <p:cNvPr id="17" name="Rectangle: Rounded Corners 16">
              <a:extLst>
                <a:ext uri="{FF2B5EF4-FFF2-40B4-BE49-F238E27FC236}">
                  <a16:creationId xmlns:a16="http://schemas.microsoft.com/office/drawing/2014/main" id="{6F437D25-19C7-7896-A5CA-DD976DC7C045}"/>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8713F5CB-DFD0-2451-DD56-FF8786BAC1D4}"/>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C5939F09-2D06-7227-7F00-A5324414B0CF}"/>
              </a:ext>
            </a:extLst>
          </p:cNvPr>
          <p:cNvSpPr txBox="1"/>
          <p:nvPr/>
        </p:nvSpPr>
        <p:spPr>
          <a:xfrm>
            <a:off x="1077182" y="643324"/>
            <a:ext cx="7349114" cy="513986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Reference:</a:t>
            </a:r>
          </a:p>
          <a:p>
            <a:endParaRPr lang="fa-IR" dirty="0">
              <a:cs typeface="+mj-cs"/>
            </a:endParaRPr>
          </a:p>
          <a:p>
            <a:r>
              <a:rPr lang="en-US" sz="1600" dirty="0">
                <a:latin typeface="Times New Roman" panose="02020603050405020304" pitchFamily="18" charset="0"/>
                <a:cs typeface="Times New Roman" panose="02020603050405020304" pitchFamily="18" charset="0"/>
              </a:rPr>
              <a:t>Méndez-</a:t>
            </a:r>
            <a:r>
              <a:rPr lang="en-US" sz="1600" dirty="0" err="1">
                <a:latin typeface="Times New Roman" panose="02020603050405020304" pitchFamily="18" charset="0"/>
                <a:cs typeface="Times New Roman" panose="02020603050405020304" pitchFamily="18" charset="0"/>
              </a:rPr>
              <a:t>Cobián</a:t>
            </a:r>
            <a:r>
              <a:rPr lang="en-US" sz="1600" dirty="0">
                <a:latin typeface="Times New Roman" panose="02020603050405020304" pitchFamily="18" charset="0"/>
                <a:cs typeface="Times New Roman" panose="02020603050405020304" pitchFamily="18" charset="0"/>
              </a:rPr>
              <a:t> DA, Guzmán-</a:t>
            </a:r>
            <a:r>
              <a:rPr lang="en-US" sz="1600" dirty="0" err="1">
                <a:latin typeface="Times New Roman" panose="02020603050405020304" pitchFamily="18" charset="0"/>
                <a:cs typeface="Times New Roman" panose="02020603050405020304" pitchFamily="18" charset="0"/>
              </a:rPr>
              <a:t>Silahua</a:t>
            </a:r>
            <a:r>
              <a:rPr lang="en-US" sz="1600" dirty="0">
                <a:latin typeface="Times New Roman" panose="02020603050405020304" pitchFamily="18" charset="0"/>
                <a:cs typeface="Times New Roman" panose="02020603050405020304" pitchFamily="18" charset="0"/>
              </a:rPr>
              <a:t> S, García-Hernández D, Conde-Sánchez J, Castañeda-Borrayo Y, Duey KL, Zavala-Cerna MG, Rubio-Jurado B, Nava-Zavala AH. An Overview of Gaucher Disease. Diagnostics (Basel). 2024 Dec 17;14(24):2840. </a:t>
            </a:r>
            <a:r>
              <a:rPr lang="en-US" sz="1600" dirty="0" err="1">
                <a:latin typeface="Times New Roman" panose="02020603050405020304" pitchFamily="18" charset="0"/>
                <a:cs typeface="Times New Roman" panose="02020603050405020304" pitchFamily="18" charset="0"/>
              </a:rPr>
              <a:t>doi</a:t>
            </a:r>
            <a:r>
              <a:rPr lang="en-US" sz="1600" dirty="0">
                <a:latin typeface="Times New Roman" panose="02020603050405020304" pitchFamily="18" charset="0"/>
                <a:cs typeface="Times New Roman" panose="02020603050405020304" pitchFamily="18" charset="0"/>
              </a:rPr>
              <a:t>: 10.3390/diagnostics14242840. PMID: 39767201; PMCID: PMC11674947.</a:t>
            </a:r>
          </a:p>
          <a:p>
            <a:endParaRPr lang="en-US" sz="1600" dirty="0">
              <a:cs typeface="+mj-cs"/>
            </a:endParaRPr>
          </a:p>
          <a:p>
            <a:r>
              <a:rPr lang="en-US" sz="1600" dirty="0">
                <a:latin typeface="Times New Roman" panose="02020603050405020304" pitchFamily="18" charset="0"/>
                <a:cs typeface="Times New Roman" panose="02020603050405020304" pitchFamily="18" charset="0"/>
              </a:rPr>
              <a:t>Özdemir GN, Gündüz E. Gaucher Disease for Hematologists. Turk J </a:t>
            </a:r>
            <a:r>
              <a:rPr lang="en-US" sz="1600" dirty="0" err="1">
                <a:latin typeface="Times New Roman" panose="02020603050405020304" pitchFamily="18" charset="0"/>
                <a:cs typeface="Times New Roman" panose="02020603050405020304" pitchFamily="18" charset="0"/>
              </a:rPr>
              <a:t>Haematol</a:t>
            </a:r>
            <a:r>
              <a:rPr lang="en-US" sz="1600" dirty="0">
                <a:latin typeface="Times New Roman" panose="02020603050405020304" pitchFamily="18" charset="0"/>
                <a:cs typeface="Times New Roman" panose="02020603050405020304" pitchFamily="18" charset="0"/>
              </a:rPr>
              <a:t>. 2022 Jun 1;39(2):136-139. </a:t>
            </a:r>
            <a:r>
              <a:rPr lang="en-US" sz="1600" dirty="0" err="1">
                <a:latin typeface="Times New Roman" panose="02020603050405020304" pitchFamily="18" charset="0"/>
                <a:cs typeface="Times New Roman" panose="02020603050405020304" pitchFamily="18" charset="0"/>
              </a:rPr>
              <a:t>doi</a:t>
            </a:r>
            <a:r>
              <a:rPr lang="en-US" sz="1600" dirty="0">
                <a:latin typeface="Times New Roman" panose="02020603050405020304" pitchFamily="18" charset="0"/>
                <a:cs typeface="Times New Roman" panose="02020603050405020304" pitchFamily="18" charset="0"/>
              </a:rPr>
              <a:t>: 10.4274/tjh.galenos.2021.2021.0683. </a:t>
            </a:r>
            <a:r>
              <a:rPr lang="en-US" sz="1600" dirty="0" err="1">
                <a:latin typeface="Times New Roman" panose="02020603050405020304" pitchFamily="18" charset="0"/>
                <a:cs typeface="Times New Roman" panose="02020603050405020304" pitchFamily="18" charset="0"/>
              </a:rPr>
              <a:t>Epub</a:t>
            </a:r>
            <a:r>
              <a:rPr lang="en-US" sz="1600" dirty="0">
                <a:latin typeface="Times New Roman" panose="02020603050405020304" pitchFamily="18" charset="0"/>
                <a:cs typeface="Times New Roman" panose="02020603050405020304" pitchFamily="18" charset="0"/>
              </a:rPr>
              <a:t> 2022 Apr 20. PMID: 35439918; PMCID: PMC9160697.</a:t>
            </a:r>
            <a:endParaRPr lang="fa-IR" sz="1600" dirty="0">
              <a:latin typeface="Times New Roman" panose="02020603050405020304" pitchFamily="18" charset="0"/>
              <a:cs typeface="Times New Roman" panose="02020603050405020304" pitchFamily="18" charset="0"/>
            </a:endParaRPr>
          </a:p>
          <a:p>
            <a:endParaRPr lang="fa-I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Platt FM, </a:t>
            </a:r>
            <a:r>
              <a:rPr lang="en-US" sz="1600" dirty="0" err="1">
                <a:latin typeface="Times New Roman" panose="02020603050405020304" pitchFamily="18" charset="0"/>
                <a:cs typeface="Times New Roman" panose="02020603050405020304" pitchFamily="18" charset="0"/>
              </a:rPr>
              <a:t>d’Azzo</a:t>
            </a:r>
            <a:r>
              <a:rPr lang="en-US" sz="1600" dirty="0">
                <a:latin typeface="Times New Roman" panose="02020603050405020304" pitchFamily="18" charset="0"/>
                <a:cs typeface="Times New Roman" panose="02020603050405020304" pitchFamily="18" charset="0"/>
              </a:rPr>
              <a:t> A, Davidson BL, Neufeld EF, Tifft CJ. Lysosomal storage diseases. Nature reviews Disease primers. 2018 Oct 1;4(1):27.</a:t>
            </a:r>
            <a:endParaRPr lang="fa-IR" sz="1600" dirty="0">
              <a:latin typeface="Times New Roman" panose="02020603050405020304" pitchFamily="18" charset="0"/>
              <a:cs typeface="Times New Roman" panose="02020603050405020304" pitchFamily="18" charset="0"/>
            </a:endParaRPr>
          </a:p>
          <a:p>
            <a:endParaRPr lang="fa-IR"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Rajkumar V, </a:t>
            </a:r>
            <a:r>
              <a:rPr lang="en-US" sz="1600" dirty="0" err="1">
                <a:latin typeface="Times New Roman" panose="02020603050405020304" pitchFamily="18" charset="0"/>
                <a:cs typeface="Times New Roman" panose="02020603050405020304" pitchFamily="18" charset="0"/>
              </a:rPr>
              <a:t>Dumpa</a:t>
            </a:r>
            <a:r>
              <a:rPr lang="en-US" sz="1600" dirty="0">
                <a:latin typeface="Times New Roman" panose="02020603050405020304" pitchFamily="18" charset="0"/>
                <a:cs typeface="Times New Roman" panose="02020603050405020304" pitchFamily="18" charset="0"/>
              </a:rPr>
              <a:t> V. Lysosomal Storage Disease. [Updated 2023 Jul 24]. In: </a:t>
            </a:r>
            <a:r>
              <a:rPr lang="en-US" sz="1600" dirty="0" err="1">
                <a:latin typeface="Times New Roman" panose="02020603050405020304" pitchFamily="18" charset="0"/>
                <a:cs typeface="Times New Roman" panose="02020603050405020304" pitchFamily="18" charset="0"/>
              </a:rPr>
              <a:t>StatPearls</a:t>
            </a:r>
            <a:r>
              <a:rPr lang="en-US" sz="1600" dirty="0">
                <a:latin typeface="Times New Roman" panose="02020603050405020304" pitchFamily="18" charset="0"/>
                <a:cs typeface="Times New Roman" panose="02020603050405020304" pitchFamily="18" charset="0"/>
              </a:rPr>
              <a:t> [Internet]. Treasure Island (FL): </a:t>
            </a:r>
            <a:r>
              <a:rPr lang="en-US" sz="1600" dirty="0" err="1">
                <a:latin typeface="Times New Roman" panose="02020603050405020304" pitchFamily="18" charset="0"/>
                <a:cs typeface="Times New Roman" panose="02020603050405020304" pitchFamily="18" charset="0"/>
              </a:rPr>
              <a:t>StatPearls</a:t>
            </a:r>
            <a:r>
              <a:rPr lang="en-US" sz="1600" dirty="0">
                <a:latin typeface="Times New Roman" panose="02020603050405020304" pitchFamily="18" charset="0"/>
                <a:cs typeface="Times New Roman" panose="02020603050405020304" pitchFamily="18" charset="0"/>
              </a:rPr>
              <a:t> Publishing; 2025 Jan-. Available from: </a:t>
            </a:r>
            <a:r>
              <a:rPr lang="en-US" sz="1600" dirty="0">
                <a:latin typeface="Times New Roman" panose="02020603050405020304" pitchFamily="18" charset="0"/>
                <a:cs typeface="Times New Roman" panose="02020603050405020304" pitchFamily="18" charset="0"/>
                <a:hlinkClick r:id="rId2"/>
              </a:rPr>
              <a:t>https://www.ncbi.nlm.nih.gov/books/NBK563270/?utm_source=chatgpt.com</a:t>
            </a:r>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Zamanfar</a:t>
            </a:r>
            <a:r>
              <a:rPr lang="en-US" dirty="0">
                <a:latin typeface="Times New Roman" panose="02020603050405020304" pitchFamily="18" charset="0"/>
                <a:cs typeface="Times New Roman" panose="02020603050405020304" pitchFamily="18" charset="0"/>
              </a:rPr>
              <a:t> D, Rostami P, </a:t>
            </a:r>
            <a:r>
              <a:rPr lang="en-US" dirty="0" err="1">
                <a:latin typeface="Times New Roman" panose="02020603050405020304" pitchFamily="18" charset="0"/>
                <a:cs typeface="Times New Roman" panose="02020603050405020304" pitchFamily="18" charset="0"/>
              </a:rPr>
              <a:t>Rostampour</a:t>
            </a:r>
            <a:r>
              <a:rPr lang="en-US" dirty="0">
                <a:latin typeface="Times New Roman" panose="02020603050405020304" pitchFamily="18" charset="0"/>
                <a:cs typeface="Times New Roman" panose="02020603050405020304" pitchFamily="18" charset="0"/>
              </a:rPr>
              <a:t> N. Overview of Patients with Gaucher Disease from Iran. Gaucher Disease. 2025:59-68.</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7138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88F52-8833-EA30-0451-F18BBB46951A}"/>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2E303CC2-3CF1-3244-306D-43D68F35B802}"/>
              </a:ext>
            </a:extLst>
          </p:cNvPr>
          <p:cNvGrpSpPr/>
          <p:nvPr/>
        </p:nvGrpSpPr>
        <p:grpSpPr>
          <a:xfrm>
            <a:off x="-752887" y="7620"/>
            <a:ext cx="13701172" cy="6858000"/>
            <a:chOff x="-8713881" y="177950"/>
            <a:chExt cx="13701172" cy="6858000"/>
          </a:xfrm>
          <a:solidFill>
            <a:srgbClr val="E6F0F6"/>
          </a:solidFill>
        </p:grpSpPr>
        <p:sp>
          <p:nvSpPr>
            <p:cNvPr id="8" name="Rectangle: Rounded Corners 7">
              <a:extLst>
                <a:ext uri="{FF2B5EF4-FFF2-40B4-BE49-F238E27FC236}">
                  <a16:creationId xmlns:a16="http://schemas.microsoft.com/office/drawing/2014/main" id="{79BB304A-1232-CD07-0B39-CE1985835316}"/>
                </a:ext>
              </a:extLst>
            </p:cNvPr>
            <p:cNvSpPr/>
            <p:nvPr/>
          </p:nvSpPr>
          <p:spPr>
            <a:xfrm>
              <a:off x="-8713881" y="17795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C624F4BA-FE45-4EDD-6FD6-4E0100727741}"/>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44B70754-8155-779C-D0A6-EC5AE07F7DD2}"/>
              </a:ext>
            </a:extLst>
          </p:cNvPr>
          <p:cNvGrpSpPr/>
          <p:nvPr/>
        </p:nvGrpSpPr>
        <p:grpSpPr>
          <a:xfrm>
            <a:off x="-9661475"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4FDA8FA5-CB5A-E8FD-6391-F430006FA424}"/>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900C8CC9-33BB-C484-02E6-CDDDC028D6AB}"/>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5D9F49BA-0DC9-224D-3AE2-4BC33301991E}"/>
              </a:ext>
            </a:extLst>
          </p:cNvPr>
          <p:cNvGrpSpPr/>
          <p:nvPr/>
        </p:nvGrpSpPr>
        <p:grpSpPr>
          <a:xfrm>
            <a:off x="-10189630" y="15240"/>
            <a:ext cx="13795083" cy="6858000"/>
            <a:chOff x="-10189631" y="60961"/>
            <a:chExt cx="13795083" cy="6858000"/>
          </a:xfrm>
          <a:solidFill>
            <a:srgbClr val="B3DAED"/>
          </a:solidFill>
        </p:grpSpPr>
        <p:sp>
          <p:nvSpPr>
            <p:cNvPr id="10" name="Rectangle: Rounded Corners 9">
              <a:extLst>
                <a:ext uri="{FF2B5EF4-FFF2-40B4-BE49-F238E27FC236}">
                  <a16:creationId xmlns:a16="http://schemas.microsoft.com/office/drawing/2014/main" id="{AF28270E-ED82-382E-3BBC-0FBF3BE14B1C}"/>
                </a:ext>
              </a:extLst>
            </p:cNvPr>
            <p:cNvSpPr/>
            <p:nvPr/>
          </p:nvSpPr>
          <p:spPr>
            <a:xfrm>
              <a:off x="-10189631" y="60961"/>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1CBC885E-90F8-2DCF-9130-CEC3BE85C2C7}"/>
                </a:ext>
              </a:extLst>
            </p:cNvPr>
            <p:cNvSpPr/>
            <p:nvPr/>
          </p:nvSpPr>
          <p:spPr>
            <a:xfrm>
              <a:off x="3018711" y="1661161"/>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36F17C1A-72CA-9296-32E9-BECFB6981C29}"/>
              </a:ext>
            </a:extLst>
          </p:cNvPr>
          <p:cNvGrpSpPr/>
          <p:nvPr/>
        </p:nvGrpSpPr>
        <p:grpSpPr>
          <a:xfrm>
            <a:off x="-10714963" y="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BC03A19C-BCDA-79E1-5257-3CC72805D9B0}"/>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A0DD7125-DA55-757E-A1A4-0BF240D07028}"/>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1440802B-314C-3F17-74BF-D49DC7D618C2}"/>
              </a:ext>
            </a:extLst>
          </p:cNvPr>
          <p:cNvGrpSpPr/>
          <p:nvPr/>
        </p:nvGrpSpPr>
        <p:grpSpPr>
          <a:xfrm>
            <a:off x="-11272537" y="45720"/>
            <a:ext cx="13704572" cy="6858000"/>
            <a:chOff x="-11064244" y="0"/>
            <a:chExt cx="13704572" cy="6858000"/>
          </a:xfrm>
          <a:solidFill>
            <a:srgbClr val="80B3D2"/>
          </a:solidFill>
        </p:grpSpPr>
        <p:sp>
          <p:nvSpPr>
            <p:cNvPr id="12" name="Rectangle: Rounded Corners 11">
              <a:extLst>
                <a:ext uri="{FF2B5EF4-FFF2-40B4-BE49-F238E27FC236}">
                  <a16:creationId xmlns:a16="http://schemas.microsoft.com/office/drawing/2014/main" id="{F4905D09-A038-CF50-B1C3-884F9C49119B}"/>
                </a:ext>
              </a:extLst>
            </p:cNvPr>
            <p:cNvSpPr/>
            <p:nvPr/>
          </p:nvSpPr>
          <p:spPr>
            <a:xfrm>
              <a:off x="-11064244"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C4CE0580-EA49-488E-C5A5-5CE6484E6865}"/>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4BB5CC6B-8B8D-25B9-DF7C-516930E2471B}"/>
              </a:ext>
            </a:extLst>
          </p:cNvPr>
          <p:cNvGrpSpPr/>
          <p:nvPr/>
        </p:nvGrpSpPr>
        <p:grpSpPr>
          <a:xfrm>
            <a:off x="-11750746" y="30480"/>
            <a:ext cx="13704569" cy="6858000"/>
            <a:chOff x="-11650985" y="0"/>
            <a:chExt cx="13704569" cy="6858000"/>
          </a:xfrm>
        </p:grpSpPr>
        <p:sp>
          <p:nvSpPr>
            <p:cNvPr id="13" name="Rectangle: Rounded Corners 12">
              <a:extLst>
                <a:ext uri="{FF2B5EF4-FFF2-40B4-BE49-F238E27FC236}">
                  <a16:creationId xmlns:a16="http://schemas.microsoft.com/office/drawing/2014/main" id="{9D76869A-5553-929A-F52A-475EDCD11E30}"/>
                </a:ext>
              </a:extLst>
            </p:cNvPr>
            <p:cNvSpPr/>
            <p:nvPr/>
          </p:nvSpPr>
          <p:spPr>
            <a:xfrm>
              <a:off x="-11650985" y="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7A83269C-8921-1432-1CFA-EABE773C4134}"/>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04D41013-BDBC-6A31-42FC-F2D190E74FDA}"/>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8E377360-5CA2-22BC-2728-138BCB668C9C}"/>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F8481BCA-33FC-224E-A419-D3B924CE2C66}"/>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1C5813FC-F51C-A71A-4874-4A496DF4EDF8}"/>
              </a:ext>
            </a:extLst>
          </p:cNvPr>
          <p:cNvSpPr txBox="1"/>
          <p:nvPr/>
        </p:nvSpPr>
        <p:spPr>
          <a:xfrm rot="16200000">
            <a:off x="3174636" y="1214446"/>
            <a:ext cx="1290487"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Causes</a:t>
            </a:r>
            <a:endParaRPr lang="en-US" dirty="0"/>
          </a:p>
        </p:txBody>
      </p:sp>
      <p:sp>
        <p:nvSpPr>
          <p:cNvPr id="28" name="TextBox 27">
            <a:extLst>
              <a:ext uri="{FF2B5EF4-FFF2-40B4-BE49-F238E27FC236}">
                <a16:creationId xmlns:a16="http://schemas.microsoft.com/office/drawing/2014/main" id="{C91FF47E-E3E4-5AD1-8E5C-8AEDA63A33EA}"/>
              </a:ext>
            </a:extLst>
          </p:cNvPr>
          <p:cNvSpPr txBox="1"/>
          <p:nvPr/>
        </p:nvSpPr>
        <p:spPr>
          <a:xfrm rot="16200000">
            <a:off x="2903658" y="1859690"/>
            <a:ext cx="976765"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Type</a:t>
            </a:r>
            <a:endParaRPr lang="en-US" dirty="0"/>
          </a:p>
        </p:txBody>
      </p:sp>
      <p:sp>
        <p:nvSpPr>
          <p:cNvPr id="30" name="TextBox 29">
            <a:extLst>
              <a:ext uri="{FF2B5EF4-FFF2-40B4-BE49-F238E27FC236}">
                <a16:creationId xmlns:a16="http://schemas.microsoft.com/office/drawing/2014/main" id="{B4688F8D-350D-A493-F8A1-2B00C38C7E66}"/>
              </a:ext>
            </a:extLst>
          </p:cNvPr>
          <p:cNvSpPr txBox="1"/>
          <p:nvPr/>
        </p:nvSpPr>
        <p:spPr>
          <a:xfrm rot="16200000">
            <a:off x="1447417" y="3183520"/>
            <a:ext cx="1540093"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Epidemiology</a:t>
            </a:r>
            <a:endParaRPr lang="en-US" dirty="0"/>
          </a:p>
        </p:txBody>
      </p:sp>
      <p:sp>
        <p:nvSpPr>
          <p:cNvPr id="32" name="TextBox 31">
            <a:extLst>
              <a:ext uri="{FF2B5EF4-FFF2-40B4-BE49-F238E27FC236}">
                <a16:creationId xmlns:a16="http://schemas.microsoft.com/office/drawing/2014/main" id="{3468801B-E0D9-6578-4716-7A3C320883BD}"/>
              </a:ext>
            </a:extLst>
          </p:cNvPr>
          <p:cNvSpPr txBox="1"/>
          <p:nvPr/>
        </p:nvSpPr>
        <p:spPr>
          <a:xfrm rot="16200000">
            <a:off x="2084491" y="2532984"/>
            <a:ext cx="142240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Symptoms</a:t>
            </a:r>
            <a:endParaRPr lang="en-US" dirty="0"/>
          </a:p>
        </p:txBody>
      </p:sp>
      <p:sp>
        <p:nvSpPr>
          <p:cNvPr id="34" name="TextBox 33">
            <a:extLst>
              <a:ext uri="{FF2B5EF4-FFF2-40B4-BE49-F238E27FC236}">
                <a16:creationId xmlns:a16="http://schemas.microsoft.com/office/drawing/2014/main" id="{EED72B83-FD9E-4C26-960E-ECA740AA10BF}"/>
              </a:ext>
            </a:extLst>
          </p:cNvPr>
          <p:cNvSpPr txBox="1"/>
          <p:nvPr/>
        </p:nvSpPr>
        <p:spPr>
          <a:xfrm rot="16200000">
            <a:off x="1125969" y="3764653"/>
            <a:ext cx="1223819"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Diagnosis</a:t>
            </a:r>
            <a:endParaRPr lang="en-US" dirty="0"/>
          </a:p>
        </p:txBody>
      </p:sp>
      <p:sp>
        <p:nvSpPr>
          <p:cNvPr id="36" name="TextBox 35">
            <a:extLst>
              <a:ext uri="{FF2B5EF4-FFF2-40B4-BE49-F238E27FC236}">
                <a16:creationId xmlns:a16="http://schemas.microsoft.com/office/drawing/2014/main" id="{E90EA515-B855-7E47-7510-402B0C168EE5}"/>
              </a:ext>
            </a:extLst>
          </p:cNvPr>
          <p:cNvSpPr txBox="1"/>
          <p:nvPr/>
        </p:nvSpPr>
        <p:spPr>
          <a:xfrm rot="16200000">
            <a:off x="690895" y="4405594"/>
            <a:ext cx="1223820"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p:txBody>
      </p:sp>
      <p:grpSp>
        <p:nvGrpSpPr>
          <p:cNvPr id="37" name="Group 36">
            <a:extLst>
              <a:ext uri="{FF2B5EF4-FFF2-40B4-BE49-F238E27FC236}">
                <a16:creationId xmlns:a16="http://schemas.microsoft.com/office/drawing/2014/main" id="{2094071B-8B57-0533-B067-9D3AD28A6585}"/>
              </a:ext>
            </a:extLst>
          </p:cNvPr>
          <p:cNvGrpSpPr/>
          <p:nvPr/>
        </p:nvGrpSpPr>
        <p:grpSpPr>
          <a:xfrm>
            <a:off x="-14787801" y="15240"/>
            <a:ext cx="15751110" cy="6858000"/>
            <a:chOff x="-14787801" y="15240"/>
            <a:chExt cx="15751110" cy="6858000"/>
          </a:xfrm>
        </p:grpSpPr>
        <p:sp>
          <p:nvSpPr>
            <p:cNvPr id="38" name="Rectangle: Rounded Corners 37">
              <a:extLst>
                <a:ext uri="{FF2B5EF4-FFF2-40B4-BE49-F238E27FC236}">
                  <a16:creationId xmlns:a16="http://schemas.microsoft.com/office/drawing/2014/main" id="{5A8C5970-391D-9BA4-61F3-FD9FBDCBE688}"/>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9726207-282C-C6C6-CC30-4E879DCBE2C2}"/>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C17E5B40-58A5-D143-992C-FDD23060406C}"/>
              </a:ext>
            </a:extLst>
          </p:cNvPr>
          <p:cNvSpPr txBox="1"/>
          <p:nvPr/>
        </p:nvSpPr>
        <p:spPr>
          <a:xfrm rot="16200000">
            <a:off x="187836" y="5198202"/>
            <a:ext cx="1243088"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sp>
        <p:nvSpPr>
          <p:cNvPr id="46" name="Rectangle: Rounded Corners 45">
            <a:extLst>
              <a:ext uri="{FF2B5EF4-FFF2-40B4-BE49-F238E27FC236}">
                <a16:creationId xmlns:a16="http://schemas.microsoft.com/office/drawing/2014/main" id="{1620812D-44BD-216C-C63E-69202BC353D6}"/>
              </a:ext>
            </a:extLst>
          </p:cNvPr>
          <p:cNvSpPr/>
          <p:nvPr/>
        </p:nvSpPr>
        <p:spPr>
          <a:xfrm>
            <a:off x="4245473" y="277818"/>
            <a:ext cx="7596431" cy="6363324"/>
          </a:xfrm>
          <a:prstGeom prst="round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D3C5598C-2C44-3930-51A9-1ABB10CCCF55}"/>
              </a:ext>
            </a:extLst>
          </p:cNvPr>
          <p:cNvSpPr txBox="1"/>
          <p:nvPr/>
        </p:nvSpPr>
        <p:spPr>
          <a:xfrm>
            <a:off x="4905518" y="4450139"/>
            <a:ext cx="6765544" cy="3139321"/>
          </a:xfrm>
          <a:prstGeom prst="rect">
            <a:avLst/>
          </a:prstGeom>
          <a:noFill/>
        </p:spPr>
        <p:txBody>
          <a:bodyPr wrap="square" rtlCol="0">
            <a:spAutoFit/>
          </a:bodyPr>
          <a:lstStyle/>
          <a:p>
            <a:pPr marL="285750" indent="-285750" algn="r" rtl="1">
              <a:buFont typeface="Arial" panose="020B0604020202020204" pitchFamily="34" charset="0"/>
              <a:buChar char="•"/>
            </a:pPr>
            <a:r>
              <a:rPr lang="fa-IR" dirty="0">
                <a:cs typeface="B Nazanin" panose="00000400000000000000" pitchFamily="2" charset="-78"/>
              </a:rPr>
              <a:t>جهش‌هایی در ژن </a:t>
            </a:r>
            <a:r>
              <a:rPr lang="en-US" dirty="0">
                <a:cs typeface="B Nazanin" panose="00000400000000000000" pitchFamily="2" charset="-78"/>
              </a:rPr>
              <a:t>  GBA1</a:t>
            </a:r>
            <a:endParaRPr lang="fa-IR" dirty="0">
              <a:cs typeface="B Nazanin" panose="00000400000000000000" pitchFamily="2" charset="-78"/>
            </a:endParaRPr>
          </a:p>
          <a:p>
            <a:pPr marL="285750" indent="-285750" algn="r" rtl="1">
              <a:buFont typeface="Arial" panose="020B0604020202020204" pitchFamily="34" charset="0"/>
              <a:buChar char="•"/>
            </a:pPr>
            <a:r>
              <a:rPr lang="fa-IR" dirty="0">
                <a:cs typeface="B Nazanin" panose="00000400000000000000" pitchFamily="2" charset="-78"/>
              </a:rPr>
              <a:t>این جهش‌ها باعث کاهش فعالیت </a:t>
            </a:r>
            <a:r>
              <a:rPr lang="fa-IR" b="1" dirty="0">
                <a:cs typeface="B Nazanin" panose="00000400000000000000" pitchFamily="2" charset="-78"/>
              </a:rPr>
              <a:t>آنزیم گلوکوسربروزیداز </a:t>
            </a:r>
            <a:r>
              <a:rPr lang="fa-IR" dirty="0">
                <a:cs typeface="B Nazanin" panose="00000400000000000000" pitchFamily="2" charset="-78"/>
              </a:rPr>
              <a:t>می‌شوند. کمبود این آنزیم منجر به تجمع گلوکوسربروزیدها در ماکروفاژها می‌گردد که عمدتاً کبد، طحال و مغز استخوان را تحت تأثیر قرار می‌دهد</a:t>
            </a:r>
            <a:r>
              <a:rPr lang="en-US" dirty="0">
                <a:cs typeface="B Nazanin" panose="00000400000000000000" pitchFamily="2" charset="-78"/>
              </a:rPr>
              <a:t>.</a:t>
            </a:r>
          </a:p>
          <a:p>
            <a:pPr marL="285750" indent="-285750" algn="r" rtl="1">
              <a:buFont typeface="Arial" panose="020B0604020202020204" pitchFamily="34" charset="0"/>
              <a:buChar char="•"/>
            </a:pPr>
            <a:r>
              <a:rPr lang="fa-IR" b="1" dirty="0">
                <a:cs typeface="B Nazanin" panose="00000400000000000000" pitchFamily="2" charset="-78"/>
              </a:rPr>
              <a:t>در گذر زمان، بیماری گوشه به‌عنوان یک اختلال ارثی با الگوی اتوزومال مغلوب شناخته شد و محل ناهنجاری ژنتیکی آن در کروموزوم ۱ تعیین گردید.</a:t>
            </a:r>
            <a:endParaRPr lang="en-US" b="1" dirty="0">
              <a:cs typeface="B Nazanin" panose="00000400000000000000" pitchFamily="2" charset="-78"/>
            </a:endParaRPr>
          </a:p>
          <a:p>
            <a:pPr marL="285750" indent="-285750" algn="r" rtl="1">
              <a:buFont typeface="Arial" panose="020B0604020202020204" pitchFamily="34" charset="0"/>
              <a:buChar char="•"/>
            </a:pPr>
            <a:r>
              <a:rPr lang="fa-IR" dirty="0">
                <a:cs typeface="B Nazanin" panose="00000400000000000000" pitchFamily="2" charset="-78"/>
              </a:rPr>
              <a:t>نخستین بار توسط فیلیپ شارل گوشه مطرح شد.</a:t>
            </a:r>
            <a:endParaRPr lang="en-US" dirty="0">
              <a:cs typeface="B Nazanin" panose="00000400000000000000" pitchFamily="2" charset="-78"/>
            </a:endParaRPr>
          </a:p>
          <a:p>
            <a:pPr marL="285750" indent="-285750" algn="r" rtl="1">
              <a:buFont typeface="Arial" panose="020B0604020202020204" pitchFamily="34" charset="0"/>
              <a:buChar char="•"/>
            </a:pPr>
            <a:endParaRPr lang="en-US" dirty="0">
              <a:cs typeface="B Nazanin" panose="00000400000000000000" pitchFamily="2" charset="-78"/>
            </a:endParaRPr>
          </a:p>
          <a:p>
            <a:pPr algn="r" rtl="1"/>
            <a:r>
              <a:rPr lang="en-US" dirty="0">
                <a:cs typeface="B Nazanin" panose="00000400000000000000" pitchFamily="2" charset="-78"/>
              </a:rPr>
              <a:t> </a:t>
            </a:r>
          </a:p>
          <a:p>
            <a:pPr marL="285750" indent="-285750" algn="r" rtl="1">
              <a:buFont typeface="Arial" panose="020B0604020202020204" pitchFamily="34" charset="0"/>
              <a:buChar char="•"/>
            </a:pPr>
            <a:endParaRPr lang="en-US" dirty="0">
              <a:cs typeface="B Nazanin" panose="00000400000000000000" pitchFamily="2" charset="-78"/>
            </a:endParaRPr>
          </a:p>
          <a:p>
            <a:pPr marL="285750" indent="-285750" algn="r" rtl="1">
              <a:buFont typeface="Arial" panose="020B0604020202020204" pitchFamily="34" charset="0"/>
              <a:buChar char="•"/>
            </a:pPr>
            <a:endParaRPr lang="en-US" dirty="0">
              <a:cs typeface="B Nazanin" panose="00000400000000000000" pitchFamily="2" charset="-78"/>
            </a:endParaRPr>
          </a:p>
        </p:txBody>
      </p:sp>
      <p:sp>
        <p:nvSpPr>
          <p:cNvPr id="47" name="TextBox 46">
            <a:extLst>
              <a:ext uri="{FF2B5EF4-FFF2-40B4-BE49-F238E27FC236}">
                <a16:creationId xmlns:a16="http://schemas.microsoft.com/office/drawing/2014/main" id="{78C66473-E954-70AF-768E-EB7A71E37F95}"/>
              </a:ext>
            </a:extLst>
          </p:cNvPr>
          <p:cNvSpPr txBox="1"/>
          <p:nvPr/>
        </p:nvSpPr>
        <p:spPr>
          <a:xfrm>
            <a:off x="4801574" y="329341"/>
            <a:ext cx="6698645" cy="8894743"/>
          </a:xfrm>
          <a:prstGeom prst="rect">
            <a:avLst/>
          </a:prstGeom>
          <a:noFill/>
        </p:spPr>
        <p:txBody>
          <a:bodyPr wrap="square" rtlCol="0">
            <a:spAutoFit/>
          </a:bodyPr>
          <a:lstStyle/>
          <a:p>
            <a:pPr algn="r" rtl="1"/>
            <a:r>
              <a:rPr lang="en-US" sz="2000" b="1" dirty="0">
                <a:latin typeface="Times New Roman" panose="02020603050405020304" pitchFamily="18" charset="0"/>
                <a:cs typeface="Times New Roman" panose="02020603050405020304" pitchFamily="18" charset="0"/>
              </a:rPr>
              <a:t>Lysosomal Storage Disease</a:t>
            </a:r>
            <a:r>
              <a:rPr lang="fa-IR" sz="2000" b="1" dirty="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LSD</a:t>
            </a:r>
            <a:r>
              <a:rPr lang="fa-IR" sz="2000" b="1" dirty="0">
                <a:latin typeface="Times New Roman" panose="02020603050405020304" pitchFamily="18" charset="0"/>
                <a:cs typeface="Times New Roman" panose="02020603050405020304" pitchFamily="18" charset="0"/>
              </a:rPr>
              <a:t>):</a:t>
            </a:r>
          </a:p>
          <a:p>
            <a:pPr marL="342900" indent="-342900" algn="r" rtl="1">
              <a:buFont typeface="Arial" panose="020B0604020202020204" pitchFamily="34" charset="0"/>
              <a:buChar char="•"/>
            </a:pPr>
            <a:r>
              <a:rPr lang="fa-IR" dirty="0">
                <a:cs typeface="B Nazanin" panose="00000400000000000000" pitchFamily="2" charset="-78"/>
              </a:rPr>
              <a:t>متشکل از بیش از 70 بیماری</a:t>
            </a:r>
            <a:endParaRPr lang="fa-IR" sz="2000" b="1" dirty="0">
              <a:latin typeface="Times New Roman" panose="02020603050405020304" pitchFamily="18" charset="0"/>
              <a:cs typeface="B Nazanin" panose="00000400000000000000" pitchFamily="2" charset="-78"/>
            </a:endParaRPr>
          </a:p>
          <a:p>
            <a:pPr marL="285750" indent="-285750" algn="r" rtl="1">
              <a:buFont typeface="Arial" panose="020B0604020202020204" pitchFamily="34" charset="0"/>
              <a:buChar char="•"/>
            </a:pPr>
            <a:r>
              <a:rPr lang="fa-IR" dirty="0">
                <a:cs typeface="B Nazanin" panose="00000400000000000000" pitchFamily="2" charset="-78"/>
              </a:rPr>
              <a:t>اکثرا اتوزومال مغلوب</a:t>
            </a:r>
          </a:p>
          <a:p>
            <a:pPr marL="285750" indent="-285750" algn="r" rtl="1">
              <a:buFont typeface="Arial" panose="020B0604020202020204" pitchFamily="34" charset="0"/>
              <a:buChar char="•"/>
            </a:pPr>
            <a:r>
              <a:rPr lang="fa-IR" dirty="0">
                <a:cs typeface="B Nazanin" panose="00000400000000000000" pitchFamily="2" charset="-78"/>
              </a:rPr>
              <a:t>اختلال در ژن کد کننده آنزیم های لیزوزومی</a:t>
            </a:r>
          </a:p>
          <a:p>
            <a:pPr marL="285750" indent="-285750" algn="r" rtl="1">
              <a:buFont typeface="Arial" panose="020B0604020202020204" pitchFamily="34" charset="0"/>
              <a:buChar char="•"/>
            </a:pPr>
            <a:r>
              <a:rPr lang="fa-IR" dirty="0">
                <a:cs typeface="B Nazanin" panose="00000400000000000000" pitchFamily="2" charset="-78"/>
              </a:rPr>
              <a:t>به طور جداگانه نادر هستند اما در مجموع 1 مورد از هر 5000 تولد زنده را تحت تأثیر قرار می دهند.</a:t>
            </a:r>
          </a:p>
          <a:p>
            <a:pPr marL="285750" indent="-285750" algn="r" rtl="1">
              <a:buFont typeface="Arial" panose="020B0604020202020204" pitchFamily="34" charset="0"/>
              <a:buChar char="•"/>
            </a:pPr>
            <a:r>
              <a:rPr lang="fa-IR" dirty="0">
                <a:cs typeface="B Nazanin" panose="00000400000000000000" pitchFamily="2" charset="-78"/>
              </a:rPr>
              <a:t>بروز علائم معمولا در نوزادی و کودکی (گاها در بزرگسالی)</a:t>
            </a:r>
          </a:p>
          <a:p>
            <a:pPr marL="285750" indent="-285750" algn="r" rtl="1">
              <a:buFont typeface="Arial" panose="020B0604020202020204" pitchFamily="34" charset="0"/>
              <a:buChar char="•"/>
            </a:pPr>
            <a:r>
              <a:rPr lang="fa-IR" dirty="0">
                <a:cs typeface="B Nazanin" panose="00000400000000000000" pitchFamily="2" charset="-78"/>
              </a:rPr>
              <a:t>سیر بالینی </a:t>
            </a:r>
            <a:r>
              <a:rPr lang="fa-IR" b="1" dirty="0">
                <a:cs typeface="B Nazanin" panose="00000400000000000000" pitchFamily="2" charset="-78"/>
              </a:rPr>
              <a:t>پیشرونده نورودژنراتیو </a:t>
            </a:r>
          </a:p>
          <a:p>
            <a:pPr marL="285750" indent="-285750" algn="r" rtl="1">
              <a:buFont typeface="Arial" panose="020B0604020202020204" pitchFamily="34" charset="0"/>
              <a:buChar char="•"/>
            </a:pPr>
            <a:r>
              <a:rPr lang="fa-IR" dirty="0">
                <a:cs typeface="B Nazanin" panose="00000400000000000000" pitchFamily="2" charset="-78"/>
              </a:rPr>
              <a:t>تجمع ماکرومولکول های هضم نشده یا نیمه هضم شده در لیزوزوم ها </a:t>
            </a:r>
          </a:p>
          <a:p>
            <a:pPr marL="285750" indent="-285750" algn="r" rtl="1">
              <a:buFont typeface="Arial" panose="020B0604020202020204" pitchFamily="34" charset="0"/>
              <a:buChar char="•"/>
            </a:pPr>
            <a:r>
              <a:rPr lang="fa-IR" dirty="0">
                <a:cs typeface="B Nazanin" panose="00000400000000000000" pitchFamily="2" charset="-78"/>
              </a:rPr>
              <a:t>رایج ترین آنها:گوشه،فابری،پمپه،</a:t>
            </a:r>
            <a:r>
              <a:rPr lang="en-US" dirty="0">
                <a:cs typeface="B Nazanin" panose="00000400000000000000" pitchFamily="2" charset="-78"/>
              </a:rPr>
              <a:t> Metachromatic Leukodystrophy (MLD)</a:t>
            </a:r>
            <a:endParaRPr lang="fa-IR" b="1" dirty="0">
              <a:cs typeface="B Nazanin" panose="00000400000000000000" pitchFamily="2" charset="-78"/>
            </a:endParaRPr>
          </a:p>
          <a:p>
            <a:pPr marL="285750" indent="-285750" algn="r" rtl="1">
              <a:buFont typeface="Arial" panose="020B0604020202020204" pitchFamily="34" charset="0"/>
              <a:buChar char="•"/>
            </a:pPr>
            <a:r>
              <a:rPr lang="fa-IR" dirty="0">
                <a:cs typeface="B Nazanin" panose="00000400000000000000" pitchFamily="2" charset="-78"/>
              </a:rPr>
              <a:t>دسته بندی:تجمع اسفنگولیپید(تای ساکس،فابری،گوچر،</a:t>
            </a:r>
            <a:r>
              <a:rPr lang="en-US" dirty="0">
                <a:cs typeface="B Nazanin" panose="00000400000000000000" pitchFamily="2" charset="-78"/>
              </a:rPr>
              <a:t>MLD</a:t>
            </a:r>
            <a:r>
              <a:rPr lang="fa-IR" dirty="0">
                <a:cs typeface="B Nazanin" panose="00000400000000000000" pitchFamily="2" charset="-78"/>
              </a:rPr>
              <a:t>،نیمن پیک)</a:t>
            </a:r>
          </a:p>
          <a:p>
            <a:pPr algn="r" rtl="1"/>
            <a:r>
              <a:rPr lang="fa-IR" dirty="0">
                <a:cs typeface="B Nazanin" panose="00000400000000000000" pitchFamily="2" charset="-78"/>
              </a:rPr>
              <a:t>تجمع موکوپلی ساکاریدوز(سندرم هارلر،هانتر)</a:t>
            </a:r>
          </a:p>
          <a:p>
            <a:pPr algn="r" rtl="1"/>
            <a:r>
              <a:rPr lang="fa-IR" dirty="0">
                <a:cs typeface="B Nazanin" panose="00000400000000000000" pitchFamily="2" charset="-78"/>
              </a:rPr>
              <a:t>تجمع گلیکوژن(پمپه)</a:t>
            </a:r>
            <a:endParaRPr lang="fa-IR" b="1" dirty="0"/>
          </a:p>
          <a:p>
            <a:pPr algn="r" rtl="1"/>
            <a:r>
              <a:rPr lang="en-US" sz="2400" b="1" dirty="0">
                <a:latin typeface="Times New Roman" panose="02020603050405020304" pitchFamily="18" charset="0"/>
                <a:cs typeface="Times New Roman" panose="02020603050405020304" pitchFamily="18" charset="0"/>
              </a:rPr>
              <a:t>Gaucher disease</a:t>
            </a:r>
            <a:endParaRPr lang="fa-IR" sz="2400" b="1" dirty="0">
              <a:latin typeface="Times New Roman" panose="02020603050405020304" pitchFamily="18" charset="0"/>
              <a:cs typeface="Times New Roman" panose="02020603050405020304" pitchFamily="18" charset="0"/>
            </a:endParaRPr>
          </a:p>
          <a:p>
            <a:pPr algn="r" rtl="1"/>
            <a:endParaRPr lang="fa-IR" sz="2400" b="1" dirty="0">
              <a:latin typeface="Times New Roman" panose="02020603050405020304" pitchFamily="18" charset="0"/>
              <a:cs typeface="Times New Roman" panose="02020603050405020304" pitchFamily="18" charset="0"/>
            </a:endParaRPr>
          </a:p>
          <a:p>
            <a:pPr algn="r" rtl="1"/>
            <a:endParaRPr lang="fa-IR" sz="2400" b="1" dirty="0">
              <a:latin typeface="Times New Roman" panose="02020603050405020304" pitchFamily="18" charset="0"/>
              <a:cs typeface="Times New Roman" panose="02020603050405020304" pitchFamily="18" charset="0"/>
            </a:endParaRPr>
          </a:p>
          <a:p>
            <a:pPr algn="r" rtl="1"/>
            <a:endParaRPr lang="fa-IR" sz="2400" b="1" dirty="0">
              <a:latin typeface="Times New Roman" panose="02020603050405020304" pitchFamily="18" charset="0"/>
              <a:cs typeface="Times New Roman" panose="02020603050405020304" pitchFamily="18" charset="0"/>
            </a:endParaRPr>
          </a:p>
          <a:p>
            <a:pPr algn="r" rtl="1"/>
            <a:endParaRPr lang="fa-IR" sz="2400" b="1" dirty="0">
              <a:latin typeface="Times New Roman" panose="02020603050405020304" pitchFamily="18" charset="0"/>
              <a:cs typeface="Times New Roman" panose="02020603050405020304" pitchFamily="18" charset="0"/>
            </a:endParaRPr>
          </a:p>
          <a:p>
            <a:pPr algn="r" rtl="1"/>
            <a:endParaRPr lang="fa-IR" sz="2400" b="1" dirty="0">
              <a:latin typeface="Times New Roman" panose="02020603050405020304" pitchFamily="18" charset="0"/>
              <a:cs typeface="Times New Roman" panose="02020603050405020304" pitchFamily="18" charset="0"/>
            </a:endParaRPr>
          </a:p>
          <a:p>
            <a:pPr algn="r" rtl="1"/>
            <a:endParaRPr lang="fa-IR" sz="2400" b="1" dirty="0">
              <a:latin typeface="Times New Roman" panose="02020603050405020304" pitchFamily="18" charset="0"/>
              <a:cs typeface="Times New Roman" panose="02020603050405020304" pitchFamily="18" charset="0"/>
            </a:endParaRPr>
          </a:p>
          <a:p>
            <a:pPr algn="r" rtl="1"/>
            <a:endParaRPr lang="fa-IR" sz="2400" b="1" dirty="0">
              <a:latin typeface="Times New Roman" panose="02020603050405020304" pitchFamily="18" charset="0"/>
              <a:cs typeface="Times New Roman" panose="02020603050405020304" pitchFamily="18" charset="0"/>
            </a:endParaRPr>
          </a:p>
          <a:p>
            <a:pPr algn="r" rtl="1"/>
            <a:endParaRPr lang="fa-IR" sz="2400" b="1" dirty="0">
              <a:latin typeface="Times New Roman" panose="02020603050405020304" pitchFamily="18" charset="0"/>
              <a:cs typeface="Times New Roman" panose="02020603050405020304" pitchFamily="18" charset="0"/>
            </a:endParaRPr>
          </a:p>
          <a:p>
            <a:pPr algn="r" rtl="1"/>
            <a:endParaRPr lang="fa-IR" sz="2400" b="1" dirty="0">
              <a:latin typeface="Times New Roman" panose="02020603050405020304" pitchFamily="18" charset="0"/>
              <a:cs typeface="Times New Roman" panose="02020603050405020304" pitchFamily="18" charset="0"/>
            </a:endParaRPr>
          </a:p>
          <a:p>
            <a:pPr algn="r" rtl="1"/>
            <a:endParaRPr lang="en-US" sz="2400" b="1" dirty="0">
              <a:latin typeface="Times New Roman" panose="02020603050405020304" pitchFamily="18" charset="0"/>
              <a:cs typeface="Times New Roman" panose="02020603050405020304" pitchFamily="18" charset="0"/>
            </a:endParaRPr>
          </a:p>
          <a:p>
            <a:pPr algn="r" rtl="1"/>
            <a:endParaRPr lang="fa-IR" b="1" dirty="0"/>
          </a:p>
          <a:p>
            <a:pPr algn="r" rtl="1"/>
            <a:endParaRPr lang="en-US" b="1" dirty="0"/>
          </a:p>
          <a:p>
            <a:br>
              <a:rPr lang="en-US" dirty="0"/>
            </a:br>
            <a:endParaRPr lang="en-US" dirty="0">
              <a:cs typeface="B Nazanin" panose="00000400000000000000" pitchFamily="2" charset="-78"/>
            </a:endParaRPr>
          </a:p>
        </p:txBody>
      </p:sp>
    </p:spTree>
    <p:extLst>
      <p:ext uri="{BB962C8B-B14F-4D97-AF65-F5344CB8AC3E}">
        <p14:creationId xmlns:p14="http://schemas.microsoft.com/office/powerpoint/2010/main" val="19363331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8B8C0-0321-F720-C482-25B69C618FC8}"/>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4B21CC23-3E9F-7455-9462-98D0D5C44EBB}"/>
              </a:ext>
            </a:extLst>
          </p:cNvPr>
          <p:cNvGrpSpPr/>
          <p:nvPr/>
        </p:nvGrpSpPr>
        <p:grpSpPr>
          <a:xfrm>
            <a:off x="-522138" y="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77116127-CED4-B2E9-8FD2-C5050AF86EF6}"/>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58047732-EE2C-EA1B-8F1E-5925EAD7C356}"/>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AA73338-A461-8D12-3038-3E664C2FB477}"/>
              </a:ext>
            </a:extLst>
          </p:cNvPr>
          <p:cNvGrpSpPr/>
          <p:nvPr/>
        </p:nvGrpSpPr>
        <p:grpSpPr>
          <a:xfrm>
            <a:off x="-52213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1208E252-5EEE-9C49-D60A-470484C68E1C}"/>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A82F7687-B868-9A6C-191A-578E8234C910}"/>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C669CF78-3CAE-EC8A-64BA-BE00A5FF89C4}"/>
              </a:ext>
            </a:extLst>
          </p:cNvPr>
          <p:cNvGrpSpPr/>
          <p:nvPr/>
        </p:nvGrpSpPr>
        <p:grpSpPr>
          <a:xfrm>
            <a:off x="-10329468" y="0"/>
            <a:ext cx="13694936" cy="6858000"/>
            <a:chOff x="-10344221" y="0"/>
            <a:chExt cx="13694936" cy="6858000"/>
          </a:xfrm>
          <a:solidFill>
            <a:srgbClr val="B3DAED"/>
          </a:solidFill>
        </p:grpSpPr>
        <p:sp>
          <p:nvSpPr>
            <p:cNvPr id="10" name="Rectangle: Rounded Corners 9">
              <a:extLst>
                <a:ext uri="{FF2B5EF4-FFF2-40B4-BE49-F238E27FC236}">
                  <a16:creationId xmlns:a16="http://schemas.microsoft.com/office/drawing/2014/main" id="{A826B9DE-236F-6CB1-DCB7-A59607E417FF}"/>
                </a:ext>
              </a:extLst>
            </p:cNvPr>
            <p:cNvSpPr/>
            <p:nvPr/>
          </p:nvSpPr>
          <p:spPr>
            <a:xfrm>
              <a:off x="-10344221"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02642D8F-F56D-A24F-C7E7-B7DADB5C7871}"/>
                </a:ext>
              </a:extLst>
            </p:cNvPr>
            <p:cNvSpPr/>
            <p:nvPr/>
          </p:nvSpPr>
          <p:spPr>
            <a:xfrm>
              <a:off x="2763974" y="168402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6F45D548-03ED-3D19-9DAE-9B5D82814AD7}"/>
              </a:ext>
            </a:extLst>
          </p:cNvPr>
          <p:cNvGrpSpPr/>
          <p:nvPr/>
        </p:nvGrpSpPr>
        <p:grpSpPr>
          <a:xfrm>
            <a:off x="-10883595" y="-1524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2DDE4B15-1183-B1C8-6E6C-0A0F8CA4AD64}"/>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FCC4A60E-8646-13CB-9D7D-4C840526372F}"/>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C812F5B0-2608-7136-F6BE-C61094DDB9EB}"/>
              </a:ext>
            </a:extLst>
          </p:cNvPr>
          <p:cNvGrpSpPr/>
          <p:nvPr/>
        </p:nvGrpSpPr>
        <p:grpSpPr>
          <a:xfrm>
            <a:off x="-11305205" y="15240"/>
            <a:ext cx="13704572" cy="6858000"/>
            <a:chOff x="-11064244" y="0"/>
            <a:chExt cx="13704572" cy="6858000"/>
          </a:xfrm>
          <a:solidFill>
            <a:srgbClr val="80B3D2"/>
          </a:solidFill>
        </p:grpSpPr>
        <p:sp>
          <p:nvSpPr>
            <p:cNvPr id="12" name="Rectangle: Rounded Corners 11">
              <a:extLst>
                <a:ext uri="{FF2B5EF4-FFF2-40B4-BE49-F238E27FC236}">
                  <a16:creationId xmlns:a16="http://schemas.microsoft.com/office/drawing/2014/main" id="{1AA6FA3C-29A9-7124-CDE9-734A57716C1C}"/>
                </a:ext>
              </a:extLst>
            </p:cNvPr>
            <p:cNvSpPr/>
            <p:nvPr/>
          </p:nvSpPr>
          <p:spPr>
            <a:xfrm>
              <a:off x="-11064244"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B65ABDE6-2A8C-F06C-DC08-0683674086F3}"/>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6C0515C8-281A-37E4-CDCF-01CC1C41C4BA}"/>
              </a:ext>
            </a:extLst>
          </p:cNvPr>
          <p:cNvGrpSpPr/>
          <p:nvPr/>
        </p:nvGrpSpPr>
        <p:grpSpPr>
          <a:xfrm>
            <a:off x="-11807189" y="15240"/>
            <a:ext cx="13704569" cy="6858000"/>
            <a:chOff x="-11650985" y="0"/>
            <a:chExt cx="13704569" cy="6858000"/>
          </a:xfrm>
        </p:grpSpPr>
        <p:sp>
          <p:nvSpPr>
            <p:cNvPr id="13" name="Rectangle: Rounded Corners 12">
              <a:extLst>
                <a:ext uri="{FF2B5EF4-FFF2-40B4-BE49-F238E27FC236}">
                  <a16:creationId xmlns:a16="http://schemas.microsoft.com/office/drawing/2014/main" id="{561CFB89-99AF-1EA9-28FC-637A9F0C1000}"/>
                </a:ext>
              </a:extLst>
            </p:cNvPr>
            <p:cNvSpPr/>
            <p:nvPr/>
          </p:nvSpPr>
          <p:spPr>
            <a:xfrm>
              <a:off x="-11650985" y="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9F30F015-AA8F-D514-174A-D5CC65D8DBBD}"/>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0CEF4149-0FDD-6EB5-FB41-AF5074095055}"/>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2D0A48A5-1111-2827-834A-E9A896A6D9E7}"/>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BF23FE97-5E8A-F9BF-AE08-364724C245FC}"/>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DD2765ED-9139-89D1-4759-D1C7633ECC6D}"/>
              </a:ext>
            </a:extLst>
          </p:cNvPr>
          <p:cNvSpPr txBox="1"/>
          <p:nvPr/>
        </p:nvSpPr>
        <p:spPr>
          <a:xfrm rot="16200000">
            <a:off x="2812522" y="2063084"/>
            <a:ext cx="730605"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Type</a:t>
            </a:r>
            <a:endParaRPr lang="en-US" dirty="0"/>
          </a:p>
        </p:txBody>
      </p:sp>
      <p:sp>
        <p:nvSpPr>
          <p:cNvPr id="26" name="TextBox 25">
            <a:extLst>
              <a:ext uri="{FF2B5EF4-FFF2-40B4-BE49-F238E27FC236}">
                <a16:creationId xmlns:a16="http://schemas.microsoft.com/office/drawing/2014/main" id="{E160B2D8-F6FB-82F5-24FC-A94DD39D92D2}"/>
              </a:ext>
            </a:extLst>
          </p:cNvPr>
          <p:cNvSpPr txBox="1"/>
          <p:nvPr/>
        </p:nvSpPr>
        <p:spPr>
          <a:xfrm rot="16200000">
            <a:off x="1948306" y="2527635"/>
            <a:ext cx="1372140"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Symptoms</a:t>
            </a:r>
            <a:endParaRPr lang="en-US" dirty="0"/>
          </a:p>
        </p:txBody>
      </p:sp>
      <p:sp>
        <p:nvSpPr>
          <p:cNvPr id="28" name="TextBox 27">
            <a:extLst>
              <a:ext uri="{FF2B5EF4-FFF2-40B4-BE49-F238E27FC236}">
                <a16:creationId xmlns:a16="http://schemas.microsoft.com/office/drawing/2014/main" id="{6A6508F5-813D-B090-5CD7-496351F20966}"/>
              </a:ext>
            </a:extLst>
          </p:cNvPr>
          <p:cNvSpPr txBox="1"/>
          <p:nvPr/>
        </p:nvSpPr>
        <p:spPr>
          <a:xfrm rot="16200000">
            <a:off x="1429558" y="3214003"/>
            <a:ext cx="1539504"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Epidemiology</a:t>
            </a:r>
            <a:endParaRPr lang="en-US" dirty="0"/>
          </a:p>
        </p:txBody>
      </p:sp>
      <p:sp>
        <p:nvSpPr>
          <p:cNvPr id="30" name="TextBox 29">
            <a:extLst>
              <a:ext uri="{FF2B5EF4-FFF2-40B4-BE49-F238E27FC236}">
                <a16:creationId xmlns:a16="http://schemas.microsoft.com/office/drawing/2014/main" id="{C20D39EA-8762-742F-7965-6CA6C232F71A}"/>
              </a:ext>
            </a:extLst>
          </p:cNvPr>
          <p:cNvSpPr txBox="1"/>
          <p:nvPr/>
        </p:nvSpPr>
        <p:spPr>
          <a:xfrm rot="16200000">
            <a:off x="1085865" y="3756741"/>
            <a:ext cx="1240044"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Diagnosis</a:t>
            </a:r>
            <a:endParaRPr lang="en-US" dirty="0"/>
          </a:p>
        </p:txBody>
      </p:sp>
      <p:sp>
        <p:nvSpPr>
          <p:cNvPr id="32" name="TextBox 31">
            <a:extLst>
              <a:ext uri="{FF2B5EF4-FFF2-40B4-BE49-F238E27FC236}">
                <a16:creationId xmlns:a16="http://schemas.microsoft.com/office/drawing/2014/main" id="{2B1E3B07-FABA-4D01-AF41-BECCD2AD3FF4}"/>
              </a:ext>
            </a:extLst>
          </p:cNvPr>
          <p:cNvSpPr txBox="1"/>
          <p:nvPr/>
        </p:nvSpPr>
        <p:spPr>
          <a:xfrm rot="16200000">
            <a:off x="601997" y="4267228"/>
            <a:ext cx="1428633"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grpSp>
        <p:nvGrpSpPr>
          <p:cNvPr id="33" name="Group 32">
            <a:extLst>
              <a:ext uri="{FF2B5EF4-FFF2-40B4-BE49-F238E27FC236}">
                <a16:creationId xmlns:a16="http://schemas.microsoft.com/office/drawing/2014/main" id="{47FCDE4A-9B6E-F134-9F78-E1154A1B141D}"/>
              </a:ext>
            </a:extLst>
          </p:cNvPr>
          <p:cNvGrpSpPr/>
          <p:nvPr/>
        </p:nvGrpSpPr>
        <p:grpSpPr>
          <a:xfrm>
            <a:off x="-14787801" y="15240"/>
            <a:ext cx="15751110" cy="6858000"/>
            <a:chOff x="-14787801" y="15240"/>
            <a:chExt cx="15751110" cy="6858000"/>
          </a:xfrm>
        </p:grpSpPr>
        <p:sp>
          <p:nvSpPr>
            <p:cNvPr id="34" name="Rectangle: Rounded Corners 33">
              <a:extLst>
                <a:ext uri="{FF2B5EF4-FFF2-40B4-BE49-F238E27FC236}">
                  <a16:creationId xmlns:a16="http://schemas.microsoft.com/office/drawing/2014/main" id="{BB291626-3125-DB96-13C2-4CAABE7B6279}"/>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805D0DA4-B1D2-3675-319F-967940EF61BE}"/>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98223A9E-192A-F6E3-56CA-7E40C375A358}"/>
              </a:ext>
            </a:extLst>
          </p:cNvPr>
          <p:cNvSpPr txBox="1"/>
          <p:nvPr/>
        </p:nvSpPr>
        <p:spPr>
          <a:xfrm rot="16200000">
            <a:off x="173762" y="5191955"/>
            <a:ext cx="1255580"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sp>
        <p:nvSpPr>
          <p:cNvPr id="41" name="Rectangle: Rounded Corners 40">
            <a:extLst>
              <a:ext uri="{FF2B5EF4-FFF2-40B4-BE49-F238E27FC236}">
                <a16:creationId xmlns:a16="http://schemas.microsoft.com/office/drawing/2014/main" id="{21E92E91-6E1F-FD6D-A2F9-17B6761BDA91}"/>
              </a:ext>
            </a:extLst>
          </p:cNvPr>
          <p:cNvSpPr/>
          <p:nvPr/>
        </p:nvSpPr>
        <p:spPr>
          <a:xfrm>
            <a:off x="7555038" y="266075"/>
            <a:ext cx="4149672" cy="6325849"/>
          </a:xfrm>
          <a:prstGeom prst="roundRect">
            <a:avLst/>
          </a:prstGeom>
          <a:solidFill>
            <a:srgbClr val="F9F9F9">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F10194B-3C48-5C5A-38FA-78376265E0E3}"/>
              </a:ext>
            </a:extLst>
          </p:cNvPr>
          <p:cNvSpPr txBox="1"/>
          <p:nvPr/>
        </p:nvSpPr>
        <p:spPr>
          <a:xfrm>
            <a:off x="7724527" y="266075"/>
            <a:ext cx="4066303" cy="7294305"/>
          </a:xfrm>
          <a:prstGeom prst="rect">
            <a:avLst/>
          </a:prstGeom>
          <a:noFill/>
        </p:spPr>
        <p:txBody>
          <a:bodyPr wrap="square" rtlCol="0">
            <a:spAutoFit/>
          </a:bodyPr>
          <a:lstStyle/>
          <a:p>
            <a:pPr marL="285750" indent="-285750" algn="r" rtl="1">
              <a:buFont typeface="Arial" panose="020B0604020202020204" pitchFamily="34" charset="0"/>
              <a:buChar char="•"/>
            </a:pPr>
            <a:r>
              <a:rPr lang="fa-IR" dirty="0">
                <a:cs typeface="B Nazanin" panose="00000400000000000000" pitchFamily="2" charset="-78"/>
              </a:rPr>
              <a:t>گلوکوسربروزیدها در غشاهای سلولی مختلف تجمع می‌یابند، و هنگامی‌که سلول‌ها وارد مرحله پیری یا آسیب سلولی می‌شوند، ماکروفاژها ممکن است آن‌ها را فاگوسیتوز کنند.</a:t>
            </a:r>
            <a:endParaRPr lang="en-US" dirty="0">
              <a:cs typeface="B Nazanin" panose="00000400000000000000" pitchFamily="2" charset="-78"/>
            </a:endParaRPr>
          </a:p>
          <a:p>
            <a:pPr marL="285750" indent="-285750" algn="r" rtl="1">
              <a:buFont typeface="Arial" panose="020B0604020202020204" pitchFamily="34" charset="0"/>
              <a:buChar char="•"/>
            </a:pPr>
            <a:r>
              <a:rPr lang="fa-IR" dirty="0">
                <a:cs typeface="B Nazanin" panose="00000400000000000000" pitchFamily="2" charset="-78"/>
              </a:rPr>
              <a:t>در درون ماکروفاژها، لیزوزوم‌ها وظیفه‌ی تجزیه و بازیافت ماکرومولکول‌ها را بر عهده دارند و برای انجام این وظیفه به آنزیم‌های مختلفی نیاز دارند. یکی از این آنزیم‌ها گلوکوسربروزیداز (</a:t>
            </a:r>
            <a:r>
              <a:rPr lang="en-US" dirty="0" err="1">
                <a:cs typeface="B Nazanin" panose="00000400000000000000" pitchFamily="2" charset="-78"/>
              </a:rPr>
              <a:t>GCase</a:t>
            </a:r>
            <a:r>
              <a:rPr lang="fa-IR" dirty="0">
                <a:cs typeface="B Nazanin" panose="00000400000000000000" pitchFamily="2" charset="-78"/>
              </a:rPr>
              <a:t>) است که مسئول هیدرولیز گلوکوسربروزیدها به سرامید و گلوکز می‌باشد .</a:t>
            </a:r>
            <a:endParaRPr lang="en-US" dirty="0">
              <a:cs typeface="B Nazanin" panose="00000400000000000000" pitchFamily="2" charset="-78"/>
            </a:endParaRPr>
          </a:p>
          <a:p>
            <a:pPr marL="285750" indent="-285750" algn="r" rtl="1">
              <a:buFont typeface="Arial" panose="020B0604020202020204" pitchFamily="34" charset="0"/>
              <a:buChar char="•"/>
            </a:pPr>
            <a:r>
              <a:rPr lang="fa-IR" dirty="0">
                <a:cs typeface="B Nazanin" panose="00000400000000000000" pitchFamily="2" charset="-78"/>
              </a:rPr>
              <a:t>جهش‌های ژن </a:t>
            </a:r>
            <a:r>
              <a:rPr lang="en-US" dirty="0">
                <a:cs typeface="B Nazanin" panose="00000400000000000000" pitchFamily="2" charset="-78"/>
              </a:rPr>
              <a:t>GBA </a:t>
            </a:r>
            <a:r>
              <a:rPr lang="fa-IR" dirty="0">
                <a:cs typeface="B Nazanin" panose="00000400000000000000" pitchFamily="2" charset="-78"/>
              </a:rPr>
              <a:t>باعث کاهش فعالیت آنزیم </a:t>
            </a:r>
            <a:r>
              <a:rPr lang="en-US" dirty="0" err="1">
                <a:cs typeface="B Nazanin" panose="00000400000000000000" pitchFamily="2" charset="-78"/>
              </a:rPr>
              <a:t>GCase</a:t>
            </a:r>
            <a:r>
              <a:rPr lang="en-US" dirty="0">
                <a:cs typeface="B Nazanin" panose="00000400000000000000" pitchFamily="2" charset="-78"/>
              </a:rPr>
              <a:t> </a:t>
            </a:r>
            <a:r>
              <a:rPr lang="fa-IR" dirty="0">
                <a:cs typeface="B Nazanin" panose="00000400000000000000" pitchFamily="2" charset="-78"/>
              </a:rPr>
              <a:t>می‌شوند، که این امر منجر به تجمع سمی گلوکوسربروزیدها در ماکروفاژها می‌گردد و موجب تبدیل آن‌ها به سلول‌های گوشه (</a:t>
            </a:r>
            <a:r>
              <a:rPr lang="en-US" dirty="0">
                <a:cs typeface="B Nazanin" panose="00000400000000000000" pitchFamily="2" charset="-78"/>
              </a:rPr>
              <a:t>Gaucher cells</a:t>
            </a:r>
            <a:r>
              <a:rPr lang="fa-IR" dirty="0">
                <a:cs typeface="B Nazanin" panose="00000400000000000000" pitchFamily="2" charset="-78"/>
              </a:rPr>
              <a:t>) می‌شود. (در زیر میکروسکوپ ظاهر چروکیده و شبیه به کاغذ مچاله)این سلول‌ها به مغز استخوان، طحال، کبد، ریه‌ها و مغز نفوذ کرده و باعث آسیب سلولی و اختلال عملکرد اندام‌ها می‌شوند</a:t>
            </a:r>
            <a:r>
              <a:rPr lang="en-US" dirty="0">
                <a:cs typeface="B Nazanin" panose="00000400000000000000" pitchFamily="2" charset="-78"/>
              </a:rPr>
              <a:t>.</a:t>
            </a:r>
          </a:p>
          <a:p>
            <a:pPr marL="285750" indent="-285750" algn="r" rtl="1">
              <a:buFont typeface="Arial" panose="020B0604020202020204" pitchFamily="34" charset="0"/>
              <a:buChar char="•"/>
            </a:pPr>
            <a:r>
              <a:rPr lang="fa-IR" dirty="0">
                <a:cs typeface="B Nazanin" panose="00000400000000000000" pitchFamily="2" charset="-78"/>
              </a:rPr>
              <a:t>علاوه بر این، جهش‌های </a:t>
            </a:r>
            <a:r>
              <a:rPr lang="en-US" dirty="0">
                <a:cs typeface="B Nazanin" panose="00000400000000000000" pitchFamily="2" charset="-78"/>
              </a:rPr>
              <a:t>GBA </a:t>
            </a:r>
            <a:r>
              <a:rPr lang="fa-IR" dirty="0">
                <a:cs typeface="B Nazanin" panose="00000400000000000000" pitchFamily="2" charset="-78"/>
              </a:rPr>
              <a:t>باعث فعال‌سازی میکروگلیا و آستروسیت‌ها می‌شوند. این فعال‌سازی توسط گلوکوسربروزیدهای تجمع‌یافته در مغز انجام می‌شود</a:t>
            </a:r>
            <a:r>
              <a:rPr lang="en-US" dirty="0">
                <a:cs typeface="B Nazanin" panose="00000400000000000000" pitchFamily="2" charset="-78"/>
              </a:rPr>
              <a:t>.</a:t>
            </a:r>
            <a:r>
              <a:rPr lang="fa-IR" dirty="0">
                <a:cs typeface="B Nazanin" panose="00000400000000000000" pitchFamily="2" charset="-78"/>
              </a:rPr>
              <a:t>این فرآیند، نقشی کلیدی در ایجاد التهاب عصبی مرتبط با بیماری گوشه دارد</a:t>
            </a:r>
            <a:endParaRPr lang="en-US" dirty="0">
              <a:cs typeface="B Nazanin" panose="00000400000000000000" pitchFamily="2" charset="-78"/>
            </a:endParaRPr>
          </a:p>
          <a:p>
            <a:pPr marL="285750" indent="-285750" algn="r" rtl="1">
              <a:buFont typeface="Arial" panose="020B0604020202020204" pitchFamily="34" charset="0"/>
              <a:buChar char="•"/>
            </a:pPr>
            <a:endParaRPr lang="en-US" dirty="0">
              <a:cs typeface="B Nazanin" panose="00000400000000000000" pitchFamily="2" charset="-78"/>
            </a:endParaRPr>
          </a:p>
          <a:p>
            <a:pPr marL="285750" indent="-285750" algn="r" rtl="1">
              <a:buFont typeface="Arial" panose="020B0604020202020204" pitchFamily="34" charset="0"/>
              <a:buChar char="•"/>
            </a:pPr>
            <a:endParaRPr lang="en-US" dirty="0"/>
          </a:p>
        </p:txBody>
      </p:sp>
      <p:pic>
        <p:nvPicPr>
          <p:cNvPr id="43" name="Picture 42">
            <a:extLst>
              <a:ext uri="{FF2B5EF4-FFF2-40B4-BE49-F238E27FC236}">
                <a16:creationId xmlns:a16="http://schemas.microsoft.com/office/drawing/2014/main" id="{D4857740-CBDE-6B7E-B473-995BC37D6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058" y="762290"/>
            <a:ext cx="4033199" cy="3150937"/>
          </a:xfrm>
          <a:prstGeom prst="rect">
            <a:avLst/>
          </a:prstGeom>
        </p:spPr>
      </p:pic>
      <p:pic>
        <p:nvPicPr>
          <p:cNvPr id="45" name="Picture 44">
            <a:extLst>
              <a:ext uri="{FF2B5EF4-FFF2-40B4-BE49-F238E27FC236}">
                <a16:creationId xmlns:a16="http://schemas.microsoft.com/office/drawing/2014/main" id="{3901C511-944A-9E66-46A0-5271EC47ABB0}"/>
              </a:ext>
            </a:extLst>
          </p:cNvPr>
          <p:cNvPicPr>
            <a:picLocks noChangeAspect="1"/>
          </p:cNvPicPr>
          <p:nvPr/>
        </p:nvPicPr>
        <p:blipFill>
          <a:blip r:embed="rId3">
            <a:extLst>
              <a:ext uri="{28A0092B-C50C-407E-A947-70E740481C1C}">
                <a14:useLocalDpi xmlns:a14="http://schemas.microsoft.com/office/drawing/2010/main" val="0"/>
              </a:ext>
            </a:extLst>
          </a:blip>
          <a:srcRect l="875" t="14197" r="24658" b="23026"/>
          <a:stretch>
            <a:fillRect/>
          </a:stretch>
        </p:blipFill>
        <p:spPr>
          <a:xfrm>
            <a:off x="3503343" y="4097524"/>
            <a:ext cx="3927814" cy="2337377"/>
          </a:xfrm>
          <a:prstGeom prst="rect">
            <a:avLst/>
          </a:prstGeom>
        </p:spPr>
      </p:pic>
    </p:spTree>
    <p:extLst>
      <p:ext uri="{BB962C8B-B14F-4D97-AF65-F5344CB8AC3E}">
        <p14:creationId xmlns:p14="http://schemas.microsoft.com/office/powerpoint/2010/main" val="9563834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589A-3124-2BDD-849A-421B42B0191D}"/>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04162B59-5F50-EE2B-183F-6BF1B1337627}"/>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724015BE-8813-8658-A79E-6F7B2FF6F5C2}"/>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D10C201E-E503-180D-6CD6-6930670542B9}"/>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6422E33-EAEC-F558-6F7E-F86A44BD146E}"/>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93578C84-01C6-364B-4E85-98BBCB3EB640}"/>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ECC5C5C6-5F03-E5A2-AF0B-F94D823384D2}"/>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171D542-DE38-D483-02C4-43EE1468E527}"/>
              </a:ext>
            </a:extLst>
          </p:cNvPr>
          <p:cNvGrpSpPr/>
          <p:nvPr/>
        </p:nvGrpSpPr>
        <p:grpSpPr>
          <a:xfrm>
            <a:off x="-1271053" y="-1524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50E88C4A-3C55-A669-D306-255E75590913}"/>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74C434C4-8114-933F-2511-4008E13CBC4D}"/>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2B7BCF84-ABE6-F322-31DD-6401CFC9CAFB}"/>
              </a:ext>
            </a:extLst>
          </p:cNvPr>
          <p:cNvGrpSpPr/>
          <p:nvPr/>
        </p:nvGrpSpPr>
        <p:grpSpPr>
          <a:xfrm>
            <a:off x="-10696408"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68F2ED3F-6027-EC2B-7262-450CBD1E3747}"/>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B6F37F5A-B1F6-BBFC-AEDB-ADC8947CBBA8}"/>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9885D674-8A9D-1297-3F83-11592A84401C}"/>
              </a:ext>
            </a:extLst>
          </p:cNvPr>
          <p:cNvGrpSpPr/>
          <p:nvPr/>
        </p:nvGrpSpPr>
        <p:grpSpPr>
          <a:xfrm>
            <a:off x="-11164273" y="45720"/>
            <a:ext cx="13704572" cy="6858000"/>
            <a:chOff x="-11064244" y="0"/>
            <a:chExt cx="13704572" cy="6858000"/>
          </a:xfrm>
          <a:solidFill>
            <a:srgbClr val="80B3D2"/>
          </a:solidFill>
        </p:grpSpPr>
        <p:sp>
          <p:nvSpPr>
            <p:cNvPr id="12" name="Rectangle: Rounded Corners 11">
              <a:extLst>
                <a:ext uri="{FF2B5EF4-FFF2-40B4-BE49-F238E27FC236}">
                  <a16:creationId xmlns:a16="http://schemas.microsoft.com/office/drawing/2014/main" id="{76303663-872B-7CC4-2A2C-5288370D5436}"/>
                </a:ext>
              </a:extLst>
            </p:cNvPr>
            <p:cNvSpPr/>
            <p:nvPr/>
          </p:nvSpPr>
          <p:spPr>
            <a:xfrm>
              <a:off x="-11064244"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D4D74D15-FC98-18FB-2E64-E1907D8EFB1A}"/>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F9F3BA14-A404-4BA1-A24C-A76AFAD29951}"/>
              </a:ext>
            </a:extLst>
          </p:cNvPr>
          <p:cNvGrpSpPr/>
          <p:nvPr/>
        </p:nvGrpSpPr>
        <p:grpSpPr>
          <a:xfrm>
            <a:off x="-11765603" y="30480"/>
            <a:ext cx="13819189" cy="6858000"/>
            <a:chOff x="-11765605" y="30480"/>
            <a:chExt cx="13819189" cy="6858000"/>
          </a:xfrm>
        </p:grpSpPr>
        <p:sp>
          <p:nvSpPr>
            <p:cNvPr id="13" name="Rectangle: Rounded Corners 12">
              <a:extLst>
                <a:ext uri="{FF2B5EF4-FFF2-40B4-BE49-F238E27FC236}">
                  <a16:creationId xmlns:a16="http://schemas.microsoft.com/office/drawing/2014/main" id="{0463EBC8-4925-43C1-A80A-143B78CD3793}"/>
                </a:ext>
              </a:extLst>
            </p:cNvPr>
            <p:cNvSpPr/>
            <p:nvPr/>
          </p:nvSpPr>
          <p:spPr>
            <a:xfrm>
              <a:off x="-11765605" y="3048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5DE8E203-D423-E0DA-E95A-31E4EDAAE02D}"/>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4B29420-5DE1-736B-D8E1-E48A42D892BA}"/>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93418798-271E-1822-89C4-22BE38325DF3}"/>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3712C947-6753-3140-5300-69BA54285A20}"/>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B2DE2E12-9752-AFB8-FAF4-108EE29AEBFB}"/>
              </a:ext>
            </a:extLst>
          </p:cNvPr>
          <p:cNvSpPr txBox="1"/>
          <p:nvPr/>
        </p:nvSpPr>
        <p:spPr>
          <a:xfrm rot="16200000">
            <a:off x="2162383" y="2542419"/>
            <a:ext cx="134257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Symptoms</a:t>
            </a:r>
            <a:endParaRPr lang="en-US" dirty="0"/>
          </a:p>
        </p:txBody>
      </p:sp>
      <p:sp>
        <p:nvSpPr>
          <p:cNvPr id="26" name="TextBox 25">
            <a:extLst>
              <a:ext uri="{FF2B5EF4-FFF2-40B4-BE49-F238E27FC236}">
                <a16:creationId xmlns:a16="http://schemas.microsoft.com/office/drawing/2014/main" id="{89DB2E72-FB9F-FB1D-FAF3-0DB376BBD96C}"/>
              </a:ext>
            </a:extLst>
          </p:cNvPr>
          <p:cNvSpPr txBox="1"/>
          <p:nvPr/>
        </p:nvSpPr>
        <p:spPr>
          <a:xfrm rot="16200000">
            <a:off x="1559470" y="3194993"/>
            <a:ext cx="1513842"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Epidemiology</a:t>
            </a:r>
            <a:endParaRPr lang="en-US" dirty="0"/>
          </a:p>
        </p:txBody>
      </p:sp>
      <p:sp>
        <p:nvSpPr>
          <p:cNvPr id="28" name="TextBox 27">
            <a:extLst>
              <a:ext uri="{FF2B5EF4-FFF2-40B4-BE49-F238E27FC236}">
                <a16:creationId xmlns:a16="http://schemas.microsoft.com/office/drawing/2014/main" id="{37E58C58-80FF-EBDD-CC6D-D9857555360B}"/>
              </a:ext>
            </a:extLst>
          </p:cNvPr>
          <p:cNvSpPr txBox="1"/>
          <p:nvPr/>
        </p:nvSpPr>
        <p:spPr>
          <a:xfrm rot="16200000">
            <a:off x="1195104" y="3737405"/>
            <a:ext cx="1299559"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Diagnosis</a:t>
            </a:r>
            <a:endParaRPr lang="en-US" dirty="0"/>
          </a:p>
        </p:txBody>
      </p:sp>
      <p:sp>
        <p:nvSpPr>
          <p:cNvPr id="30" name="TextBox 29">
            <a:extLst>
              <a:ext uri="{FF2B5EF4-FFF2-40B4-BE49-F238E27FC236}">
                <a16:creationId xmlns:a16="http://schemas.microsoft.com/office/drawing/2014/main" id="{C14F43B9-F18B-0090-E32C-9E078293CE1B}"/>
              </a:ext>
            </a:extLst>
          </p:cNvPr>
          <p:cNvSpPr txBox="1"/>
          <p:nvPr/>
        </p:nvSpPr>
        <p:spPr>
          <a:xfrm rot="16200000">
            <a:off x="670380" y="4331765"/>
            <a:ext cx="1299560"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grpSp>
        <p:nvGrpSpPr>
          <p:cNvPr id="31" name="Group 30">
            <a:extLst>
              <a:ext uri="{FF2B5EF4-FFF2-40B4-BE49-F238E27FC236}">
                <a16:creationId xmlns:a16="http://schemas.microsoft.com/office/drawing/2014/main" id="{317238BD-0474-A378-515A-D08368F2E271}"/>
              </a:ext>
            </a:extLst>
          </p:cNvPr>
          <p:cNvGrpSpPr/>
          <p:nvPr/>
        </p:nvGrpSpPr>
        <p:grpSpPr>
          <a:xfrm>
            <a:off x="-14787801" y="15240"/>
            <a:ext cx="15751110" cy="6858000"/>
            <a:chOff x="-14787801" y="15240"/>
            <a:chExt cx="15751110" cy="6858000"/>
          </a:xfrm>
        </p:grpSpPr>
        <p:sp>
          <p:nvSpPr>
            <p:cNvPr id="32" name="Rectangle: Rounded Corners 31">
              <a:extLst>
                <a:ext uri="{FF2B5EF4-FFF2-40B4-BE49-F238E27FC236}">
                  <a16:creationId xmlns:a16="http://schemas.microsoft.com/office/drawing/2014/main" id="{D77C993C-F327-1380-CB4B-214D5679DC37}"/>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382B7BEA-D366-B3BE-20F0-7CDF9E131074}"/>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F2EEB16F-8D0D-C9EB-3B7D-9191F5AFFA5E}"/>
              </a:ext>
            </a:extLst>
          </p:cNvPr>
          <p:cNvSpPr txBox="1"/>
          <p:nvPr/>
        </p:nvSpPr>
        <p:spPr>
          <a:xfrm rot="16200000">
            <a:off x="118074" y="5162106"/>
            <a:ext cx="141732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grpSp>
        <p:nvGrpSpPr>
          <p:cNvPr id="34" name="Group 33">
            <a:extLst>
              <a:ext uri="{FF2B5EF4-FFF2-40B4-BE49-F238E27FC236}">
                <a16:creationId xmlns:a16="http://schemas.microsoft.com/office/drawing/2014/main" id="{76A4B3C2-1F97-3EC0-9017-D502FAB28778}"/>
              </a:ext>
            </a:extLst>
          </p:cNvPr>
          <p:cNvGrpSpPr/>
          <p:nvPr/>
        </p:nvGrpSpPr>
        <p:grpSpPr>
          <a:xfrm>
            <a:off x="3227351" y="4164712"/>
            <a:ext cx="2608801" cy="3937287"/>
            <a:chOff x="3366375" y="539644"/>
            <a:chExt cx="2608801" cy="3937287"/>
          </a:xfrm>
        </p:grpSpPr>
        <p:grpSp>
          <p:nvGrpSpPr>
            <p:cNvPr id="2" name="Group 1">
              <a:extLst>
                <a:ext uri="{FF2B5EF4-FFF2-40B4-BE49-F238E27FC236}">
                  <a16:creationId xmlns:a16="http://schemas.microsoft.com/office/drawing/2014/main" id="{BDCB2980-A62C-E9F0-A1AC-D3C6D4942794}"/>
                </a:ext>
              </a:extLst>
            </p:cNvPr>
            <p:cNvGrpSpPr/>
            <p:nvPr/>
          </p:nvGrpSpPr>
          <p:grpSpPr>
            <a:xfrm>
              <a:off x="3366375" y="539644"/>
              <a:ext cx="2608801" cy="3937287"/>
              <a:chOff x="3355532" y="594533"/>
              <a:chExt cx="2608801" cy="3937287"/>
            </a:xfrm>
          </p:grpSpPr>
          <p:sp>
            <p:nvSpPr>
              <p:cNvPr id="54" name="Rectangle: Rounded Corners 53">
                <a:extLst>
                  <a:ext uri="{FF2B5EF4-FFF2-40B4-BE49-F238E27FC236}">
                    <a16:creationId xmlns:a16="http://schemas.microsoft.com/office/drawing/2014/main" id="{EC86F2DA-423D-CA0A-7FBC-A08664D02C25}"/>
                  </a:ext>
                </a:extLst>
              </p:cNvPr>
              <p:cNvSpPr/>
              <p:nvPr/>
            </p:nvSpPr>
            <p:spPr>
              <a:xfrm>
                <a:off x="3355532" y="655493"/>
                <a:ext cx="2608801" cy="3876327"/>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Medical">
                <a:extLst>
                  <a:ext uri="{FF2B5EF4-FFF2-40B4-BE49-F238E27FC236}">
                    <a16:creationId xmlns:a16="http://schemas.microsoft.com/office/drawing/2014/main" id="{2545C952-13C1-74BB-AD09-099419C99C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2367" y="594533"/>
                <a:ext cx="1144249" cy="1144249"/>
              </a:xfrm>
              <a:prstGeom prst="rect">
                <a:avLst/>
              </a:prstGeom>
            </p:spPr>
          </p:pic>
        </p:grpSp>
        <p:sp>
          <p:nvSpPr>
            <p:cNvPr id="25" name="TextBox 24">
              <a:extLst>
                <a:ext uri="{FF2B5EF4-FFF2-40B4-BE49-F238E27FC236}">
                  <a16:creationId xmlns:a16="http://schemas.microsoft.com/office/drawing/2014/main" id="{919C13DC-2407-0168-F6C9-D308F7F0201F}"/>
                </a:ext>
              </a:extLst>
            </p:cNvPr>
            <p:cNvSpPr txBox="1"/>
            <p:nvPr/>
          </p:nvSpPr>
          <p:spPr>
            <a:xfrm>
              <a:off x="3700234" y="1767840"/>
              <a:ext cx="1908516" cy="2308324"/>
            </a:xfrm>
            <a:prstGeom prst="rect">
              <a:avLst/>
            </a:prstGeom>
            <a:noFill/>
          </p:spPr>
          <p:txBody>
            <a:bodyPr wrap="square" rtlCol="0">
              <a:spAutoFit/>
            </a:bodyPr>
            <a:lstStyle/>
            <a:p>
              <a:pPr marL="285750" indent="-285750" algn="r" rtl="1">
                <a:buFont typeface="Arial" panose="020B0604020202020204" pitchFamily="34" charset="0"/>
                <a:buChar char="•"/>
              </a:pPr>
              <a:r>
                <a:rPr lang="fa-IR" b="1" dirty="0">
                  <a:cs typeface="B Nazanin" panose="00000400000000000000" pitchFamily="2" charset="-78"/>
                </a:rPr>
                <a:t>شایع ترین</a:t>
              </a:r>
            </a:p>
            <a:p>
              <a:pPr marL="285750" indent="-285750" algn="r" rtl="1">
                <a:buFont typeface="Arial" panose="020B0604020202020204" pitchFamily="34" charset="0"/>
                <a:buChar char="•"/>
              </a:pPr>
              <a:r>
                <a:rPr lang="fa-IR" b="1" dirty="0">
                  <a:cs typeface="B Nazanin" panose="00000400000000000000" pitchFamily="2" charset="-78"/>
                </a:rPr>
                <a:t>نوع غیر عصبی</a:t>
              </a:r>
            </a:p>
            <a:p>
              <a:pPr marL="285750" indent="-285750" algn="r" rtl="1">
                <a:buFont typeface="Arial" panose="020B0604020202020204" pitchFamily="34" charset="0"/>
                <a:buChar char="•"/>
              </a:pPr>
              <a:r>
                <a:rPr lang="fa-IR" b="1" dirty="0">
                  <a:cs typeface="B Nazanin" panose="00000400000000000000" pitchFamily="2" charset="-78"/>
                </a:rPr>
                <a:t>پارکینسون،آسیب های عصبی محیطی</a:t>
              </a:r>
            </a:p>
            <a:p>
              <a:pPr marL="285750" indent="-285750" algn="r" rtl="1">
                <a:buFont typeface="Arial" panose="020B0604020202020204" pitchFamily="34" charset="0"/>
                <a:buChar char="•"/>
              </a:pPr>
              <a:r>
                <a:rPr lang="fa-IR" b="1" dirty="0">
                  <a:cs typeface="B Nazanin" panose="00000400000000000000" pitchFamily="2" charset="-78"/>
                </a:rPr>
                <a:t>هپاتواسپلنومگالی</a:t>
              </a:r>
            </a:p>
            <a:p>
              <a:pPr marL="285750" indent="-285750" algn="r" rtl="1">
                <a:buFont typeface="Arial" panose="020B0604020202020204" pitchFamily="34" charset="0"/>
                <a:buChar char="•"/>
              </a:pPr>
              <a:r>
                <a:rPr lang="fa-IR" b="1" dirty="0">
                  <a:cs typeface="B Nazanin" panose="00000400000000000000" pitchFamily="2" charset="-78"/>
                </a:rPr>
                <a:t>پان‌سیتوپنیا</a:t>
              </a:r>
            </a:p>
            <a:p>
              <a:pPr marL="285750" indent="-285750" algn="r" rtl="1">
                <a:buFont typeface="Arial" panose="020B0604020202020204" pitchFamily="34" charset="0"/>
                <a:buChar char="•"/>
              </a:pPr>
              <a:r>
                <a:rPr lang="fa-IR" b="1" dirty="0">
                  <a:cs typeface="B Nazanin" panose="00000400000000000000" pitchFamily="2" charset="-78"/>
                </a:rPr>
                <a:t>درگیری اسکلتی</a:t>
              </a:r>
              <a:endParaRPr lang="en-US" b="1" dirty="0">
                <a:cs typeface="B Nazanin" panose="00000400000000000000" pitchFamily="2" charset="-78"/>
              </a:endParaRPr>
            </a:p>
          </p:txBody>
        </p:sp>
      </p:grpSp>
      <p:grpSp>
        <p:nvGrpSpPr>
          <p:cNvPr id="39" name="Group 38">
            <a:extLst>
              <a:ext uri="{FF2B5EF4-FFF2-40B4-BE49-F238E27FC236}">
                <a16:creationId xmlns:a16="http://schemas.microsoft.com/office/drawing/2014/main" id="{0F44C2E8-C0C8-A2D5-020A-8BB28198618D}"/>
              </a:ext>
            </a:extLst>
          </p:cNvPr>
          <p:cNvGrpSpPr/>
          <p:nvPr/>
        </p:nvGrpSpPr>
        <p:grpSpPr>
          <a:xfrm>
            <a:off x="6227318" y="4225672"/>
            <a:ext cx="2542087" cy="3910276"/>
            <a:chOff x="6345757" y="583629"/>
            <a:chExt cx="2542087" cy="3910276"/>
          </a:xfrm>
        </p:grpSpPr>
        <p:grpSp>
          <p:nvGrpSpPr>
            <p:cNvPr id="38" name="Group 37">
              <a:extLst>
                <a:ext uri="{FF2B5EF4-FFF2-40B4-BE49-F238E27FC236}">
                  <a16:creationId xmlns:a16="http://schemas.microsoft.com/office/drawing/2014/main" id="{3CCEDC3D-4120-3768-1D0E-F7DBC2851292}"/>
                </a:ext>
              </a:extLst>
            </p:cNvPr>
            <p:cNvGrpSpPr/>
            <p:nvPr/>
          </p:nvGrpSpPr>
          <p:grpSpPr>
            <a:xfrm>
              <a:off x="6345757" y="583629"/>
              <a:ext cx="2542087" cy="3910276"/>
              <a:chOff x="6287077" y="591250"/>
              <a:chExt cx="2542087" cy="3910276"/>
            </a:xfrm>
          </p:grpSpPr>
          <p:sp>
            <p:nvSpPr>
              <p:cNvPr id="56" name="Rectangle: Rounded Corners 55">
                <a:extLst>
                  <a:ext uri="{FF2B5EF4-FFF2-40B4-BE49-F238E27FC236}">
                    <a16:creationId xmlns:a16="http://schemas.microsoft.com/office/drawing/2014/main" id="{BDB87D20-3B57-F394-8A9D-19A317593200}"/>
                  </a:ext>
                </a:extLst>
              </p:cNvPr>
              <p:cNvSpPr/>
              <p:nvPr/>
            </p:nvSpPr>
            <p:spPr>
              <a:xfrm>
                <a:off x="6287077" y="591250"/>
                <a:ext cx="2542087" cy="3910276"/>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Graphic 59" descr="Medical">
                <a:extLst>
                  <a:ext uri="{FF2B5EF4-FFF2-40B4-BE49-F238E27FC236}">
                    <a16:creationId xmlns:a16="http://schemas.microsoft.com/office/drawing/2014/main" id="{279286A4-4BEB-A93E-6EBE-8B12249F8A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29133" y="591250"/>
                <a:ext cx="1144249" cy="1144249"/>
              </a:xfrm>
              <a:prstGeom prst="rect">
                <a:avLst/>
              </a:prstGeom>
            </p:spPr>
          </p:pic>
        </p:grpSp>
        <p:sp>
          <p:nvSpPr>
            <p:cNvPr id="27" name="TextBox 26">
              <a:extLst>
                <a:ext uri="{FF2B5EF4-FFF2-40B4-BE49-F238E27FC236}">
                  <a16:creationId xmlns:a16="http://schemas.microsoft.com/office/drawing/2014/main" id="{CB2A17A6-16EC-D991-4700-A21D54B1DCB5}"/>
                </a:ext>
              </a:extLst>
            </p:cNvPr>
            <p:cNvSpPr txBox="1"/>
            <p:nvPr/>
          </p:nvSpPr>
          <p:spPr>
            <a:xfrm>
              <a:off x="6640095" y="1767840"/>
              <a:ext cx="1969501" cy="2308324"/>
            </a:xfrm>
            <a:prstGeom prst="rect">
              <a:avLst/>
            </a:prstGeom>
            <a:noFill/>
          </p:spPr>
          <p:txBody>
            <a:bodyPr wrap="square" rtlCol="0">
              <a:spAutoFit/>
            </a:bodyPr>
            <a:lstStyle/>
            <a:p>
              <a:pPr marL="285750" indent="-285750" algn="r" rtl="1">
                <a:buFont typeface="Arial" panose="020B0604020202020204" pitchFamily="34" charset="0"/>
                <a:buChar char="•"/>
              </a:pPr>
              <a:r>
                <a:rPr lang="fa-IR" b="1" dirty="0">
                  <a:cs typeface="B Nazanin" panose="00000400000000000000" pitchFamily="2" charset="-78"/>
                </a:rPr>
                <a:t>نوع حاد عصبی</a:t>
              </a:r>
            </a:p>
            <a:p>
              <a:pPr marL="285750" indent="-285750" algn="r" rtl="1">
                <a:buFont typeface="Arial" panose="020B0604020202020204" pitchFamily="34" charset="0"/>
                <a:buChar char="•"/>
              </a:pPr>
              <a:r>
                <a:rPr lang="fa-IR" b="1" dirty="0">
                  <a:cs typeface="B Nazanin" panose="00000400000000000000" pitchFamily="2" charset="-78"/>
                </a:rPr>
                <a:t>هپاتواسپلنومگالی شدید</a:t>
              </a:r>
            </a:p>
            <a:p>
              <a:pPr marL="285750" indent="-285750" algn="r" rtl="1">
                <a:buFont typeface="Arial" panose="020B0604020202020204" pitchFamily="34" charset="0"/>
                <a:buChar char="•"/>
              </a:pPr>
              <a:r>
                <a:rPr lang="fa-IR" b="1" dirty="0">
                  <a:cs typeface="B Nazanin" panose="00000400000000000000" pitchFamily="2" charset="-78"/>
                </a:rPr>
                <a:t>و پیشرونده عملکرد عصبی</a:t>
              </a:r>
            </a:p>
            <a:p>
              <a:pPr marL="285750" indent="-285750" algn="r" rtl="1">
                <a:buFont typeface="Arial" panose="020B0604020202020204" pitchFamily="34" charset="0"/>
                <a:buChar char="•"/>
              </a:pPr>
              <a:r>
                <a:rPr lang="fa-IR" b="1" dirty="0">
                  <a:cs typeface="B Nazanin" panose="00000400000000000000" pitchFamily="2" charset="-78"/>
                </a:rPr>
                <a:t>بدترین پیش‌آگهی</a:t>
              </a:r>
            </a:p>
            <a:p>
              <a:pPr marL="285750" indent="-285750" algn="r" rtl="1">
                <a:buFont typeface="Arial" panose="020B0604020202020204" pitchFamily="34" charset="0"/>
                <a:buChar char="•"/>
              </a:pPr>
              <a:r>
                <a:rPr lang="fa-IR" b="1" dirty="0">
                  <a:cs typeface="B Nazanin" panose="00000400000000000000" pitchFamily="2" charset="-78"/>
                </a:rPr>
                <a:t>امید به زندگی کمتر از 2 سال </a:t>
              </a:r>
              <a:endParaRPr lang="en-US" b="1" dirty="0">
                <a:cs typeface="B Nazanin" panose="00000400000000000000" pitchFamily="2" charset="-78"/>
              </a:endParaRPr>
            </a:p>
          </p:txBody>
        </p:sp>
      </p:grpSp>
      <p:grpSp>
        <p:nvGrpSpPr>
          <p:cNvPr id="41" name="Group 40">
            <a:extLst>
              <a:ext uri="{FF2B5EF4-FFF2-40B4-BE49-F238E27FC236}">
                <a16:creationId xmlns:a16="http://schemas.microsoft.com/office/drawing/2014/main" id="{6A880D78-EDD0-72FA-7978-F99446073518}"/>
              </a:ext>
            </a:extLst>
          </p:cNvPr>
          <p:cNvGrpSpPr/>
          <p:nvPr/>
        </p:nvGrpSpPr>
        <p:grpSpPr>
          <a:xfrm>
            <a:off x="9182228" y="4121191"/>
            <a:ext cx="2526479" cy="4014758"/>
            <a:chOff x="9337509" y="605940"/>
            <a:chExt cx="2526479" cy="4014758"/>
          </a:xfrm>
        </p:grpSpPr>
        <p:grpSp>
          <p:nvGrpSpPr>
            <p:cNvPr id="40" name="Group 39">
              <a:extLst>
                <a:ext uri="{FF2B5EF4-FFF2-40B4-BE49-F238E27FC236}">
                  <a16:creationId xmlns:a16="http://schemas.microsoft.com/office/drawing/2014/main" id="{5A36F821-8229-B9D6-D155-71FA938D0156}"/>
                </a:ext>
              </a:extLst>
            </p:cNvPr>
            <p:cNvGrpSpPr/>
            <p:nvPr/>
          </p:nvGrpSpPr>
          <p:grpSpPr>
            <a:xfrm>
              <a:off x="9337509" y="605940"/>
              <a:ext cx="2526479" cy="4014758"/>
              <a:chOff x="9337509" y="605940"/>
              <a:chExt cx="2526479" cy="4014758"/>
            </a:xfrm>
          </p:grpSpPr>
          <p:sp>
            <p:nvSpPr>
              <p:cNvPr id="55" name="Rectangle: Rounded Corners 54">
                <a:extLst>
                  <a:ext uri="{FF2B5EF4-FFF2-40B4-BE49-F238E27FC236}">
                    <a16:creationId xmlns:a16="http://schemas.microsoft.com/office/drawing/2014/main" id="{721AEB22-CEF8-BDD3-17BC-12AA9DCC2B61}"/>
                  </a:ext>
                </a:extLst>
              </p:cNvPr>
              <p:cNvSpPr/>
              <p:nvPr/>
            </p:nvSpPr>
            <p:spPr>
              <a:xfrm>
                <a:off x="9337509" y="710421"/>
                <a:ext cx="2526479" cy="3910277"/>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descr="Medical">
                <a:extLst>
                  <a:ext uri="{FF2B5EF4-FFF2-40B4-BE49-F238E27FC236}">
                    <a16:creationId xmlns:a16="http://schemas.microsoft.com/office/drawing/2014/main" id="{79D7EEF1-7FCA-C9FE-93AC-25ADFFE8C2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7537" y="605940"/>
                <a:ext cx="1144249" cy="1144249"/>
              </a:xfrm>
              <a:prstGeom prst="rect">
                <a:avLst/>
              </a:prstGeom>
            </p:spPr>
          </p:pic>
        </p:grpSp>
        <p:sp>
          <p:nvSpPr>
            <p:cNvPr id="29" name="TextBox 28">
              <a:extLst>
                <a:ext uri="{FF2B5EF4-FFF2-40B4-BE49-F238E27FC236}">
                  <a16:creationId xmlns:a16="http://schemas.microsoft.com/office/drawing/2014/main" id="{7E639A8C-7C6A-8CBE-7698-9752CE22B697}"/>
                </a:ext>
              </a:extLst>
            </p:cNvPr>
            <p:cNvSpPr txBox="1"/>
            <p:nvPr/>
          </p:nvSpPr>
          <p:spPr>
            <a:xfrm>
              <a:off x="9621143" y="1765429"/>
              <a:ext cx="1959209" cy="2831544"/>
            </a:xfrm>
            <a:prstGeom prst="rect">
              <a:avLst/>
            </a:prstGeom>
            <a:noFill/>
          </p:spPr>
          <p:txBody>
            <a:bodyPr wrap="square" rtlCol="0">
              <a:spAutoFit/>
            </a:bodyPr>
            <a:lstStyle/>
            <a:p>
              <a:pPr marL="285750" indent="-285750" algn="r" rtl="1">
                <a:buFont typeface="Arial" panose="020B0604020202020204" pitchFamily="34" charset="0"/>
                <a:buChar char="•"/>
              </a:pPr>
              <a:r>
                <a:rPr lang="fa-IR" sz="2000" b="1" dirty="0">
                  <a:cs typeface="B Nazanin" panose="00000400000000000000" pitchFamily="2" charset="-78"/>
                </a:rPr>
                <a:t>نوع مزمن عصبی</a:t>
              </a:r>
            </a:p>
            <a:p>
              <a:pPr marL="285750" indent="-285750" algn="r" rtl="1">
                <a:buFont typeface="Arial" panose="020B0604020202020204" pitchFamily="34" charset="0"/>
                <a:buChar char="•"/>
              </a:pPr>
              <a:r>
                <a:rPr lang="fa-IR" sz="2000" b="1" dirty="0">
                  <a:cs typeface="B Nazanin" panose="00000400000000000000" pitchFamily="2" charset="-78"/>
                </a:rPr>
                <a:t>اختلال در حرکات چشم</a:t>
              </a:r>
            </a:p>
            <a:p>
              <a:pPr marL="285750" indent="-285750" algn="r" rtl="1">
                <a:buFont typeface="Arial" panose="020B0604020202020204" pitchFamily="34" charset="0"/>
                <a:buChar char="•"/>
              </a:pPr>
              <a:r>
                <a:rPr lang="fa-IR" sz="2000" b="1" dirty="0">
                  <a:cs typeface="B Nazanin" panose="00000400000000000000" pitchFamily="2" charset="-78"/>
                </a:rPr>
                <a:t>پیشرفت آن‌ کندتر از نوع2</a:t>
              </a:r>
            </a:p>
            <a:p>
              <a:pPr marL="285750" indent="-285750" algn="r" rtl="1">
                <a:buFont typeface="Arial" panose="020B0604020202020204" pitchFamily="34" charset="0"/>
                <a:buChar char="•"/>
              </a:pPr>
              <a:r>
                <a:rPr lang="fa-IR" sz="2000" b="1" dirty="0">
                  <a:cs typeface="B Nazanin" panose="00000400000000000000" pitchFamily="2" charset="-78"/>
                </a:rPr>
                <a:t>نسبت به نوع 2 طول عمر بیشتری دارند</a:t>
              </a:r>
              <a:endParaRPr lang="en-US" sz="2000" b="1" dirty="0">
                <a:cs typeface="B Nazanin" panose="00000400000000000000" pitchFamily="2" charset="-78"/>
              </a:endParaRPr>
            </a:p>
            <a:p>
              <a:pPr marL="285750" indent="-285750" algn="r" rtl="1">
                <a:buFont typeface="Arial" panose="020B0604020202020204" pitchFamily="34" charset="0"/>
                <a:buChar char="•"/>
              </a:pPr>
              <a:endParaRPr lang="en-US" dirty="0"/>
            </a:p>
          </p:txBody>
        </p:sp>
      </p:grpSp>
      <p:grpSp>
        <p:nvGrpSpPr>
          <p:cNvPr id="49" name="Group 48">
            <a:extLst>
              <a:ext uri="{FF2B5EF4-FFF2-40B4-BE49-F238E27FC236}">
                <a16:creationId xmlns:a16="http://schemas.microsoft.com/office/drawing/2014/main" id="{1ED98352-3A4D-53FE-9401-4B45DE7594A0}"/>
              </a:ext>
            </a:extLst>
          </p:cNvPr>
          <p:cNvGrpSpPr/>
          <p:nvPr/>
        </p:nvGrpSpPr>
        <p:grpSpPr>
          <a:xfrm>
            <a:off x="3233430" y="4587240"/>
            <a:ext cx="8470778" cy="4050237"/>
            <a:chOff x="3783988" y="4568546"/>
            <a:chExt cx="7763846" cy="3446441"/>
          </a:xfrm>
        </p:grpSpPr>
        <p:grpSp>
          <p:nvGrpSpPr>
            <p:cNvPr id="45" name="Group 44">
              <a:extLst>
                <a:ext uri="{FF2B5EF4-FFF2-40B4-BE49-F238E27FC236}">
                  <a16:creationId xmlns:a16="http://schemas.microsoft.com/office/drawing/2014/main" id="{ADAF8BAD-FB8C-6EBE-8FA1-654400FEC906}"/>
                </a:ext>
              </a:extLst>
            </p:cNvPr>
            <p:cNvGrpSpPr/>
            <p:nvPr/>
          </p:nvGrpSpPr>
          <p:grpSpPr>
            <a:xfrm>
              <a:off x="3783988" y="4587240"/>
              <a:ext cx="5053113" cy="3427747"/>
              <a:chOff x="3592976" y="4861560"/>
              <a:chExt cx="5053113" cy="3427747"/>
            </a:xfrm>
          </p:grpSpPr>
          <p:sp>
            <p:nvSpPr>
              <p:cNvPr id="42" name="Freeform: Shape 41">
                <a:extLst>
                  <a:ext uri="{FF2B5EF4-FFF2-40B4-BE49-F238E27FC236}">
                    <a16:creationId xmlns:a16="http://schemas.microsoft.com/office/drawing/2014/main" id="{5585874E-D807-F42F-2891-725894D0107F}"/>
                  </a:ext>
                </a:extLst>
              </p:cNvPr>
              <p:cNvSpPr/>
              <p:nvPr/>
            </p:nvSpPr>
            <p:spPr>
              <a:xfrm>
                <a:off x="3592976" y="4861560"/>
                <a:ext cx="2401053" cy="3427747"/>
              </a:xfrm>
              <a:custGeom>
                <a:avLst/>
                <a:gdLst>
                  <a:gd name="connsiteX0" fmla="*/ 358280 w 2149639"/>
                  <a:gd name="connsiteY0" fmla="*/ 0 h 3427747"/>
                  <a:gd name="connsiteX1" fmla="*/ 485332 w 2149639"/>
                  <a:gd name="connsiteY1" fmla="*/ 0 h 3427747"/>
                  <a:gd name="connsiteX2" fmla="*/ 484349 w 2149639"/>
                  <a:gd name="connsiteY2" fmla="*/ 9869 h 3427747"/>
                  <a:gd name="connsiteX3" fmla="*/ 1046480 w 2149639"/>
                  <a:gd name="connsiteY3" fmla="*/ 579121 h 3427747"/>
                  <a:gd name="connsiteX4" fmla="*/ 1608611 w 2149639"/>
                  <a:gd name="connsiteY4" fmla="*/ 9869 h 3427747"/>
                  <a:gd name="connsiteX5" fmla="*/ 1607629 w 2149639"/>
                  <a:gd name="connsiteY5" fmla="*/ 0 h 3427747"/>
                  <a:gd name="connsiteX6" fmla="*/ 1791359 w 2149639"/>
                  <a:gd name="connsiteY6" fmla="*/ 0 h 3427747"/>
                  <a:gd name="connsiteX7" fmla="*/ 2149639 w 2149639"/>
                  <a:gd name="connsiteY7" fmla="*/ 358280 h 3427747"/>
                  <a:gd name="connsiteX8" fmla="*/ 2149639 w 2149639"/>
                  <a:gd name="connsiteY8" fmla="*/ 3069467 h 3427747"/>
                  <a:gd name="connsiteX9" fmla="*/ 1791359 w 2149639"/>
                  <a:gd name="connsiteY9" fmla="*/ 3427747 h 3427747"/>
                  <a:gd name="connsiteX10" fmla="*/ 358280 w 2149639"/>
                  <a:gd name="connsiteY10" fmla="*/ 3427747 h 3427747"/>
                  <a:gd name="connsiteX11" fmla="*/ 0 w 2149639"/>
                  <a:gd name="connsiteY11" fmla="*/ 3069467 h 3427747"/>
                  <a:gd name="connsiteX12" fmla="*/ 0 w 2149639"/>
                  <a:gd name="connsiteY12" fmla="*/ 358280 h 3427747"/>
                  <a:gd name="connsiteX13" fmla="*/ 358280 w 2149639"/>
                  <a:gd name="connsiteY13" fmla="*/ 0 h 34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39" h="3427747">
                    <a:moveTo>
                      <a:pt x="358280" y="0"/>
                    </a:moveTo>
                    <a:lnTo>
                      <a:pt x="485332" y="0"/>
                    </a:lnTo>
                    <a:lnTo>
                      <a:pt x="484349" y="9869"/>
                    </a:lnTo>
                    <a:cubicBezTo>
                      <a:pt x="484349" y="324258"/>
                      <a:pt x="736024" y="579121"/>
                      <a:pt x="1046480" y="579121"/>
                    </a:cubicBezTo>
                    <a:cubicBezTo>
                      <a:pt x="1356936" y="579121"/>
                      <a:pt x="1608611" y="324258"/>
                      <a:pt x="1608611" y="9869"/>
                    </a:cubicBezTo>
                    <a:lnTo>
                      <a:pt x="1607629" y="0"/>
                    </a:lnTo>
                    <a:lnTo>
                      <a:pt x="1791359" y="0"/>
                    </a:lnTo>
                    <a:cubicBezTo>
                      <a:pt x="1989232" y="0"/>
                      <a:pt x="2149639" y="160407"/>
                      <a:pt x="2149639" y="358280"/>
                    </a:cubicBezTo>
                    <a:lnTo>
                      <a:pt x="2149639" y="3069467"/>
                    </a:lnTo>
                    <a:cubicBezTo>
                      <a:pt x="2149639" y="3267340"/>
                      <a:pt x="1989232" y="3427747"/>
                      <a:pt x="1791359" y="3427747"/>
                    </a:cubicBezTo>
                    <a:lnTo>
                      <a:pt x="358280" y="3427747"/>
                    </a:lnTo>
                    <a:cubicBezTo>
                      <a:pt x="160407" y="3427747"/>
                      <a:pt x="0" y="3267340"/>
                      <a:pt x="0" y="3069467"/>
                    </a:cubicBezTo>
                    <a:lnTo>
                      <a:pt x="0" y="358280"/>
                    </a:lnTo>
                    <a:cubicBezTo>
                      <a:pt x="0" y="160407"/>
                      <a:pt x="160407" y="0"/>
                      <a:pt x="358280" y="0"/>
                    </a:cubicBezTo>
                    <a:close/>
                  </a:path>
                </a:pathLst>
              </a:cu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A1622931-6EE9-0222-FE02-027720AB5881}"/>
                  </a:ext>
                </a:extLst>
              </p:cNvPr>
              <p:cNvSpPr/>
              <p:nvPr/>
            </p:nvSpPr>
            <p:spPr>
              <a:xfrm>
                <a:off x="6319146" y="4861560"/>
                <a:ext cx="2326943" cy="3427747"/>
              </a:xfrm>
              <a:custGeom>
                <a:avLst/>
                <a:gdLst>
                  <a:gd name="connsiteX0" fmla="*/ 358280 w 2149639"/>
                  <a:gd name="connsiteY0" fmla="*/ 0 h 3427747"/>
                  <a:gd name="connsiteX1" fmla="*/ 513671 w 2149639"/>
                  <a:gd name="connsiteY1" fmla="*/ 0 h 3427747"/>
                  <a:gd name="connsiteX2" fmla="*/ 512688 w 2149639"/>
                  <a:gd name="connsiteY2" fmla="*/ 9869 h 3427747"/>
                  <a:gd name="connsiteX3" fmla="*/ 1074819 w 2149639"/>
                  <a:gd name="connsiteY3" fmla="*/ 579121 h 3427747"/>
                  <a:gd name="connsiteX4" fmla="*/ 1636950 w 2149639"/>
                  <a:gd name="connsiteY4" fmla="*/ 9869 h 3427747"/>
                  <a:gd name="connsiteX5" fmla="*/ 1635968 w 2149639"/>
                  <a:gd name="connsiteY5" fmla="*/ 0 h 3427747"/>
                  <a:gd name="connsiteX6" fmla="*/ 1791359 w 2149639"/>
                  <a:gd name="connsiteY6" fmla="*/ 0 h 3427747"/>
                  <a:gd name="connsiteX7" fmla="*/ 2149639 w 2149639"/>
                  <a:gd name="connsiteY7" fmla="*/ 358280 h 3427747"/>
                  <a:gd name="connsiteX8" fmla="*/ 2149639 w 2149639"/>
                  <a:gd name="connsiteY8" fmla="*/ 3069467 h 3427747"/>
                  <a:gd name="connsiteX9" fmla="*/ 1791359 w 2149639"/>
                  <a:gd name="connsiteY9" fmla="*/ 3427747 h 3427747"/>
                  <a:gd name="connsiteX10" fmla="*/ 358280 w 2149639"/>
                  <a:gd name="connsiteY10" fmla="*/ 3427747 h 3427747"/>
                  <a:gd name="connsiteX11" fmla="*/ 0 w 2149639"/>
                  <a:gd name="connsiteY11" fmla="*/ 3069467 h 3427747"/>
                  <a:gd name="connsiteX12" fmla="*/ 0 w 2149639"/>
                  <a:gd name="connsiteY12" fmla="*/ 358280 h 3427747"/>
                  <a:gd name="connsiteX13" fmla="*/ 358280 w 2149639"/>
                  <a:gd name="connsiteY13" fmla="*/ 0 h 34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39" h="3427747">
                    <a:moveTo>
                      <a:pt x="358280" y="0"/>
                    </a:moveTo>
                    <a:lnTo>
                      <a:pt x="513671" y="0"/>
                    </a:lnTo>
                    <a:lnTo>
                      <a:pt x="512688" y="9869"/>
                    </a:lnTo>
                    <a:cubicBezTo>
                      <a:pt x="512688" y="324258"/>
                      <a:pt x="764363" y="579121"/>
                      <a:pt x="1074819" y="579121"/>
                    </a:cubicBezTo>
                    <a:cubicBezTo>
                      <a:pt x="1385275" y="579121"/>
                      <a:pt x="1636950" y="324258"/>
                      <a:pt x="1636950" y="9869"/>
                    </a:cubicBezTo>
                    <a:lnTo>
                      <a:pt x="1635968" y="0"/>
                    </a:lnTo>
                    <a:lnTo>
                      <a:pt x="1791359" y="0"/>
                    </a:lnTo>
                    <a:cubicBezTo>
                      <a:pt x="1989232" y="0"/>
                      <a:pt x="2149639" y="160407"/>
                      <a:pt x="2149639" y="358280"/>
                    </a:cubicBezTo>
                    <a:lnTo>
                      <a:pt x="2149639" y="3069467"/>
                    </a:lnTo>
                    <a:cubicBezTo>
                      <a:pt x="2149639" y="3267340"/>
                      <a:pt x="1989232" y="3427747"/>
                      <a:pt x="1791359" y="3427747"/>
                    </a:cubicBezTo>
                    <a:lnTo>
                      <a:pt x="358280" y="3427747"/>
                    </a:lnTo>
                    <a:cubicBezTo>
                      <a:pt x="160407" y="3427747"/>
                      <a:pt x="0" y="3267340"/>
                      <a:pt x="0" y="3069467"/>
                    </a:cubicBezTo>
                    <a:lnTo>
                      <a:pt x="0" y="358280"/>
                    </a:lnTo>
                    <a:cubicBezTo>
                      <a:pt x="0" y="160407"/>
                      <a:pt x="160407" y="0"/>
                      <a:pt x="358280" y="0"/>
                    </a:cubicBezTo>
                    <a:close/>
                  </a:path>
                </a:pathLst>
              </a:cu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Freeform: Shape 47">
              <a:extLst>
                <a:ext uri="{FF2B5EF4-FFF2-40B4-BE49-F238E27FC236}">
                  <a16:creationId xmlns:a16="http://schemas.microsoft.com/office/drawing/2014/main" id="{92BA21B7-1625-998F-8FD9-83A089B91573}"/>
                </a:ext>
              </a:extLst>
            </p:cNvPr>
            <p:cNvSpPr/>
            <p:nvPr/>
          </p:nvSpPr>
          <p:spPr>
            <a:xfrm>
              <a:off x="9236328" y="4568546"/>
              <a:ext cx="2311506" cy="3427747"/>
            </a:xfrm>
            <a:custGeom>
              <a:avLst/>
              <a:gdLst>
                <a:gd name="connsiteX0" fmla="*/ 358280 w 2149639"/>
                <a:gd name="connsiteY0" fmla="*/ 0 h 3427747"/>
                <a:gd name="connsiteX1" fmla="*/ 513671 w 2149639"/>
                <a:gd name="connsiteY1" fmla="*/ 0 h 3427747"/>
                <a:gd name="connsiteX2" fmla="*/ 512688 w 2149639"/>
                <a:gd name="connsiteY2" fmla="*/ 9869 h 3427747"/>
                <a:gd name="connsiteX3" fmla="*/ 1074819 w 2149639"/>
                <a:gd name="connsiteY3" fmla="*/ 579121 h 3427747"/>
                <a:gd name="connsiteX4" fmla="*/ 1636950 w 2149639"/>
                <a:gd name="connsiteY4" fmla="*/ 9869 h 3427747"/>
                <a:gd name="connsiteX5" fmla="*/ 1635968 w 2149639"/>
                <a:gd name="connsiteY5" fmla="*/ 0 h 3427747"/>
                <a:gd name="connsiteX6" fmla="*/ 1791359 w 2149639"/>
                <a:gd name="connsiteY6" fmla="*/ 0 h 3427747"/>
                <a:gd name="connsiteX7" fmla="*/ 2149639 w 2149639"/>
                <a:gd name="connsiteY7" fmla="*/ 358280 h 3427747"/>
                <a:gd name="connsiteX8" fmla="*/ 2149639 w 2149639"/>
                <a:gd name="connsiteY8" fmla="*/ 3069467 h 3427747"/>
                <a:gd name="connsiteX9" fmla="*/ 1791359 w 2149639"/>
                <a:gd name="connsiteY9" fmla="*/ 3427747 h 3427747"/>
                <a:gd name="connsiteX10" fmla="*/ 358280 w 2149639"/>
                <a:gd name="connsiteY10" fmla="*/ 3427747 h 3427747"/>
                <a:gd name="connsiteX11" fmla="*/ 0 w 2149639"/>
                <a:gd name="connsiteY11" fmla="*/ 3069467 h 3427747"/>
                <a:gd name="connsiteX12" fmla="*/ 0 w 2149639"/>
                <a:gd name="connsiteY12" fmla="*/ 358280 h 3427747"/>
                <a:gd name="connsiteX13" fmla="*/ 358280 w 2149639"/>
                <a:gd name="connsiteY13" fmla="*/ 0 h 34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39" h="3427747">
                  <a:moveTo>
                    <a:pt x="358280" y="0"/>
                  </a:moveTo>
                  <a:lnTo>
                    <a:pt x="513671" y="0"/>
                  </a:lnTo>
                  <a:lnTo>
                    <a:pt x="512688" y="9869"/>
                  </a:lnTo>
                  <a:cubicBezTo>
                    <a:pt x="512688" y="324258"/>
                    <a:pt x="764363" y="579121"/>
                    <a:pt x="1074819" y="579121"/>
                  </a:cubicBezTo>
                  <a:cubicBezTo>
                    <a:pt x="1385275" y="579121"/>
                    <a:pt x="1636950" y="324258"/>
                    <a:pt x="1636950" y="9869"/>
                  </a:cubicBezTo>
                  <a:lnTo>
                    <a:pt x="1635968" y="0"/>
                  </a:lnTo>
                  <a:lnTo>
                    <a:pt x="1791359" y="0"/>
                  </a:lnTo>
                  <a:cubicBezTo>
                    <a:pt x="1989232" y="0"/>
                    <a:pt x="2149639" y="160407"/>
                    <a:pt x="2149639" y="358280"/>
                  </a:cubicBezTo>
                  <a:lnTo>
                    <a:pt x="2149639" y="3069467"/>
                  </a:lnTo>
                  <a:cubicBezTo>
                    <a:pt x="2149639" y="3267340"/>
                    <a:pt x="1989232" y="3427747"/>
                    <a:pt x="1791359" y="3427747"/>
                  </a:cubicBezTo>
                  <a:lnTo>
                    <a:pt x="358280" y="3427747"/>
                  </a:lnTo>
                  <a:cubicBezTo>
                    <a:pt x="160407" y="3427747"/>
                    <a:pt x="0" y="3267340"/>
                    <a:pt x="0" y="3069467"/>
                  </a:cubicBezTo>
                  <a:lnTo>
                    <a:pt x="0" y="358280"/>
                  </a:lnTo>
                  <a:cubicBezTo>
                    <a:pt x="0" y="160407"/>
                    <a:pt x="160407" y="0"/>
                    <a:pt x="358280" y="0"/>
                  </a:cubicBezTo>
                  <a:close/>
                </a:path>
              </a:pathLst>
            </a:cu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4" name="Group 43">
            <a:extLst>
              <a:ext uri="{FF2B5EF4-FFF2-40B4-BE49-F238E27FC236}">
                <a16:creationId xmlns:a16="http://schemas.microsoft.com/office/drawing/2014/main" id="{866A4EFD-91D1-48E1-7DD4-BF93C1AE5BE3}"/>
              </a:ext>
            </a:extLst>
          </p:cNvPr>
          <p:cNvGrpSpPr/>
          <p:nvPr/>
        </p:nvGrpSpPr>
        <p:grpSpPr>
          <a:xfrm>
            <a:off x="3890616" y="5853941"/>
            <a:ext cx="7163658" cy="493265"/>
            <a:chOff x="4047391" y="5631942"/>
            <a:chExt cx="7163658" cy="493265"/>
          </a:xfrm>
        </p:grpSpPr>
        <p:sp>
          <p:nvSpPr>
            <p:cNvPr id="50" name="TextBox 49">
              <a:extLst>
                <a:ext uri="{FF2B5EF4-FFF2-40B4-BE49-F238E27FC236}">
                  <a16:creationId xmlns:a16="http://schemas.microsoft.com/office/drawing/2014/main" id="{04CA5430-F6AC-0527-7673-5811EDF1CA82}"/>
                </a:ext>
              </a:extLst>
            </p:cNvPr>
            <p:cNvSpPr txBox="1"/>
            <p:nvPr/>
          </p:nvSpPr>
          <p:spPr>
            <a:xfrm>
              <a:off x="4047391" y="5631942"/>
              <a:ext cx="121420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GD1</a:t>
              </a:r>
              <a:endParaRPr lang="en-US" b="1"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8C088D3E-A26B-38F8-CFAB-8CBB26290243}"/>
                </a:ext>
              </a:extLst>
            </p:cNvPr>
            <p:cNvSpPr txBox="1"/>
            <p:nvPr/>
          </p:nvSpPr>
          <p:spPr>
            <a:xfrm>
              <a:off x="7029133" y="5631942"/>
              <a:ext cx="121420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GD2</a:t>
              </a:r>
              <a:endParaRPr lang="en-US" b="1" dirty="0">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63F157A7-4BE7-A774-D9C4-D0D545B7FD0E}"/>
                </a:ext>
              </a:extLst>
            </p:cNvPr>
            <p:cNvSpPr txBox="1"/>
            <p:nvPr/>
          </p:nvSpPr>
          <p:spPr>
            <a:xfrm>
              <a:off x="9996846" y="5663542"/>
              <a:ext cx="121420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GD3</a:t>
              </a:r>
              <a:endParaRPr lang="en-US"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650375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8941B-06A3-33B5-B428-597BD2869519}"/>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1F1401EE-92B5-3B09-D891-1C8D8A17CA7D}"/>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ED08463D-9C4E-995B-D6E1-40F93DB36E92}"/>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8A01555E-F781-C266-FAA1-923E30194552}"/>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EDD37FA-4CFA-0B3C-40E0-B95D4321A36E}"/>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5BF7888B-C450-2AFD-1917-4882E429AA54}"/>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1ECAED7A-1D15-D591-C5D8-AEB40230C6B3}"/>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0F993998-16F4-D1E9-D97A-8E6E7A02DB94}"/>
              </a:ext>
            </a:extLst>
          </p:cNvPr>
          <p:cNvGrpSpPr/>
          <p:nvPr/>
        </p:nvGrpSpPr>
        <p:grpSpPr>
          <a:xfrm>
            <a:off x="-1056264" y="4572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6D40EABA-1770-AD5F-2136-EC0ABE20CA61}"/>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46DF92BB-7B9A-76CF-67D1-ACDFBE5732F3}"/>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92DA4C75-B2E5-8816-7BEB-B478958EBAD6}"/>
              </a:ext>
            </a:extLst>
          </p:cNvPr>
          <p:cNvGrpSpPr/>
          <p:nvPr/>
        </p:nvGrpSpPr>
        <p:grpSpPr>
          <a:xfrm>
            <a:off x="-10696408"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B4B75518-DD4D-AA21-B60E-A29368CC1196}"/>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495708C2-6687-EF18-36B4-8C5A3FC03736}"/>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AFBD9603-363D-28E8-ABCE-9CB8E425C5A3}"/>
              </a:ext>
            </a:extLst>
          </p:cNvPr>
          <p:cNvGrpSpPr/>
          <p:nvPr/>
        </p:nvGrpSpPr>
        <p:grpSpPr>
          <a:xfrm>
            <a:off x="-11164273" y="45720"/>
            <a:ext cx="13704572" cy="6858000"/>
            <a:chOff x="-11064244" y="0"/>
            <a:chExt cx="13704572" cy="6858000"/>
          </a:xfrm>
          <a:solidFill>
            <a:srgbClr val="80B3D2"/>
          </a:solidFill>
        </p:grpSpPr>
        <p:sp>
          <p:nvSpPr>
            <p:cNvPr id="12" name="Rectangle: Rounded Corners 11">
              <a:extLst>
                <a:ext uri="{FF2B5EF4-FFF2-40B4-BE49-F238E27FC236}">
                  <a16:creationId xmlns:a16="http://schemas.microsoft.com/office/drawing/2014/main" id="{7FCFA051-0FC7-AC72-7BE7-4B8E0D99A476}"/>
                </a:ext>
              </a:extLst>
            </p:cNvPr>
            <p:cNvSpPr/>
            <p:nvPr/>
          </p:nvSpPr>
          <p:spPr>
            <a:xfrm>
              <a:off x="-11064244"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9923F657-941D-E02F-F5A8-39BE279A0708}"/>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6FBC9566-A4CB-BD2D-4F2E-3F4F5EEAE8F2}"/>
              </a:ext>
            </a:extLst>
          </p:cNvPr>
          <p:cNvGrpSpPr/>
          <p:nvPr/>
        </p:nvGrpSpPr>
        <p:grpSpPr>
          <a:xfrm>
            <a:off x="-11765603" y="30480"/>
            <a:ext cx="13819189" cy="6858000"/>
            <a:chOff x="-11765605" y="30480"/>
            <a:chExt cx="13819189" cy="6858000"/>
          </a:xfrm>
        </p:grpSpPr>
        <p:sp>
          <p:nvSpPr>
            <p:cNvPr id="13" name="Rectangle: Rounded Corners 12">
              <a:extLst>
                <a:ext uri="{FF2B5EF4-FFF2-40B4-BE49-F238E27FC236}">
                  <a16:creationId xmlns:a16="http://schemas.microsoft.com/office/drawing/2014/main" id="{498A8087-4392-51FB-3F45-1BC2E989D23C}"/>
                </a:ext>
              </a:extLst>
            </p:cNvPr>
            <p:cNvSpPr/>
            <p:nvPr/>
          </p:nvSpPr>
          <p:spPr>
            <a:xfrm>
              <a:off x="-11765605" y="3048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13B4EC06-711F-1BB8-F706-1D3AC54561C0}"/>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8EB93F84-A6DD-69B6-5486-2796AF7C9448}"/>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BBD0EB24-10B5-5968-5B4C-10C243DE39F1}"/>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A7FBF0F2-D607-3804-7CD1-D8D5F5219420}"/>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3B52F842-C4B7-9636-3693-6E23F5564633}"/>
              </a:ext>
            </a:extLst>
          </p:cNvPr>
          <p:cNvSpPr txBox="1"/>
          <p:nvPr/>
        </p:nvSpPr>
        <p:spPr>
          <a:xfrm rot="16200000">
            <a:off x="2162383" y="2542419"/>
            <a:ext cx="134257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Symptoms</a:t>
            </a:r>
            <a:endParaRPr lang="en-US" dirty="0"/>
          </a:p>
        </p:txBody>
      </p:sp>
      <p:sp>
        <p:nvSpPr>
          <p:cNvPr id="26" name="TextBox 25">
            <a:extLst>
              <a:ext uri="{FF2B5EF4-FFF2-40B4-BE49-F238E27FC236}">
                <a16:creationId xmlns:a16="http://schemas.microsoft.com/office/drawing/2014/main" id="{A3D18943-4438-A5DE-F046-3FCBBCE469CA}"/>
              </a:ext>
            </a:extLst>
          </p:cNvPr>
          <p:cNvSpPr txBox="1"/>
          <p:nvPr/>
        </p:nvSpPr>
        <p:spPr>
          <a:xfrm rot="16200000">
            <a:off x="1559470" y="3194993"/>
            <a:ext cx="1513842"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Epidemiology</a:t>
            </a:r>
            <a:endParaRPr lang="en-US" dirty="0"/>
          </a:p>
        </p:txBody>
      </p:sp>
      <p:sp>
        <p:nvSpPr>
          <p:cNvPr id="28" name="TextBox 27">
            <a:extLst>
              <a:ext uri="{FF2B5EF4-FFF2-40B4-BE49-F238E27FC236}">
                <a16:creationId xmlns:a16="http://schemas.microsoft.com/office/drawing/2014/main" id="{DB52E35E-0A9F-5F7A-0FFC-DE47DBA0B567}"/>
              </a:ext>
            </a:extLst>
          </p:cNvPr>
          <p:cNvSpPr txBox="1"/>
          <p:nvPr/>
        </p:nvSpPr>
        <p:spPr>
          <a:xfrm rot="16200000">
            <a:off x="1195104" y="3737405"/>
            <a:ext cx="1299559"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Diagnosis</a:t>
            </a:r>
            <a:endParaRPr lang="en-US" dirty="0"/>
          </a:p>
        </p:txBody>
      </p:sp>
      <p:sp>
        <p:nvSpPr>
          <p:cNvPr id="30" name="TextBox 29">
            <a:extLst>
              <a:ext uri="{FF2B5EF4-FFF2-40B4-BE49-F238E27FC236}">
                <a16:creationId xmlns:a16="http://schemas.microsoft.com/office/drawing/2014/main" id="{1A6511BB-EC27-8613-2609-7269ED4E7ED5}"/>
              </a:ext>
            </a:extLst>
          </p:cNvPr>
          <p:cNvSpPr txBox="1"/>
          <p:nvPr/>
        </p:nvSpPr>
        <p:spPr>
          <a:xfrm rot="16200000">
            <a:off x="670380" y="4331765"/>
            <a:ext cx="1299560"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grpSp>
        <p:nvGrpSpPr>
          <p:cNvPr id="31" name="Group 30">
            <a:extLst>
              <a:ext uri="{FF2B5EF4-FFF2-40B4-BE49-F238E27FC236}">
                <a16:creationId xmlns:a16="http://schemas.microsoft.com/office/drawing/2014/main" id="{07B3DDE7-9B67-9359-DB3B-9420D67FB1BE}"/>
              </a:ext>
            </a:extLst>
          </p:cNvPr>
          <p:cNvGrpSpPr/>
          <p:nvPr/>
        </p:nvGrpSpPr>
        <p:grpSpPr>
          <a:xfrm>
            <a:off x="-14787801" y="15240"/>
            <a:ext cx="15751110" cy="6858000"/>
            <a:chOff x="-14787801" y="15240"/>
            <a:chExt cx="15751110" cy="6858000"/>
          </a:xfrm>
        </p:grpSpPr>
        <p:sp>
          <p:nvSpPr>
            <p:cNvPr id="32" name="Rectangle: Rounded Corners 31">
              <a:extLst>
                <a:ext uri="{FF2B5EF4-FFF2-40B4-BE49-F238E27FC236}">
                  <a16:creationId xmlns:a16="http://schemas.microsoft.com/office/drawing/2014/main" id="{BF5433C3-126C-A456-640C-B0B8EC492C37}"/>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135443C4-AA7F-11F8-A417-09AD4F550AF5}"/>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B9CBBFC1-B7CE-E232-F49D-4233B206E0E3}"/>
              </a:ext>
            </a:extLst>
          </p:cNvPr>
          <p:cNvSpPr txBox="1"/>
          <p:nvPr/>
        </p:nvSpPr>
        <p:spPr>
          <a:xfrm rot="16200000">
            <a:off x="118074" y="5162106"/>
            <a:ext cx="141732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grpSp>
        <p:nvGrpSpPr>
          <p:cNvPr id="34" name="Group 33">
            <a:extLst>
              <a:ext uri="{FF2B5EF4-FFF2-40B4-BE49-F238E27FC236}">
                <a16:creationId xmlns:a16="http://schemas.microsoft.com/office/drawing/2014/main" id="{0BA13F0C-BD0E-1E2C-46D3-5722407FBAB7}"/>
              </a:ext>
            </a:extLst>
          </p:cNvPr>
          <p:cNvGrpSpPr/>
          <p:nvPr/>
        </p:nvGrpSpPr>
        <p:grpSpPr>
          <a:xfrm>
            <a:off x="3258989" y="1191408"/>
            <a:ext cx="2608801" cy="3937287"/>
            <a:chOff x="3366375" y="539644"/>
            <a:chExt cx="2608801" cy="3937287"/>
          </a:xfrm>
        </p:grpSpPr>
        <p:grpSp>
          <p:nvGrpSpPr>
            <p:cNvPr id="2" name="Group 1">
              <a:extLst>
                <a:ext uri="{FF2B5EF4-FFF2-40B4-BE49-F238E27FC236}">
                  <a16:creationId xmlns:a16="http://schemas.microsoft.com/office/drawing/2014/main" id="{0411F797-4C1E-916B-BD36-04383B0F6BFB}"/>
                </a:ext>
              </a:extLst>
            </p:cNvPr>
            <p:cNvGrpSpPr/>
            <p:nvPr/>
          </p:nvGrpSpPr>
          <p:grpSpPr>
            <a:xfrm>
              <a:off x="3366375" y="539644"/>
              <a:ext cx="2608801" cy="3937287"/>
              <a:chOff x="3355532" y="594533"/>
              <a:chExt cx="2608801" cy="3937287"/>
            </a:xfrm>
          </p:grpSpPr>
          <p:sp>
            <p:nvSpPr>
              <p:cNvPr id="54" name="Rectangle: Rounded Corners 53">
                <a:extLst>
                  <a:ext uri="{FF2B5EF4-FFF2-40B4-BE49-F238E27FC236}">
                    <a16:creationId xmlns:a16="http://schemas.microsoft.com/office/drawing/2014/main" id="{91C9FBED-BEAD-3320-B50E-106C7704EFE2}"/>
                  </a:ext>
                </a:extLst>
              </p:cNvPr>
              <p:cNvSpPr/>
              <p:nvPr/>
            </p:nvSpPr>
            <p:spPr>
              <a:xfrm>
                <a:off x="3355532" y="655493"/>
                <a:ext cx="2608801" cy="3876327"/>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Medical">
                <a:extLst>
                  <a:ext uri="{FF2B5EF4-FFF2-40B4-BE49-F238E27FC236}">
                    <a16:creationId xmlns:a16="http://schemas.microsoft.com/office/drawing/2014/main" id="{F3AE1B89-156D-14C9-8059-69BDFA7578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2367" y="594533"/>
                <a:ext cx="1144249" cy="1144249"/>
              </a:xfrm>
              <a:prstGeom prst="rect">
                <a:avLst/>
              </a:prstGeom>
            </p:spPr>
          </p:pic>
        </p:grpSp>
        <p:sp>
          <p:nvSpPr>
            <p:cNvPr id="25" name="TextBox 24">
              <a:extLst>
                <a:ext uri="{FF2B5EF4-FFF2-40B4-BE49-F238E27FC236}">
                  <a16:creationId xmlns:a16="http://schemas.microsoft.com/office/drawing/2014/main" id="{9B51504F-17B4-F5B4-088A-102C795E03F7}"/>
                </a:ext>
              </a:extLst>
            </p:cNvPr>
            <p:cNvSpPr txBox="1"/>
            <p:nvPr/>
          </p:nvSpPr>
          <p:spPr>
            <a:xfrm>
              <a:off x="3700234" y="1767840"/>
              <a:ext cx="1908516" cy="2308324"/>
            </a:xfrm>
            <a:prstGeom prst="rect">
              <a:avLst/>
            </a:prstGeom>
            <a:noFill/>
          </p:spPr>
          <p:txBody>
            <a:bodyPr wrap="square" rtlCol="0">
              <a:spAutoFit/>
            </a:bodyPr>
            <a:lstStyle/>
            <a:p>
              <a:pPr marL="285750" indent="-285750" algn="r" rtl="1">
                <a:buFont typeface="Arial" panose="020B0604020202020204" pitchFamily="34" charset="0"/>
                <a:buChar char="•"/>
              </a:pPr>
              <a:r>
                <a:rPr lang="fa-IR" b="1" dirty="0">
                  <a:cs typeface="B Nazanin" panose="00000400000000000000" pitchFamily="2" charset="-78"/>
                </a:rPr>
                <a:t>شایع ترین</a:t>
              </a:r>
            </a:p>
            <a:p>
              <a:pPr marL="285750" indent="-285750" algn="r" rtl="1">
                <a:buFont typeface="Arial" panose="020B0604020202020204" pitchFamily="34" charset="0"/>
                <a:buChar char="•"/>
              </a:pPr>
              <a:r>
                <a:rPr lang="fa-IR" b="1" dirty="0">
                  <a:cs typeface="B Nazanin" panose="00000400000000000000" pitchFamily="2" charset="-78"/>
                </a:rPr>
                <a:t>نوع غیر عصبی</a:t>
              </a:r>
            </a:p>
            <a:p>
              <a:pPr marL="285750" indent="-285750" algn="r" rtl="1">
                <a:buFont typeface="Arial" panose="020B0604020202020204" pitchFamily="34" charset="0"/>
                <a:buChar char="•"/>
              </a:pPr>
              <a:r>
                <a:rPr lang="fa-IR" b="1" dirty="0">
                  <a:cs typeface="B Nazanin" panose="00000400000000000000" pitchFamily="2" charset="-78"/>
                </a:rPr>
                <a:t>پارکینسون،آسیب های عصبی محیطی</a:t>
              </a:r>
            </a:p>
            <a:p>
              <a:pPr marL="285750" indent="-285750" algn="r" rtl="1">
                <a:buFont typeface="Arial" panose="020B0604020202020204" pitchFamily="34" charset="0"/>
                <a:buChar char="•"/>
              </a:pPr>
              <a:r>
                <a:rPr lang="fa-IR" b="1" dirty="0">
                  <a:cs typeface="B Nazanin" panose="00000400000000000000" pitchFamily="2" charset="-78"/>
                </a:rPr>
                <a:t>هپاتواسپلنومگالی</a:t>
              </a:r>
            </a:p>
            <a:p>
              <a:pPr marL="285750" indent="-285750" algn="r" rtl="1">
                <a:buFont typeface="Arial" panose="020B0604020202020204" pitchFamily="34" charset="0"/>
                <a:buChar char="•"/>
              </a:pPr>
              <a:r>
                <a:rPr lang="fa-IR" b="1" dirty="0">
                  <a:cs typeface="B Nazanin" panose="00000400000000000000" pitchFamily="2" charset="-78"/>
                </a:rPr>
                <a:t>پان‌سیتوپنیا</a:t>
              </a:r>
            </a:p>
            <a:p>
              <a:pPr marL="285750" indent="-285750" algn="r" rtl="1">
                <a:buFont typeface="Arial" panose="020B0604020202020204" pitchFamily="34" charset="0"/>
                <a:buChar char="•"/>
              </a:pPr>
              <a:r>
                <a:rPr lang="fa-IR" b="1" dirty="0">
                  <a:cs typeface="B Nazanin" panose="00000400000000000000" pitchFamily="2" charset="-78"/>
                </a:rPr>
                <a:t>درگیری اسکلتی</a:t>
              </a:r>
              <a:endParaRPr lang="en-US" b="1" dirty="0">
                <a:cs typeface="B Nazanin" panose="00000400000000000000" pitchFamily="2" charset="-78"/>
              </a:endParaRPr>
            </a:p>
          </p:txBody>
        </p:sp>
      </p:grpSp>
      <p:grpSp>
        <p:nvGrpSpPr>
          <p:cNvPr id="39" name="Group 38">
            <a:extLst>
              <a:ext uri="{FF2B5EF4-FFF2-40B4-BE49-F238E27FC236}">
                <a16:creationId xmlns:a16="http://schemas.microsoft.com/office/drawing/2014/main" id="{1A6CB97C-0740-F31B-579F-901ABBFDDF9B}"/>
              </a:ext>
            </a:extLst>
          </p:cNvPr>
          <p:cNvGrpSpPr/>
          <p:nvPr/>
        </p:nvGrpSpPr>
        <p:grpSpPr>
          <a:xfrm>
            <a:off x="6186968" y="4136431"/>
            <a:ext cx="2542087" cy="3910276"/>
            <a:chOff x="6345757" y="583629"/>
            <a:chExt cx="2542087" cy="3910276"/>
          </a:xfrm>
        </p:grpSpPr>
        <p:grpSp>
          <p:nvGrpSpPr>
            <p:cNvPr id="38" name="Group 37">
              <a:extLst>
                <a:ext uri="{FF2B5EF4-FFF2-40B4-BE49-F238E27FC236}">
                  <a16:creationId xmlns:a16="http://schemas.microsoft.com/office/drawing/2014/main" id="{8C6ED45B-AFFE-AC49-F02F-41A1412F911F}"/>
                </a:ext>
              </a:extLst>
            </p:cNvPr>
            <p:cNvGrpSpPr/>
            <p:nvPr/>
          </p:nvGrpSpPr>
          <p:grpSpPr>
            <a:xfrm>
              <a:off x="6345757" y="583629"/>
              <a:ext cx="2542087" cy="3910276"/>
              <a:chOff x="6287077" y="591250"/>
              <a:chExt cx="2542087" cy="3910276"/>
            </a:xfrm>
          </p:grpSpPr>
          <p:sp>
            <p:nvSpPr>
              <p:cNvPr id="56" name="Rectangle: Rounded Corners 55">
                <a:extLst>
                  <a:ext uri="{FF2B5EF4-FFF2-40B4-BE49-F238E27FC236}">
                    <a16:creationId xmlns:a16="http://schemas.microsoft.com/office/drawing/2014/main" id="{B75EF87C-A3D7-0151-24B0-A280AADC1C6B}"/>
                  </a:ext>
                </a:extLst>
              </p:cNvPr>
              <p:cNvSpPr/>
              <p:nvPr/>
            </p:nvSpPr>
            <p:spPr>
              <a:xfrm>
                <a:off x="6287077" y="591250"/>
                <a:ext cx="2542087" cy="3910276"/>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Graphic 59" descr="Medical">
                <a:extLst>
                  <a:ext uri="{FF2B5EF4-FFF2-40B4-BE49-F238E27FC236}">
                    <a16:creationId xmlns:a16="http://schemas.microsoft.com/office/drawing/2014/main" id="{3A043CD7-ABE3-FDD8-5728-5A6F618AFF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29133" y="591250"/>
                <a:ext cx="1144249" cy="1144249"/>
              </a:xfrm>
              <a:prstGeom prst="rect">
                <a:avLst/>
              </a:prstGeom>
            </p:spPr>
          </p:pic>
        </p:grpSp>
        <p:sp>
          <p:nvSpPr>
            <p:cNvPr id="27" name="TextBox 26">
              <a:extLst>
                <a:ext uri="{FF2B5EF4-FFF2-40B4-BE49-F238E27FC236}">
                  <a16:creationId xmlns:a16="http://schemas.microsoft.com/office/drawing/2014/main" id="{928DBFCE-DF8C-5C24-478C-9ED17B2A567A}"/>
                </a:ext>
              </a:extLst>
            </p:cNvPr>
            <p:cNvSpPr txBox="1"/>
            <p:nvPr/>
          </p:nvSpPr>
          <p:spPr>
            <a:xfrm>
              <a:off x="6640095" y="1767840"/>
              <a:ext cx="1969501" cy="2308324"/>
            </a:xfrm>
            <a:prstGeom prst="rect">
              <a:avLst/>
            </a:prstGeom>
            <a:noFill/>
          </p:spPr>
          <p:txBody>
            <a:bodyPr wrap="square" rtlCol="0">
              <a:spAutoFit/>
            </a:bodyPr>
            <a:lstStyle/>
            <a:p>
              <a:pPr marL="285750" indent="-285750" algn="r" rtl="1">
                <a:buFont typeface="Arial" panose="020B0604020202020204" pitchFamily="34" charset="0"/>
                <a:buChar char="•"/>
              </a:pPr>
              <a:r>
                <a:rPr lang="fa-IR" b="1" dirty="0">
                  <a:cs typeface="B Nazanin" panose="00000400000000000000" pitchFamily="2" charset="-78"/>
                </a:rPr>
                <a:t>نوع حاد عصبی</a:t>
              </a:r>
            </a:p>
            <a:p>
              <a:pPr marL="285750" indent="-285750" algn="r" rtl="1">
                <a:buFont typeface="Arial" panose="020B0604020202020204" pitchFamily="34" charset="0"/>
                <a:buChar char="•"/>
              </a:pPr>
              <a:r>
                <a:rPr lang="fa-IR" b="1" dirty="0">
                  <a:cs typeface="B Nazanin" panose="00000400000000000000" pitchFamily="2" charset="-78"/>
                </a:rPr>
                <a:t>هپاتواسپلنومگالی شدید</a:t>
              </a:r>
            </a:p>
            <a:p>
              <a:pPr marL="285750" indent="-285750" algn="r" rtl="1">
                <a:buFont typeface="Arial" panose="020B0604020202020204" pitchFamily="34" charset="0"/>
                <a:buChar char="•"/>
              </a:pPr>
              <a:r>
                <a:rPr lang="fa-IR" b="1" dirty="0">
                  <a:cs typeface="B Nazanin" panose="00000400000000000000" pitchFamily="2" charset="-78"/>
                </a:rPr>
                <a:t>و پیشرونده عملکرد عصبی</a:t>
              </a:r>
            </a:p>
            <a:p>
              <a:pPr marL="285750" indent="-285750" algn="r" rtl="1">
                <a:buFont typeface="Arial" panose="020B0604020202020204" pitchFamily="34" charset="0"/>
                <a:buChar char="•"/>
              </a:pPr>
              <a:r>
                <a:rPr lang="fa-IR" b="1" dirty="0">
                  <a:cs typeface="B Nazanin" panose="00000400000000000000" pitchFamily="2" charset="-78"/>
                </a:rPr>
                <a:t>بدترین پیش‌آگهی</a:t>
              </a:r>
            </a:p>
            <a:p>
              <a:pPr marL="285750" indent="-285750" algn="r" rtl="1">
                <a:buFont typeface="Arial" panose="020B0604020202020204" pitchFamily="34" charset="0"/>
                <a:buChar char="•"/>
              </a:pPr>
              <a:r>
                <a:rPr lang="fa-IR" b="1" dirty="0">
                  <a:cs typeface="B Nazanin" panose="00000400000000000000" pitchFamily="2" charset="-78"/>
                </a:rPr>
                <a:t>امید به زندگی کمتر از 2 سال </a:t>
              </a:r>
              <a:endParaRPr lang="en-US" b="1" dirty="0">
                <a:cs typeface="B Nazanin" panose="00000400000000000000" pitchFamily="2" charset="-78"/>
              </a:endParaRPr>
            </a:p>
          </p:txBody>
        </p:sp>
      </p:grpSp>
      <p:grpSp>
        <p:nvGrpSpPr>
          <p:cNvPr id="41" name="Group 40">
            <a:extLst>
              <a:ext uri="{FF2B5EF4-FFF2-40B4-BE49-F238E27FC236}">
                <a16:creationId xmlns:a16="http://schemas.microsoft.com/office/drawing/2014/main" id="{EC7B6C25-8263-EA78-3803-116CF043CDBA}"/>
              </a:ext>
            </a:extLst>
          </p:cNvPr>
          <p:cNvGrpSpPr/>
          <p:nvPr/>
        </p:nvGrpSpPr>
        <p:grpSpPr>
          <a:xfrm>
            <a:off x="9172001" y="4105475"/>
            <a:ext cx="2526479" cy="3991033"/>
            <a:chOff x="9337509" y="605940"/>
            <a:chExt cx="2526479" cy="3991033"/>
          </a:xfrm>
        </p:grpSpPr>
        <p:grpSp>
          <p:nvGrpSpPr>
            <p:cNvPr id="40" name="Group 39">
              <a:extLst>
                <a:ext uri="{FF2B5EF4-FFF2-40B4-BE49-F238E27FC236}">
                  <a16:creationId xmlns:a16="http://schemas.microsoft.com/office/drawing/2014/main" id="{047FC888-386A-14BE-1B34-034F83C77100}"/>
                </a:ext>
              </a:extLst>
            </p:cNvPr>
            <p:cNvGrpSpPr/>
            <p:nvPr/>
          </p:nvGrpSpPr>
          <p:grpSpPr>
            <a:xfrm>
              <a:off x="9337509" y="605940"/>
              <a:ext cx="2526479" cy="3956546"/>
              <a:chOff x="9337509" y="605940"/>
              <a:chExt cx="2526479" cy="3956546"/>
            </a:xfrm>
          </p:grpSpPr>
          <p:sp>
            <p:nvSpPr>
              <p:cNvPr id="55" name="Rectangle: Rounded Corners 54">
                <a:extLst>
                  <a:ext uri="{FF2B5EF4-FFF2-40B4-BE49-F238E27FC236}">
                    <a16:creationId xmlns:a16="http://schemas.microsoft.com/office/drawing/2014/main" id="{90BB2218-A1F9-07FE-F72D-B322885BA431}"/>
                  </a:ext>
                </a:extLst>
              </p:cNvPr>
              <p:cNvSpPr/>
              <p:nvPr/>
            </p:nvSpPr>
            <p:spPr>
              <a:xfrm>
                <a:off x="9337509" y="652209"/>
                <a:ext cx="2526479" cy="3910277"/>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descr="Medical">
                <a:extLst>
                  <a:ext uri="{FF2B5EF4-FFF2-40B4-BE49-F238E27FC236}">
                    <a16:creationId xmlns:a16="http://schemas.microsoft.com/office/drawing/2014/main" id="{F907D38E-A620-A442-6448-CE622FB633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7537" y="605940"/>
                <a:ext cx="1144249" cy="1144249"/>
              </a:xfrm>
              <a:prstGeom prst="rect">
                <a:avLst/>
              </a:prstGeom>
            </p:spPr>
          </p:pic>
        </p:grpSp>
        <p:sp>
          <p:nvSpPr>
            <p:cNvPr id="29" name="TextBox 28">
              <a:extLst>
                <a:ext uri="{FF2B5EF4-FFF2-40B4-BE49-F238E27FC236}">
                  <a16:creationId xmlns:a16="http://schemas.microsoft.com/office/drawing/2014/main" id="{21CB8731-89EE-38BE-50AE-EC4538A1BBA1}"/>
                </a:ext>
              </a:extLst>
            </p:cNvPr>
            <p:cNvSpPr txBox="1"/>
            <p:nvPr/>
          </p:nvSpPr>
          <p:spPr>
            <a:xfrm>
              <a:off x="9621143" y="1765429"/>
              <a:ext cx="1959209" cy="2831544"/>
            </a:xfrm>
            <a:prstGeom prst="rect">
              <a:avLst/>
            </a:prstGeom>
            <a:noFill/>
          </p:spPr>
          <p:txBody>
            <a:bodyPr wrap="square" rtlCol="0">
              <a:spAutoFit/>
            </a:bodyPr>
            <a:lstStyle/>
            <a:p>
              <a:pPr marL="285750" indent="-285750" algn="r" rtl="1">
                <a:buFont typeface="Arial" panose="020B0604020202020204" pitchFamily="34" charset="0"/>
                <a:buChar char="•"/>
              </a:pPr>
              <a:r>
                <a:rPr lang="fa-IR" sz="2000" b="1" dirty="0">
                  <a:cs typeface="B Nazanin" panose="00000400000000000000" pitchFamily="2" charset="-78"/>
                </a:rPr>
                <a:t>نوع مزمن عصبی</a:t>
              </a:r>
            </a:p>
            <a:p>
              <a:pPr marL="285750" indent="-285750" algn="r" rtl="1">
                <a:buFont typeface="Arial" panose="020B0604020202020204" pitchFamily="34" charset="0"/>
                <a:buChar char="•"/>
              </a:pPr>
              <a:r>
                <a:rPr lang="fa-IR" sz="2000" b="1" dirty="0">
                  <a:cs typeface="B Nazanin" panose="00000400000000000000" pitchFamily="2" charset="-78"/>
                </a:rPr>
                <a:t>اختلال در حرکات چشم</a:t>
              </a:r>
            </a:p>
            <a:p>
              <a:pPr marL="285750" indent="-285750" algn="r" rtl="1">
                <a:buFont typeface="Arial" panose="020B0604020202020204" pitchFamily="34" charset="0"/>
                <a:buChar char="•"/>
              </a:pPr>
              <a:r>
                <a:rPr lang="fa-IR" sz="2000" b="1" dirty="0">
                  <a:cs typeface="B Nazanin" panose="00000400000000000000" pitchFamily="2" charset="-78"/>
                </a:rPr>
                <a:t>پیشرفت آن‌ کندتر از نوع2</a:t>
              </a:r>
            </a:p>
            <a:p>
              <a:pPr marL="285750" indent="-285750" algn="r" rtl="1">
                <a:buFont typeface="Arial" panose="020B0604020202020204" pitchFamily="34" charset="0"/>
                <a:buChar char="•"/>
              </a:pPr>
              <a:r>
                <a:rPr lang="fa-IR" sz="2000" b="1" dirty="0">
                  <a:cs typeface="B Nazanin" panose="00000400000000000000" pitchFamily="2" charset="-78"/>
                </a:rPr>
                <a:t>نسبت به نوع 2 طول عمر بیشتری دارند</a:t>
              </a:r>
              <a:endParaRPr lang="en-US" sz="2000" b="1" dirty="0">
                <a:cs typeface="B Nazanin" panose="00000400000000000000" pitchFamily="2" charset="-78"/>
              </a:endParaRPr>
            </a:p>
            <a:p>
              <a:pPr marL="285750" indent="-285750" algn="r" rtl="1">
                <a:buFont typeface="Arial" panose="020B0604020202020204" pitchFamily="34" charset="0"/>
                <a:buChar char="•"/>
              </a:pPr>
              <a:endParaRPr lang="en-US" dirty="0"/>
            </a:p>
          </p:txBody>
        </p:sp>
      </p:grpSp>
      <p:grpSp>
        <p:nvGrpSpPr>
          <p:cNvPr id="49" name="Group 48">
            <a:extLst>
              <a:ext uri="{FF2B5EF4-FFF2-40B4-BE49-F238E27FC236}">
                <a16:creationId xmlns:a16="http://schemas.microsoft.com/office/drawing/2014/main" id="{C2E71153-6F2A-6758-9239-69C4EB1B80C3}"/>
              </a:ext>
            </a:extLst>
          </p:cNvPr>
          <p:cNvGrpSpPr/>
          <p:nvPr/>
        </p:nvGrpSpPr>
        <p:grpSpPr>
          <a:xfrm>
            <a:off x="3233430" y="4587240"/>
            <a:ext cx="8470778" cy="4050237"/>
            <a:chOff x="3783988" y="4568546"/>
            <a:chExt cx="7763846" cy="3446441"/>
          </a:xfrm>
        </p:grpSpPr>
        <p:grpSp>
          <p:nvGrpSpPr>
            <p:cNvPr id="45" name="Group 44">
              <a:extLst>
                <a:ext uri="{FF2B5EF4-FFF2-40B4-BE49-F238E27FC236}">
                  <a16:creationId xmlns:a16="http://schemas.microsoft.com/office/drawing/2014/main" id="{9CB47970-F320-6DC8-F5D1-CD0A34357263}"/>
                </a:ext>
              </a:extLst>
            </p:cNvPr>
            <p:cNvGrpSpPr/>
            <p:nvPr/>
          </p:nvGrpSpPr>
          <p:grpSpPr>
            <a:xfrm>
              <a:off x="3783988" y="4587240"/>
              <a:ext cx="5053113" cy="3427747"/>
              <a:chOff x="3592976" y="4861560"/>
              <a:chExt cx="5053113" cy="3427747"/>
            </a:xfrm>
          </p:grpSpPr>
          <p:sp>
            <p:nvSpPr>
              <p:cNvPr id="42" name="Freeform: Shape 41">
                <a:extLst>
                  <a:ext uri="{FF2B5EF4-FFF2-40B4-BE49-F238E27FC236}">
                    <a16:creationId xmlns:a16="http://schemas.microsoft.com/office/drawing/2014/main" id="{7C4D89FC-4E45-2752-4242-95FE4C5F8D40}"/>
                  </a:ext>
                </a:extLst>
              </p:cNvPr>
              <p:cNvSpPr/>
              <p:nvPr/>
            </p:nvSpPr>
            <p:spPr>
              <a:xfrm>
                <a:off x="3592976" y="4861560"/>
                <a:ext cx="2401053" cy="3427747"/>
              </a:xfrm>
              <a:custGeom>
                <a:avLst/>
                <a:gdLst>
                  <a:gd name="connsiteX0" fmla="*/ 358280 w 2149639"/>
                  <a:gd name="connsiteY0" fmla="*/ 0 h 3427747"/>
                  <a:gd name="connsiteX1" fmla="*/ 485332 w 2149639"/>
                  <a:gd name="connsiteY1" fmla="*/ 0 h 3427747"/>
                  <a:gd name="connsiteX2" fmla="*/ 484349 w 2149639"/>
                  <a:gd name="connsiteY2" fmla="*/ 9869 h 3427747"/>
                  <a:gd name="connsiteX3" fmla="*/ 1046480 w 2149639"/>
                  <a:gd name="connsiteY3" fmla="*/ 579121 h 3427747"/>
                  <a:gd name="connsiteX4" fmla="*/ 1608611 w 2149639"/>
                  <a:gd name="connsiteY4" fmla="*/ 9869 h 3427747"/>
                  <a:gd name="connsiteX5" fmla="*/ 1607629 w 2149639"/>
                  <a:gd name="connsiteY5" fmla="*/ 0 h 3427747"/>
                  <a:gd name="connsiteX6" fmla="*/ 1791359 w 2149639"/>
                  <a:gd name="connsiteY6" fmla="*/ 0 h 3427747"/>
                  <a:gd name="connsiteX7" fmla="*/ 2149639 w 2149639"/>
                  <a:gd name="connsiteY7" fmla="*/ 358280 h 3427747"/>
                  <a:gd name="connsiteX8" fmla="*/ 2149639 w 2149639"/>
                  <a:gd name="connsiteY8" fmla="*/ 3069467 h 3427747"/>
                  <a:gd name="connsiteX9" fmla="*/ 1791359 w 2149639"/>
                  <a:gd name="connsiteY9" fmla="*/ 3427747 h 3427747"/>
                  <a:gd name="connsiteX10" fmla="*/ 358280 w 2149639"/>
                  <a:gd name="connsiteY10" fmla="*/ 3427747 h 3427747"/>
                  <a:gd name="connsiteX11" fmla="*/ 0 w 2149639"/>
                  <a:gd name="connsiteY11" fmla="*/ 3069467 h 3427747"/>
                  <a:gd name="connsiteX12" fmla="*/ 0 w 2149639"/>
                  <a:gd name="connsiteY12" fmla="*/ 358280 h 3427747"/>
                  <a:gd name="connsiteX13" fmla="*/ 358280 w 2149639"/>
                  <a:gd name="connsiteY13" fmla="*/ 0 h 34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39" h="3427747">
                    <a:moveTo>
                      <a:pt x="358280" y="0"/>
                    </a:moveTo>
                    <a:lnTo>
                      <a:pt x="485332" y="0"/>
                    </a:lnTo>
                    <a:lnTo>
                      <a:pt x="484349" y="9869"/>
                    </a:lnTo>
                    <a:cubicBezTo>
                      <a:pt x="484349" y="324258"/>
                      <a:pt x="736024" y="579121"/>
                      <a:pt x="1046480" y="579121"/>
                    </a:cubicBezTo>
                    <a:cubicBezTo>
                      <a:pt x="1356936" y="579121"/>
                      <a:pt x="1608611" y="324258"/>
                      <a:pt x="1608611" y="9869"/>
                    </a:cubicBezTo>
                    <a:lnTo>
                      <a:pt x="1607629" y="0"/>
                    </a:lnTo>
                    <a:lnTo>
                      <a:pt x="1791359" y="0"/>
                    </a:lnTo>
                    <a:cubicBezTo>
                      <a:pt x="1989232" y="0"/>
                      <a:pt x="2149639" y="160407"/>
                      <a:pt x="2149639" y="358280"/>
                    </a:cubicBezTo>
                    <a:lnTo>
                      <a:pt x="2149639" y="3069467"/>
                    </a:lnTo>
                    <a:cubicBezTo>
                      <a:pt x="2149639" y="3267340"/>
                      <a:pt x="1989232" y="3427747"/>
                      <a:pt x="1791359" y="3427747"/>
                    </a:cubicBezTo>
                    <a:lnTo>
                      <a:pt x="358280" y="3427747"/>
                    </a:lnTo>
                    <a:cubicBezTo>
                      <a:pt x="160407" y="3427747"/>
                      <a:pt x="0" y="3267340"/>
                      <a:pt x="0" y="3069467"/>
                    </a:cubicBezTo>
                    <a:lnTo>
                      <a:pt x="0" y="358280"/>
                    </a:lnTo>
                    <a:cubicBezTo>
                      <a:pt x="0" y="160407"/>
                      <a:pt x="160407" y="0"/>
                      <a:pt x="358280" y="0"/>
                    </a:cubicBezTo>
                    <a:close/>
                  </a:path>
                </a:pathLst>
              </a:cu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290E923A-4426-EEAD-AEB7-15CB3CD8222F}"/>
                  </a:ext>
                </a:extLst>
              </p:cNvPr>
              <p:cNvSpPr/>
              <p:nvPr/>
            </p:nvSpPr>
            <p:spPr>
              <a:xfrm>
                <a:off x="6319146" y="4861560"/>
                <a:ext cx="2326943" cy="3427747"/>
              </a:xfrm>
              <a:custGeom>
                <a:avLst/>
                <a:gdLst>
                  <a:gd name="connsiteX0" fmla="*/ 358280 w 2149639"/>
                  <a:gd name="connsiteY0" fmla="*/ 0 h 3427747"/>
                  <a:gd name="connsiteX1" fmla="*/ 513671 w 2149639"/>
                  <a:gd name="connsiteY1" fmla="*/ 0 h 3427747"/>
                  <a:gd name="connsiteX2" fmla="*/ 512688 w 2149639"/>
                  <a:gd name="connsiteY2" fmla="*/ 9869 h 3427747"/>
                  <a:gd name="connsiteX3" fmla="*/ 1074819 w 2149639"/>
                  <a:gd name="connsiteY3" fmla="*/ 579121 h 3427747"/>
                  <a:gd name="connsiteX4" fmla="*/ 1636950 w 2149639"/>
                  <a:gd name="connsiteY4" fmla="*/ 9869 h 3427747"/>
                  <a:gd name="connsiteX5" fmla="*/ 1635968 w 2149639"/>
                  <a:gd name="connsiteY5" fmla="*/ 0 h 3427747"/>
                  <a:gd name="connsiteX6" fmla="*/ 1791359 w 2149639"/>
                  <a:gd name="connsiteY6" fmla="*/ 0 h 3427747"/>
                  <a:gd name="connsiteX7" fmla="*/ 2149639 w 2149639"/>
                  <a:gd name="connsiteY7" fmla="*/ 358280 h 3427747"/>
                  <a:gd name="connsiteX8" fmla="*/ 2149639 w 2149639"/>
                  <a:gd name="connsiteY8" fmla="*/ 3069467 h 3427747"/>
                  <a:gd name="connsiteX9" fmla="*/ 1791359 w 2149639"/>
                  <a:gd name="connsiteY9" fmla="*/ 3427747 h 3427747"/>
                  <a:gd name="connsiteX10" fmla="*/ 358280 w 2149639"/>
                  <a:gd name="connsiteY10" fmla="*/ 3427747 h 3427747"/>
                  <a:gd name="connsiteX11" fmla="*/ 0 w 2149639"/>
                  <a:gd name="connsiteY11" fmla="*/ 3069467 h 3427747"/>
                  <a:gd name="connsiteX12" fmla="*/ 0 w 2149639"/>
                  <a:gd name="connsiteY12" fmla="*/ 358280 h 3427747"/>
                  <a:gd name="connsiteX13" fmla="*/ 358280 w 2149639"/>
                  <a:gd name="connsiteY13" fmla="*/ 0 h 34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39" h="3427747">
                    <a:moveTo>
                      <a:pt x="358280" y="0"/>
                    </a:moveTo>
                    <a:lnTo>
                      <a:pt x="513671" y="0"/>
                    </a:lnTo>
                    <a:lnTo>
                      <a:pt x="512688" y="9869"/>
                    </a:lnTo>
                    <a:cubicBezTo>
                      <a:pt x="512688" y="324258"/>
                      <a:pt x="764363" y="579121"/>
                      <a:pt x="1074819" y="579121"/>
                    </a:cubicBezTo>
                    <a:cubicBezTo>
                      <a:pt x="1385275" y="579121"/>
                      <a:pt x="1636950" y="324258"/>
                      <a:pt x="1636950" y="9869"/>
                    </a:cubicBezTo>
                    <a:lnTo>
                      <a:pt x="1635968" y="0"/>
                    </a:lnTo>
                    <a:lnTo>
                      <a:pt x="1791359" y="0"/>
                    </a:lnTo>
                    <a:cubicBezTo>
                      <a:pt x="1989232" y="0"/>
                      <a:pt x="2149639" y="160407"/>
                      <a:pt x="2149639" y="358280"/>
                    </a:cubicBezTo>
                    <a:lnTo>
                      <a:pt x="2149639" y="3069467"/>
                    </a:lnTo>
                    <a:cubicBezTo>
                      <a:pt x="2149639" y="3267340"/>
                      <a:pt x="1989232" y="3427747"/>
                      <a:pt x="1791359" y="3427747"/>
                    </a:cubicBezTo>
                    <a:lnTo>
                      <a:pt x="358280" y="3427747"/>
                    </a:lnTo>
                    <a:cubicBezTo>
                      <a:pt x="160407" y="3427747"/>
                      <a:pt x="0" y="3267340"/>
                      <a:pt x="0" y="3069467"/>
                    </a:cubicBezTo>
                    <a:lnTo>
                      <a:pt x="0" y="358280"/>
                    </a:lnTo>
                    <a:cubicBezTo>
                      <a:pt x="0" y="160407"/>
                      <a:pt x="160407" y="0"/>
                      <a:pt x="358280" y="0"/>
                    </a:cubicBezTo>
                    <a:close/>
                  </a:path>
                </a:pathLst>
              </a:cu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Freeform: Shape 47">
              <a:extLst>
                <a:ext uri="{FF2B5EF4-FFF2-40B4-BE49-F238E27FC236}">
                  <a16:creationId xmlns:a16="http://schemas.microsoft.com/office/drawing/2014/main" id="{BEA731CE-2994-9F42-204A-4F360584E8F4}"/>
                </a:ext>
              </a:extLst>
            </p:cNvPr>
            <p:cNvSpPr/>
            <p:nvPr/>
          </p:nvSpPr>
          <p:spPr>
            <a:xfrm>
              <a:off x="9236328" y="4568546"/>
              <a:ext cx="2311506" cy="3427747"/>
            </a:xfrm>
            <a:custGeom>
              <a:avLst/>
              <a:gdLst>
                <a:gd name="connsiteX0" fmla="*/ 358280 w 2149639"/>
                <a:gd name="connsiteY0" fmla="*/ 0 h 3427747"/>
                <a:gd name="connsiteX1" fmla="*/ 513671 w 2149639"/>
                <a:gd name="connsiteY1" fmla="*/ 0 h 3427747"/>
                <a:gd name="connsiteX2" fmla="*/ 512688 w 2149639"/>
                <a:gd name="connsiteY2" fmla="*/ 9869 h 3427747"/>
                <a:gd name="connsiteX3" fmla="*/ 1074819 w 2149639"/>
                <a:gd name="connsiteY3" fmla="*/ 579121 h 3427747"/>
                <a:gd name="connsiteX4" fmla="*/ 1636950 w 2149639"/>
                <a:gd name="connsiteY4" fmla="*/ 9869 h 3427747"/>
                <a:gd name="connsiteX5" fmla="*/ 1635968 w 2149639"/>
                <a:gd name="connsiteY5" fmla="*/ 0 h 3427747"/>
                <a:gd name="connsiteX6" fmla="*/ 1791359 w 2149639"/>
                <a:gd name="connsiteY6" fmla="*/ 0 h 3427747"/>
                <a:gd name="connsiteX7" fmla="*/ 2149639 w 2149639"/>
                <a:gd name="connsiteY7" fmla="*/ 358280 h 3427747"/>
                <a:gd name="connsiteX8" fmla="*/ 2149639 w 2149639"/>
                <a:gd name="connsiteY8" fmla="*/ 3069467 h 3427747"/>
                <a:gd name="connsiteX9" fmla="*/ 1791359 w 2149639"/>
                <a:gd name="connsiteY9" fmla="*/ 3427747 h 3427747"/>
                <a:gd name="connsiteX10" fmla="*/ 358280 w 2149639"/>
                <a:gd name="connsiteY10" fmla="*/ 3427747 h 3427747"/>
                <a:gd name="connsiteX11" fmla="*/ 0 w 2149639"/>
                <a:gd name="connsiteY11" fmla="*/ 3069467 h 3427747"/>
                <a:gd name="connsiteX12" fmla="*/ 0 w 2149639"/>
                <a:gd name="connsiteY12" fmla="*/ 358280 h 3427747"/>
                <a:gd name="connsiteX13" fmla="*/ 358280 w 2149639"/>
                <a:gd name="connsiteY13" fmla="*/ 0 h 34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39" h="3427747">
                  <a:moveTo>
                    <a:pt x="358280" y="0"/>
                  </a:moveTo>
                  <a:lnTo>
                    <a:pt x="513671" y="0"/>
                  </a:lnTo>
                  <a:lnTo>
                    <a:pt x="512688" y="9869"/>
                  </a:lnTo>
                  <a:cubicBezTo>
                    <a:pt x="512688" y="324258"/>
                    <a:pt x="764363" y="579121"/>
                    <a:pt x="1074819" y="579121"/>
                  </a:cubicBezTo>
                  <a:cubicBezTo>
                    <a:pt x="1385275" y="579121"/>
                    <a:pt x="1636950" y="324258"/>
                    <a:pt x="1636950" y="9869"/>
                  </a:cubicBezTo>
                  <a:lnTo>
                    <a:pt x="1635968" y="0"/>
                  </a:lnTo>
                  <a:lnTo>
                    <a:pt x="1791359" y="0"/>
                  </a:lnTo>
                  <a:cubicBezTo>
                    <a:pt x="1989232" y="0"/>
                    <a:pt x="2149639" y="160407"/>
                    <a:pt x="2149639" y="358280"/>
                  </a:cubicBezTo>
                  <a:lnTo>
                    <a:pt x="2149639" y="3069467"/>
                  </a:lnTo>
                  <a:cubicBezTo>
                    <a:pt x="2149639" y="3267340"/>
                    <a:pt x="1989232" y="3427747"/>
                    <a:pt x="1791359" y="3427747"/>
                  </a:cubicBezTo>
                  <a:lnTo>
                    <a:pt x="358280" y="3427747"/>
                  </a:lnTo>
                  <a:cubicBezTo>
                    <a:pt x="160407" y="3427747"/>
                    <a:pt x="0" y="3267340"/>
                    <a:pt x="0" y="3069467"/>
                  </a:cubicBezTo>
                  <a:lnTo>
                    <a:pt x="0" y="358280"/>
                  </a:lnTo>
                  <a:cubicBezTo>
                    <a:pt x="0" y="160407"/>
                    <a:pt x="160407" y="0"/>
                    <a:pt x="358280" y="0"/>
                  </a:cubicBezTo>
                  <a:close/>
                </a:path>
              </a:pathLst>
            </a:cu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4" name="Group 43">
            <a:extLst>
              <a:ext uri="{FF2B5EF4-FFF2-40B4-BE49-F238E27FC236}">
                <a16:creationId xmlns:a16="http://schemas.microsoft.com/office/drawing/2014/main" id="{606E92E5-C174-823A-123E-8ED4286E0530}"/>
              </a:ext>
            </a:extLst>
          </p:cNvPr>
          <p:cNvGrpSpPr/>
          <p:nvPr/>
        </p:nvGrpSpPr>
        <p:grpSpPr>
          <a:xfrm>
            <a:off x="3890616" y="5853941"/>
            <a:ext cx="7163658" cy="493265"/>
            <a:chOff x="4047391" y="5631942"/>
            <a:chExt cx="7163658" cy="493265"/>
          </a:xfrm>
        </p:grpSpPr>
        <p:sp>
          <p:nvSpPr>
            <p:cNvPr id="50" name="TextBox 49">
              <a:extLst>
                <a:ext uri="{FF2B5EF4-FFF2-40B4-BE49-F238E27FC236}">
                  <a16:creationId xmlns:a16="http://schemas.microsoft.com/office/drawing/2014/main" id="{1910FD86-4343-B5F5-3272-B0E2DF6D1D96}"/>
                </a:ext>
              </a:extLst>
            </p:cNvPr>
            <p:cNvSpPr txBox="1"/>
            <p:nvPr/>
          </p:nvSpPr>
          <p:spPr>
            <a:xfrm>
              <a:off x="4047391" y="5631942"/>
              <a:ext cx="121420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GD1</a:t>
              </a:r>
              <a:endParaRPr lang="en-US" b="1"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73E731AC-739B-7FD1-8AD6-C3F7DB7A53F9}"/>
                </a:ext>
              </a:extLst>
            </p:cNvPr>
            <p:cNvSpPr txBox="1"/>
            <p:nvPr/>
          </p:nvSpPr>
          <p:spPr>
            <a:xfrm>
              <a:off x="7029133" y="5631942"/>
              <a:ext cx="121420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GD2</a:t>
              </a:r>
              <a:endParaRPr lang="en-US" b="1" dirty="0">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07E2C96D-0E15-26CA-A5BA-A4F8AD0A765B}"/>
                </a:ext>
              </a:extLst>
            </p:cNvPr>
            <p:cNvSpPr txBox="1"/>
            <p:nvPr/>
          </p:nvSpPr>
          <p:spPr>
            <a:xfrm>
              <a:off x="9996846" y="5663542"/>
              <a:ext cx="121420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GD3</a:t>
              </a:r>
              <a:endParaRPr lang="en-US"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347539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53F9B-BD6A-9448-4965-6BFE89928256}"/>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3B1E3EA7-C548-BC0A-2027-D6F7DDE56178}"/>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A9B6C1FC-878D-CE43-6142-5F4DD1974E14}"/>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2DB73B07-0FB8-1679-B315-272D7E6BB5D4}"/>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F5CEB27-990B-ADF2-23AB-D283F0251834}"/>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D9282276-41D0-609A-6D01-51D891F6A799}"/>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4704862D-C114-1716-5CE2-584F0366D915}"/>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C1643C47-46AC-CD00-FEFA-FA10079D6686}"/>
              </a:ext>
            </a:extLst>
          </p:cNvPr>
          <p:cNvGrpSpPr/>
          <p:nvPr/>
        </p:nvGrpSpPr>
        <p:grpSpPr>
          <a:xfrm>
            <a:off x="-1056264" y="4572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E2D408D4-FD25-07AD-232C-C92FBD4C8374}"/>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E11CF5D1-9012-B717-6994-58CD0B3D8B5D}"/>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1F9ED658-E04E-CE86-5127-0ABD2A69D552}"/>
              </a:ext>
            </a:extLst>
          </p:cNvPr>
          <p:cNvGrpSpPr/>
          <p:nvPr/>
        </p:nvGrpSpPr>
        <p:grpSpPr>
          <a:xfrm>
            <a:off x="-10696408"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08CC9FE7-2F5A-C804-20C2-64177860EF3F}"/>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286A2C9B-68DA-BC46-2617-0CDB70E99198}"/>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4158A2BD-98BB-F825-F007-09948D6F26DD}"/>
              </a:ext>
            </a:extLst>
          </p:cNvPr>
          <p:cNvGrpSpPr/>
          <p:nvPr/>
        </p:nvGrpSpPr>
        <p:grpSpPr>
          <a:xfrm>
            <a:off x="-11164273" y="45720"/>
            <a:ext cx="13704572" cy="6858000"/>
            <a:chOff x="-11064244" y="0"/>
            <a:chExt cx="13704572" cy="6858000"/>
          </a:xfrm>
          <a:solidFill>
            <a:srgbClr val="80B3D2"/>
          </a:solidFill>
        </p:grpSpPr>
        <p:sp>
          <p:nvSpPr>
            <p:cNvPr id="12" name="Rectangle: Rounded Corners 11">
              <a:extLst>
                <a:ext uri="{FF2B5EF4-FFF2-40B4-BE49-F238E27FC236}">
                  <a16:creationId xmlns:a16="http://schemas.microsoft.com/office/drawing/2014/main" id="{0D19B7E2-B5AF-5116-0E58-494C1A05E63F}"/>
                </a:ext>
              </a:extLst>
            </p:cNvPr>
            <p:cNvSpPr/>
            <p:nvPr/>
          </p:nvSpPr>
          <p:spPr>
            <a:xfrm>
              <a:off x="-11064244"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1D3BDD2B-6E7F-393E-5A82-52865E11D09B}"/>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6F2361B4-824C-5D70-B244-F0BF285D4026}"/>
              </a:ext>
            </a:extLst>
          </p:cNvPr>
          <p:cNvGrpSpPr/>
          <p:nvPr/>
        </p:nvGrpSpPr>
        <p:grpSpPr>
          <a:xfrm>
            <a:off x="-11765603" y="30480"/>
            <a:ext cx="13819189" cy="6858000"/>
            <a:chOff x="-11765605" y="30480"/>
            <a:chExt cx="13819189" cy="6858000"/>
          </a:xfrm>
        </p:grpSpPr>
        <p:sp>
          <p:nvSpPr>
            <p:cNvPr id="13" name="Rectangle: Rounded Corners 12">
              <a:extLst>
                <a:ext uri="{FF2B5EF4-FFF2-40B4-BE49-F238E27FC236}">
                  <a16:creationId xmlns:a16="http://schemas.microsoft.com/office/drawing/2014/main" id="{B1DE6A28-E8F6-171F-55E3-0DBF7759F0EC}"/>
                </a:ext>
              </a:extLst>
            </p:cNvPr>
            <p:cNvSpPr/>
            <p:nvPr/>
          </p:nvSpPr>
          <p:spPr>
            <a:xfrm>
              <a:off x="-11765605" y="3048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71346E48-53E6-2209-5172-3680E43B6980}"/>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EDBD309A-64DB-C56D-F5C3-CD812A2D42D9}"/>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673CFE84-9ED3-5076-0948-B5132A8F8B76}"/>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4A4F70F2-4814-B53E-DF9D-B7F34E9B10A5}"/>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0E4F6DE4-DF03-F4E8-CE4B-C2ECE4CFF5B7}"/>
              </a:ext>
            </a:extLst>
          </p:cNvPr>
          <p:cNvSpPr txBox="1"/>
          <p:nvPr/>
        </p:nvSpPr>
        <p:spPr>
          <a:xfrm rot="16200000">
            <a:off x="2162383" y="2542419"/>
            <a:ext cx="134257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Symptoms</a:t>
            </a:r>
            <a:endParaRPr lang="en-US" dirty="0"/>
          </a:p>
        </p:txBody>
      </p:sp>
      <p:sp>
        <p:nvSpPr>
          <p:cNvPr id="26" name="TextBox 25">
            <a:extLst>
              <a:ext uri="{FF2B5EF4-FFF2-40B4-BE49-F238E27FC236}">
                <a16:creationId xmlns:a16="http://schemas.microsoft.com/office/drawing/2014/main" id="{603E1F3F-0BB8-7F2B-C466-DDA7C07D3EA1}"/>
              </a:ext>
            </a:extLst>
          </p:cNvPr>
          <p:cNvSpPr txBox="1"/>
          <p:nvPr/>
        </p:nvSpPr>
        <p:spPr>
          <a:xfrm rot="16200000">
            <a:off x="1559470" y="3194993"/>
            <a:ext cx="1513842"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Epidemiology</a:t>
            </a:r>
            <a:endParaRPr lang="en-US" dirty="0"/>
          </a:p>
        </p:txBody>
      </p:sp>
      <p:sp>
        <p:nvSpPr>
          <p:cNvPr id="28" name="TextBox 27">
            <a:extLst>
              <a:ext uri="{FF2B5EF4-FFF2-40B4-BE49-F238E27FC236}">
                <a16:creationId xmlns:a16="http://schemas.microsoft.com/office/drawing/2014/main" id="{5745196E-D8F9-5201-7724-E29AB077D257}"/>
              </a:ext>
            </a:extLst>
          </p:cNvPr>
          <p:cNvSpPr txBox="1"/>
          <p:nvPr/>
        </p:nvSpPr>
        <p:spPr>
          <a:xfrm rot="16200000">
            <a:off x="1195104" y="3737405"/>
            <a:ext cx="1299559"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Diagnosis</a:t>
            </a:r>
            <a:endParaRPr lang="en-US" dirty="0"/>
          </a:p>
        </p:txBody>
      </p:sp>
      <p:sp>
        <p:nvSpPr>
          <p:cNvPr id="30" name="TextBox 29">
            <a:extLst>
              <a:ext uri="{FF2B5EF4-FFF2-40B4-BE49-F238E27FC236}">
                <a16:creationId xmlns:a16="http://schemas.microsoft.com/office/drawing/2014/main" id="{6BB636F6-125E-36A7-E3D6-712721C29C28}"/>
              </a:ext>
            </a:extLst>
          </p:cNvPr>
          <p:cNvSpPr txBox="1"/>
          <p:nvPr/>
        </p:nvSpPr>
        <p:spPr>
          <a:xfrm rot="16200000">
            <a:off x="670380" y="4331765"/>
            <a:ext cx="1299560"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grpSp>
        <p:nvGrpSpPr>
          <p:cNvPr id="31" name="Group 30">
            <a:extLst>
              <a:ext uri="{FF2B5EF4-FFF2-40B4-BE49-F238E27FC236}">
                <a16:creationId xmlns:a16="http://schemas.microsoft.com/office/drawing/2014/main" id="{0566CD75-DD21-B78A-7CA6-A3D368D7FDE0}"/>
              </a:ext>
            </a:extLst>
          </p:cNvPr>
          <p:cNvGrpSpPr/>
          <p:nvPr/>
        </p:nvGrpSpPr>
        <p:grpSpPr>
          <a:xfrm>
            <a:off x="-14787801" y="15240"/>
            <a:ext cx="15751110" cy="6858000"/>
            <a:chOff x="-14787801" y="15240"/>
            <a:chExt cx="15751110" cy="6858000"/>
          </a:xfrm>
        </p:grpSpPr>
        <p:sp>
          <p:nvSpPr>
            <p:cNvPr id="32" name="Rectangle: Rounded Corners 31">
              <a:extLst>
                <a:ext uri="{FF2B5EF4-FFF2-40B4-BE49-F238E27FC236}">
                  <a16:creationId xmlns:a16="http://schemas.microsoft.com/office/drawing/2014/main" id="{C6569F9D-FFDE-7164-A593-CEA7F1778957}"/>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A11E95AB-60C6-44D3-0465-20C8C92EB09A}"/>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6EAA62AA-2526-3751-7FFC-CABD4936B630}"/>
              </a:ext>
            </a:extLst>
          </p:cNvPr>
          <p:cNvSpPr txBox="1"/>
          <p:nvPr/>
        </p:nvSpPr>
        <p:spPr>
          <a:xfrm rot="16200000">
            <a:off x="118074" y="5162106"/>
            <a:ext cx="141732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grpSp>
        <p:nvGrpSpPr>
          <p:cNvPr id="34" name="Group 33">
            <a:extLst>
              <a:ext uri="{FF2B5EF4-FFF2-40B4-BE49-F238E27FC236}">
                <a16:creationId xmlns:a16="http://schemas.microsoft.com/office/drawing/2014/main" id="{BFC3BD3E-AB2F-EC9B-E02C-0CF2A84035DB}"/>
              </a:ext>
            </a:extLst>
          </p:cNvPr>
          <p:cNvGrpSpPr/>
          <p:nvPr/>
        </p:nvGrpSpPr>
        <p:grpSpPr>
          <a:xfrm>
            <a:off x="3258989" y="1192915"/>
            <a:ext cx="2608801" cy="3891567"/>
            <a:chOff x="3348996" y="611297"/>
            <a:chExt cx="2608801" cy="3891567"/>
          </a:xfrm>
        </p:grpSpPr>
        <p:grpSp>
          <p:nvGrpSpPr>
            <p:cNvPr id="2" name="Group 1">
              <a:extLst>
                <a:ext uri="{FF2B5EF4-FFF2-40B4-BE49-F238E27FC236}">
                  <a16:creationId xmlns:a16="http://schemas.microsoft.com/office/drawing/2014/main" id="{BB03F2F9-FBF4-311D-6C21-2BFBB7DA17FF}"/>
                </a:ext>
              </a:extLst>
            </p:cNvPr>
            <p:cNvGrpSpPr/>
            <p:nvPr/>
          </p:nvGrpSpPr>
          <p:grpSpPr>
            <a:xfrm>
              <a:off x="3348996" y="611297"/>
              <a:ext cx="2608801" cy="3891567"/>
              <a:chOff x="3338153" y="666186"/>
              <a:chExt cx="2608801" cy="3891567"/>
            </a:xfrm>
          </p:grpSpPr>
          <p:sp>
            <p:nvSpPr>
              <p:cNvPr id="54" name="Rectangle: Rounded Corners 53">
                <a:extLst>
                  <a:ext uri="{FF2B5EF4-FFF2-40B4-BE49-F238E27FC236}">
                    <a16:creationId xmlns:a16="http://schemas.microsoft.com/office/drawing/2014/main" id="{7A53E042-2662-25B9-BAD6-A0437645AE28}"/>
                  </a:ext>
                </a:extLst>
              </p:cNvPr>
              <p:cNvSpPr/>
              <p:nvPr/>
            </p:nvSpPr>
            <p:spPr>
              <a:xfrm>
                <a:off x="3338153" y="681426"/>
                <a:ext cx="2608801" cy="3876327"/>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Medical">
                <a:extLst>
                  <a:ext uri="{FF2B5EF4-FFF2-40B4-BE49-F238E27FC236}">
                    <a16:creationId xmlns:a16="http://schemas.microsoft.com/office/drawing/2014/main" id="{4E3BEDA1-662F-8C30-BE6E-CDBA998C62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51256" y="666186"/>
                <a:ext cx="1144249" cy="1144249"/>
              </a:xfrm>
              <a:prstGeom prst="rect">
                <a:avLst/>
              </a:prstGeom>
            </p:spPr>
          </p:pic>
        </p:grpSp>
        <p:sp>
          <p:nvSpPr>
            <p:cNvPr id="25" name="TextBox 24">
              <a:extLst>
                <a:ext uri="{FF2B5EF4-FFF2-40B4-BE49-F238E27FC236}">
                  <a16:creationId xmlns:a16="http://schemas.microsoft.com/office/drawing/2014/main" id="{ABCF2F09-E4D3-75C8-3945-BE47055C688A}"/>
                </a:ext>
              </a:extLst>
            </p:cNvPr>
            <p:cNvSpPr txBox="1"/>
            <p:nvPr/>
          </p:nvSpPr>
          <p:spPr>
            <a:xfrm>
              <a:off x="3656801" y="1827923"/>
              <a:ext cx="1908516" cy="2308324"/>
            </a:xfrm>
            <a:prstGeom prst="rect">
              <a:avLst/>
            </a:prstGeom>
            <a:noFill/>
          </p:spPr>
          <p:txBody>
            <a:bodyPr wrap="square" rtlCol="0">
              <a:spAutoFit/>
            </a:bodyPr>
            <a:lstStyle/>
            <a:p>
              <a:pPr marL="285750" indent="-285750" algn="r" rtl="1">
                <a:buFont typeface="Arial" panose="020B0604020202020204" pitchFamily="34" charset="0"/>
                <a:buChar char="•"/>
              </a:pPr>
              <a:r>
                <a:rPr lang="fa-IR" b="1" dirty="0">
                  <a:cs typeface="B Nazanin" panose="00000400000000000000" pitchFamily="2" charset="-78"/>
                </a:rPr>
                <a:t>شایع ترین</a:t>
              </a:r>
            </a:p>
            <a:p>
              <a:pPr marL="285750" indent="-285750" algn="r" rtl="1">
                <a:buFont typeface="Arial" panose="020B0604020202020204" pitchFamily="34" charset="0"/>
                <a:buChar char="•"/>
              </a:pPr>
              <a:r>
                <a:rPr lang="fa-IR" b="1" dirty="0">
                  <a:cs typeface="B Nazanin" panose="00000400000000000000" pitchFamily="2" charset="-78"/>
                </a:rPr>
                <a:t>نوع غیر عصبی</a:t>
              </a:r>
            </a:p>
            <a:p>
              <a:pPr marL="285750" indent="-285750" algn="r" rtl="1">
                <a:buFont typeface="Arial" panose="020B0604020202020204" pitchFamily="34" charset="0"/>
                <a:buChar char="•"/>
              </a:pPr>
              <a:r>
                <a:rPr lang="fa-IR" b="1" dirty="0">
                  <a:cs typeface="B Nazanin" panose="00000400000000000000" pitchFamily="2" charset="-78"/>
                </a:rPr>
                <a:t>پارکینسون،آسیب های عصبی محیطی</a:t>
              </a:r>
            </a:p>
            <a:p>
              <a:pPr marL="285750" indent="-285750" algn="r" rtl="1">
                <a:buFont typeface="Arial" panose="020B0604020202020204" pitchFamily="34" charset="0"/>
                <a:buChar char="•"/>
              </a:pPr>
              <a:r>
                <a:rPr lang="fa-IR" b="1" dirty="0">
                  <a:cs typeface="B Nazanin" panose="00000400000000000000" pitchFamily="2" charset="-78"/>
                </a:rPr>
                <a:t>هپاتواسپلنومگالی</a:t>
              </a:r>
            </a:p>
            <a:p>
              <a:pPr marL="285750" indent="-285750" algn="r" rtl="1">
                <a:buFont typeface="Arial" panose="020B0604020202020204" pitchFamily="34" charset="0"/>
                <a:buChar char="•"/>
              </a:pPr>
              <a:r>
                <a:rPr lang="fa-IR" b="1" dirty="0">
                  <a:cs typeface="B Nazanin" panose="00000400000000000000" pitchFamily="2" charset="-78"/>
                </a:rPr>
                <a:t>پان‌سیتوپنیا</a:t>
              </a:r>
            </a:p>
            <a:p>
              <a:pPr marL="285750" indent="-285750" algn="r" rtl="1">
                <a:buFont typeface="Arial" panose="020B0604020202020204" pitchFamily="34" charset="0"/>
                <a:buChar char="•"/>
              </a:pPr>
              <a:r>
                <a:rPr lang="fa-IR" b="1" dirty="0">
                  <a:cs typeface="B Nazanin" panose="00000400000000000000" pitchFamily="2" charset="-78"/>
                </a:rPr>
                <a:t>درگیری اسکلتی</a:t>
              </a:r>
              <a:endParaRPr lang="en-US" b="1" dirty="0">
                <a:cs typeface="B Nazanin" panose="00000400000000000000" pitchFamily="2" charset="-78"/>
              </a:endParaRPr>
            </a:p>
          </p:txBody>
        </p:sp>
      </p:grpSp>
      <p:grpSp>
        <p:nvGrpSpPr>
          <p:cNvPr id="39" name="Group 38">
            <a:extLst>
              <a:ext uri="{FF2B5EF4-FFF2-40B4-BE49-F238E27FC236}">
                <a16:creationId xmlns:a16="http://schemas.microsoft.com/office/drawing/2014/main" id="{130A109D-85F8-A875-B365-97A7B43CFC96}"/>
              </a:ext>
            </a:extLst>
          </p:cNvPr>
          <p:cNvGrpSpPr/>
          <p:nvPr/>
        </p:nvGrpSpPr>
        <p:grpSpPr>
          <a:xfrm>
            <a:off x="6204564" y="1208155"/>
            <a:ext cx="2542087" cy="3910276"/>
            <a:chOff x="6345757" y="583629"/>
            <a:chExt cx="2542087" cy="3910276"/>
          </a:xfrm>
        </p:grpSpPr>
        <p:grpSp>
          <p:nvGrpSpPr>
            <p:cNvPr id="38" name="Group 37">
              <a:extLst>
                <a:ext uri="{FF2B5EF4-FFF2-40B4-BE49-F238E27FC236}">
                  <a16:creationId xmlns:a16="http://schemas.microsoft.com/office/drawing/2014/main" id="{3D3520A0-1A18-6BD4-2959-AFCB4B263ECC}"/>
                </a:ext>
              </a:extLst>
            </p:cNvPr>
            <p:cNvGrpSpPr/>
            <p:nvPr/>
          </p:nvGrpSpPr>
          <p:grpSpPr>
            <a:xfrm>
              <a:off x="6345757" y="583629"/>
              <a:ext cx="2542087" cy="3910276"/>
              <a:chOff x="6287077" y="591250"/>
              <a:chExt cx="2542087" cy="3910276"/>
            </a:xfrm>
          </p:grpSpPr>
          <p:sp>
            <p:nvSpPr>
              <p:cNvPr id="56" name="Rectangle: Rounded Corners 55">
                <a:extLst>
                  <a:ext uri="{FF2B5EF4-FFF2-40B4-BE49-F238E27FC236}">
                    <a16:creationId xmlns:a16="http://schemas.microsoft.com/office/drawing/2014/main" id="{2861EA2E-9615-924F-F0E1-3A0E1845B259}"/>
                  </a:ext>
                </a:extLst>
              </p:cNvPr>
              <p:cNvSpPr/>
              <p:nvPr/>
            </p:nvSpPr>
            <p:spPr>
              <a:xfrm>
                <a:off x="6287077" y="591250"/>
                <a:ext cx="2542087" cy="3910276"/>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Graphic 59" descr="Medical">
                <a:extLst>
                  <a:ext uri="{FF2B5EF4-FFF2-40B4-BE49-F238E27FC236}">
                    <a16:creationId xmlns:a16="http://schemas.microsoft.com/office/drawing/2014/main" id="{AB9601A6-9760-C358-D49A-E864AF8FC0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29133" y="591250"/>
                <a:ext cx="1144249" cy="1144249"/>
              </a:xfrm>
              <a:prstGeom prst="rect">
                <a:avLst/>
              </a:prstGeom>
            </p:spPr>
          </p:pic>
        </p:grpSp>
        <p:sp>
          <p:nvSpPr>
            <p:cNvPr id="27" name="TextBox 26">
              <a:extLst>
                <a:ext uri="{FF2B5EF4-FFF2-40B4-BE49-F238E27FC236}">
                  <a16:creationId xmlns:a16="http://schemas.microsoft.com/office/drawing/2014/main" id="{8F526316-FF38-702E-B704-D90AF8F26804}"/>
                </a:ext>
              </a:extLst>
            </p:cNvPr>
            <p:cNvSpPr txBox="1"/>
            <p:nvPr/>
          </p:nvSpPr>
          <p:spPr>
            <a:xfrm>
              <a:off x="6640095" y="1767840"/>
              <a:ext cx="1969501" cy="2308324"/>
            </a:xfrm>
            <a:prstGeom prst="rect">
              <a:avLst/>
            </a:prstGeom>
            <a:noFill/>
          </p:spPr>
          <p:txBody>
            <a:bodyPr wrap="square" rtlCol="0">
              <a:spAutoFit/>
            </a:bodyPr>
            <a:lstStyle/>
            <a:p>
              <a:pPr marL="285750" indent="-285750" algn="r" rtl="1">
                <a:buFont typeface="Arial" panose="020B0604020202020204" pitchFamily="34" charset="0"/>
                <a:buChar char="•"/>
              </a:pPr>
              <a:r>
                <a:rPr lang="fa-IR" b="1" dirty="0">
                  <a:cs typeface="B Nazanin" panose="00000400000000000000" pitchFamily="2" charset="-78"/>
                </a:rPr>
                <a:t>نوع حاد عصبی</a:t>
              </a:r>
            </a:p>
            <a:p>
              <a:pPr marL="285750" indent="-285750" algn="r" rtl="1">
                <a:buFont typeface="Arial" panose="020B0604020202020204" pitchFamily="34" charset="0"/>
                <a:buChar char="•"/>
              </a:pPr>
              <a:r>
                <a:rPr lang="fa-IR" b="1" dirty="0">
                  <a:cs typeface="B Nazanin" panose="00000400000000000000" pitchFamily="2" charset="-78"/>
                </a:rPr>
                <a:t>هپاتواسپلنومگالی شدید</a:t>
              </a:r>
            </a:p>
            <a:p>
              <a:pPr marL="285750" indent="-285750" algn="r" rtl="1">
                <a:buFont typeface="Arial" panose="020B0604020202020204" pitchFamily="34" charset="0"/>
                <a:buChar char="•"/>
              </a:pPr>
              <a:r>
                <a:rPr lang="fa-IR" b="1" dirty="0">
                  <a:cs typeface="B Nazanin" panose="00000400000000000000" pitchFamily="2" charset="-78"/>
                </a:rPr>
                <a:t>و پیشرونده عملکرد عصبی</a:t>
              </a:r>
            </a:p>
            <a:p>
              <a:pPr marL="285750" indent="-285750" algn="r" rtl="1">
                <a:buFont typeface="Arial" panose="020B0604020202020204" pitchFamily="34" charset="0"/>
                <a:buChar char="•"/>
              </a:pPr>
              <a:r>
                <a:rPr lang="fa-IR" b="1" dirty="0">
                  <a:cs typeface="B Nazanin" panose="00000400000000000000" pitchFamily="2" charset="-78"/>
                </a:rPr>
                <a:t>بدترین پیش‌آگهی</a:t>
              </a:r>
            </a:p>
            <a:p>
              <a:pPr marL="285750" indent="-285750" algn="r" rtl="1">
                <a:buFont typeface="Arial" panose="020B0604020202020204" pitchFamily="34" charset="0"/>
                <a:buChar char="•"/>
              </a:pPr>
              <a:r>
                <a:rPr lang="fa-IR" b="1" dirty="0">
                  <a:cs typeface="B Nazanin" panose="00000400000000000000" pitchFamily="2" charset="-78"/>
                </a:rPr>
                <a:t>امید به زندگی کمتر از 2 سال </a:t>
              </a:r>
              <a:endParaRPr lang="en-US" b="1" dirty="0">
                <a:cs typeface="B Nazanin" panose="00000400000000000000" pitchFamily="2" charset="-78"/>
              </a:endParaRPr>
            </a:p>
          </p:txBody>
        </p:sp>
      </p:grpSp>
      <p:grpSp>
        <p:nvGrpSpPr>
          <p:cNvPr id="41" name="Group 40">
            <a:extLst>
              <a:ext uri="{FF2B5EF4-FFF2-40B4-BE49-F238E27FC236}">
                <a16:creationId xmlns:a16="http://schemas.microsoft.com/office/drawing/2014/main" id="{D6377BA3-2090-DB1A-5ADC-ECC2DE511F2E}"/>
              </a:ext>
            </a:extLst>
          </p:cNvPr>
          <p:cNvGrpSpPr/>
          <p:nvPr/>
        </p:nvGrpSpPr>
        <p:grpSpPr>
          <a:xfrm>
            <a:off x="9167251" y="4123736"/>
            <a:ext cx="2526479" cy="3991033"/>
            <a:chOff x="9337509" y="605940"/>
            <a:chExt cx="2526479" cy="3991033"/>
          </a:xfrm>
        </p:grpSpPr>
        <p:grpSp>
          <p:nvGrpSpPr>
            <p:cNvPr id="40" name="Group 39">
              <a:extLst>
                <a:ext uri="{FF2B5EF4-FFF2-40B4-BE49-F238E27FC236}">
                  <a16:creationId xmlns:a16="http://schemas.microsoft.com/office/drawing/2014/main" id="{93652520-C166-39EF-127F-D95A4EA7153E}"/>
                </a:ext>
              </a:extLst>
            </p:cNvPr>
            <p:cNvGrpSpPr/>
            <p:nvPr/>
          </p:nvGrpSpPr>
          <p:grpSpPr>
            <a:xfrm>
              <a:off x="9337509" y="605940"/>
              <a:ext cx="2526479" cy="3956546"/>
              <a:chOff x="9337509" y="605940"/>
              <a:chExt cx="2526479" cy="3956546"/>
            </a:xfrm>
          </p:grpSpPr>
          <p:sp>
            <p:nvSpPr>
              <p:cNvPr id="55" name="Rectangle: Rounded Corners 54">
                <a:extLst>
                  <a:ext uri="{FF2B5EF4-FFF2-40B4-BE49-F238E27FC236}">
                    <a16:creationId xmlns:a16="http://schemas.microsoft.com/office/drawing/2014/main" id="{C5C1B8E3-9A8F-6339-4D1E-3FC6A7628954}"/>
                  </a:ext>
                </a:extLst>
              </p:cNvPr>
              <p:cNvSpPr/>
              <p:nvPr/>
            </p:nvSpPr>
            <p:spPr>
              <a:xfrm>
                <a:off x="9337509" y="652209"/>
                <a:ext cx="2526479" cy="3910277"/>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descr="Medical">
                <a:extLst>
                  <a:ext uri="{FF2B5EF4-FFF2-40B4-BE49-F238E27FC236}">
                    <a16:creationId xmlns:a16="http://schemas.microsoft.com/office/drawing/2014/main" id="{035C70F2-654E-8D78-98F6-217E46868B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7537" y="605940"/>
                <a:ext cx="1144249" cy="1144249"/>
              </a:xfrm>
              <a:prstGeom prst="rect">
                <a:avLst/>
              </a:prstGeom>
            </p:spPr>
          </p:pic>
        </p:grpSp>
        <p:sp>
          <p:nvSpPr>
            <p:cNvPr id="29" name="TextBox 28">
              <a:extLst>
                <a:ext uri="{FF2B5EF4-FFF2-40B4-BE49-F238E27FC236}">
                  <a16:creationId xmlns:a16="http://schemas.microsoft.com/office/drawing/2014/main" id="{07447945-2F81-3CA0-ED7D-24F6B2CA40D8}"/>
                </a:ext>
              </a:extLst>
            </p:cNvPr>
            <p:cNvSpPr txBox="1"/>
            <p:nvPr/>
          </p:nvSpPr>
          <p:spPr>
            <a:xfrm>
              <a:off x="9621143" y="1765429"/>
              <a:ext cx="1959209" cy="2831544"/>
            </a:xfrm>
            <a:prstGeom prst="rect">
              <a:avLst/>
            </a:prstGeom>
            <a:noFill/>
          </p:spPr>
          <p:txBody>
            <a:bodyPr wrap="square" rtlCol="0">
              <a:spAutoFit/>
            </a:bodyPr>
            <a:lstStyle/>
            <a:p>
              <a:pPr marL="285750" indent="-285750" algn="r" rtl="1">
                <a:buFont typeface="Arial" panose="020B0604020202020204" pitchFamily="34" charset="0"/>
                <a:buChar char="•"/>
              </a:pPr>
              <a:r>
                <a:rPr lang="fa-IR" sz="2000" b="1" dirty="0">
                  <a:cs typeface="B Nazanin" panose="00000400000000000000" pitchFamily="2" charset="-78"/>
                </a:rPr>
                <a:t>نوع مزمن عصبی</a:t>
              </a:r>
            </a:p>
            <a:p>
              <a:pPr marL="285750" indent="-285750" algn="r" rtl="1">
                <a:buFont typeface="Arial" panose="020B0604020202020204" pitchFamily="34" charset="0"/>
                <a:buChar char="•"/>
              </a:pPr>
              <a:r>
                <a:rPr lang="fa-IR" sz="2000" b="1" dirty="0">
                  <a:cs typeface="B Nazanin" panose="00000400000000000000" pitchFamily="2" charset="-78"/>
                </a:rPr>
                <a:t>اختلال در حرکات چشم</a:t>
              </a:r>
            </a:p>
            <a:p>
              <a:pPr marL="285750" indent="-285750" algn="r" rtl="1">
                <a:buFont typeface="Arial" panose="020B0604020202020204" pitchFamily="34" charset="0"/>
                <a:buChar char="•"/>
              </a:pPr>
              <a:r>
                <a:rPr lang="fa-IR" sz="2000" b="1" dirty="0">
                  <a:cs typeface="B Nazanin" panose="00000400000000000000" pitchFamily="2" charset="-78"/>
                </a:rPr>
                <a:t>پیشرفت آن‌ کندتر از نوع2</a:t>
              </a:r>
            </a:p>
            <a:p>
              <a:pPr marL="285750" indent="-285750" algn="r" rtl="1">
                <a:buFont typeface="Arial" panose="020B0604020202020204" pitchFamily="34" charset="0"/>
                <a:buChar char="•"/>
              </a:pPr>
              <a:r>
                <a:rPr lang="fa-IR" sz="2000" b="1" dirty="0">
                  <a:cs typeface="B Nazanin" panose="00000400000000000000" pitchFamily="2" charset="-78"/>
                </a:rPr>
                <a:t>نسبت به نوع 2 طول عمر بیشتری دارند</a:t>
              </a:r>
              <a:endParaRPr lang="en-US" sz="2000" b="1" dirty="0">
                <a:cs typeface="B Nazanin" panose="00000400000000000000" pitchFamily="2" charset="-78"/>
              </a:endParaRPr>
            </a:p>
            <a:p>
              <a:pPr marL="285750" indent="-285750" algn="r" rtl="1">
                <a:buFont typeface="Arial" panose="020B0604020202020204" pitchFamily="34" charset="0"/>
                <a:buChar char="•"/>
              </a:pPr>
              <a:endParaRPr lang="en-US" dirty="0"/>
            </a:p>
          </p:txBody>
        </p:sp>
      </p:grpSp>
      <p:grpSp>
        <p:nvGrpSpPr>
          <p:cNvPr id="49" name="Group 48">
            <a:extLst>
              <a:ext uri="{FF2B5EF4-FFF2-40B4-BE49-F238E27FC236}">
                <a16:creationId xmlns:a16="http://schemas.microsoft.com/office/drawing/2014/main" id="{B66E8ECE-EFE9-D52A-A43A-8991B1411B15}"/>
              </a:ext>
            </a:extLst>
          </p:cNvPr>
          <p:cNvGrpSpPr/>
          <p:nvPr/>
        </p:nvGrpSpPr>
        <p:grpSpPr>
          <a:xfrm>
            <a:off x="3233430" y="4587240"/>
            <a:ext cx="8470778" cy="4050237"/>
            <a:chOff x="3783988" y="4568546"/>
            <a:chExt cx="7763846" cy="3446441"/>
          </a:xfrm>
        </p:grpSpPr>
        <p:grpSp>
          <p:nvGrpSpPr>
            <p:cNvPr id="45" name="Group 44">
              <a:extLst>
                <a:ext uri="{FF2B5EF4-FFF2-40B4-BE49-F238E27FC236}">
                  <a16:creationId xmlns:a16="http://schemas.microsoft.com/office/drawing/2014/main" id="{8F2EA95D-5668-C42C-9AE5-BBC37D483360}"/>
                </a:ext>
              </a:extLst>
            </p:cNvPr>
            <p:cNvGrpSpPr/>
            <p:nvPr/>
          </p:nvGrpSpPr>
          <p:grpSpPr>
            <a:xfrm>
              <a:off x="3783988" y="4587240"/>
              <a:ext cx="5053113" cy="3427747"/>
              <a:chOff x="3592976" y="4861560"/>
              <a:chExt cx="5053113" cy="3427747"/>
            </a:xfrm>
          </p:grpSpPr>
          <p:sp>
            <p:nvSpPr>
              <p:cNvPr id="42" name="Freeform: Shape 41">
                <a:extLst>
                  <a:ext uri="{FF2B5EF4-FFF2-40B4-BE49-F238E27FC236}">
                    <a16:creationId xmlns:a16="http://schemas.microsoft.com/office/drawing/2014/main" id="{6F5E9853-F219-DC4D-7A83-3A17067799B2}"/>
                  </a:ext>
                </a:extLst>
              </p:cNvPr>
              <p:cNvSpPr/>
              <p:nvPr/>
            </p:nvSpPr>
            <p:spPr>
              <a:xfrm>
                <a:off x="3592976" y="4861560"/>
                <a:ext cx="2401053" cy="3427747"/>
              </a:xfrm>
              <a:custGeom>
                <a:avLst/>
                <a:gdLst>
                  <a:gd name="connsiteX0" fmla="*/ 358280 w 2149639"/>
                  <a:gd name="connsiteY0" fmla="*/ 0 h 3427747"/>
                  <a:gd name="connsiteX1" fmla="*/ 485332 w 2149639"/>
                  <a:gd name="connsiteY1" fmla="*/ 0 h 3427747"/>
                  <a:gd name="connsiteX2" fmla="*/ 484349 w 2149639"/>
                  <a:gd name="connsiteY2" fmla="*/ 9869 h 3427747"/>
                  <a:gd name="connsiteX3" fmla="*/ 1046480 w 2149639"/>
                  <a:gd name="connsiteY3" fmla="*/ 579121 h 3427747"/>
                  <a:gd name="connsiteX4" fmla="*/ 1608611 w 2149639"/>
                  <a:gd name="connsiteY4" fmla="*/ 9869 h 3427747"/>
                  <a:gd name="connsiteX5" fmla="*/ 1607629 w 2149639"/>
                  <a:gd name="connsiteY5" fmla="*/ 0 h 3427747"/>
                  <a:gd name="connsiteX6" fmla="*/ 1791359 w 2149639"/>
                  <a:gd name="connsiteY6" fmla="*/ 0 h 3427747"/>
                  <a:gd name="connsiteX7" fmla="*/ 2149639 w 2149639"/>
                  <a:gd name="connsiteY7" fmla="*/ 358280 h 3427747"/>
                  <a:gd name="connsiteX8" fmla="*/ 2149639 w 2149639"/>
                  <a:gd name="connsiteY8" fmla="*/ 3069467 h 3427747"/>
                  <a:gd name="connsiteX9" fmla="*/ 1791359 w 2149639"/>
                  <a:gd name="connsiteY9" fmla="*/ 3427747 h 3427747"/>
                  <a:gd name="connsiteX10" fmla="*/ 358280 w 2149639"/>
                  <a:gd name="connsiteY10" fmla="*/ 3427747 h 3427747"/>
                  <a:gd name="connsiteX11" fmla="*/ 0 w 2149639"/>
                  <a:gd name="connsiteY11" fmla="*/ 3069467 h 3427747"/>
                  <a:gd name="connsiteX12" fmla="*/ 0 w 2149639"/>
                  <a:gd name="connsiteY12" fmla="*/ 358280 h 3427747"/>
                  <a:gd name="connsiteX13" fmla="*/ 358280 w 2149639"/>
                  <a:gd name="connsiteY13" fmla="*/ 0 h 34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39" h="3427747">
                    <a:moveTo>
                      <a:pt x="358280" y="0"/>
                    </a:moveTo>
                    <a:lnTo>
                      <a:pt x="485332" y="0"/>
                    </a:lnTo>
                    <a:lnTo>
                      <a:pt x="484349" y="9869"/>
                    </a:lnTo>
                    <a:cubicBezTo>
                      <a:pt x="484349" y="324258"/>
                      <a:pt x="736024" y="579121"/>
                      <a:pt x="1046480" y="579121"/>
                    </a:cubicBezTo>
                    <a:cubicBezTo>
                      <a:pt x="1356936" y="579121"/>
                      <a:pt x="1608611" y="324258"/>
                      <a:pt x="1608611" y="9869"/>
                    </a:cubicBezTo>
                    <a:lnTo>
                      <a:pt x="1607629" y="0"/>
                    </a:lnTo>
                    <a:lnTo>
                      <a:pt x="1791359" y="0"/>
                    </a:lnTo>
                    <a:cubicBezTo>
                      <a:pt x="1989232" y="0"/>
                      <a:pt x="2149639" y="160407"/>
                      <a:pt x="2149639" y="358280"/>
                    </a:cubicBezTo>
                    <a:lnTo>
                      <a:pt x="2149639" y="3069467"/>
                    </a:lnTo>
                    <a:cubicBezTo>
                      <a:pt x="2149639" y="3267340"/>
                      <a:pt x="1989232" y="3427747"/>
                      <a:pt x="1791359" y="3427747"/>
                    </a:cubicBezTo>
                    <a:lnTo>
                      <a:pt x="358280" y="3427747"/>
                    </a:lnTo>
                    <a:cubicBezTo>
                      <a:pt x="160407" y="3427747"/>
                      <a:pt x="0" y="3267340"/>
                      <a:pt x="0" y="3069467"/>
                    </a:cubicBezTo>
                    <a:lnTo>
                      <a:pt x="0" y="358280"/>
                    </a:lnTo>
                    <a:cubicBezTo>
                      <a:pt x="0" y="160407"/>
                      <a:pt x="160407" y="0"/>
                      <a:pt x="358280" y="0"/>
                    </a:cubicBezTo>
                    <a:close/>
                  </a:path>
                </a:pathLst>
              </a:cu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5E5483D9-132C-AD64-3B7C-F6E2E69C2FD7}"/>
                  </a:ext>
                </a:extLst>
              </p:cNvPr>
              <p:cNvSpPr/>
              <p:nvPr/>
            </p:nvSpPr>
            <p:spPr>
              <a:xfrm>
                <a:off x="6319146" y="4861560"/>
                <a:ext cx="2326943" cy="3427747"/>
              </a:xfrm>
              <a:custGeom>
                <a:avLst/>
                <a:gdLst>
                  <a:gd name="connsiteX0" fmla="*/ 358280 w 2149639"/>
                  <a:gd name="connsiteY0" fmla="*/ 0 h 3427747"/>
                  <a:gd name="connsiteX1" fmla="*/ 513671 w 2149639"/>
                  <a:gd name="connsiteY1" fmla="*/ 0 h 3427747"/>
                  <a:gd name="connsiteX2" fmla="*/ 512688 w 2149639"/>
                  <a:gd name="connsiteY2" fmla="*/ 9869 h 3427747"/>
                  <a:gd name="connsiteX3" fmla="*/ 1074819 w 2149639"/>
                  <a:gd name="connsiteY3" fmla="*/ 579121 h 3427747"/>
                  <a:gd name="connsiteX4" fmla="*/ 1636950 w 2149639"/>
                  <a:gd name="connsiteY4" fmla="*/ 9869 h 3427747"/>
                  <a:gd name="connsiteX5" fmla="*/ 1635968 w 2149639"/>
                  <a:gd name="connsiteY5" fmla="*/ 0 h 3427747"/>
                  <a:gd name="connsiteX6" fmla="*/ 1791359 w 2149639"/>
                  <a:gd name="connsiteY6" fmla="*/ 0 h 3427747"/>
                  <a:gd name="connsiteX7" fmla="*/ 2149639 w 2149639"/>
                  <a:gd name="connsiteY7" fmla="*/ 358280 h 3427747"/>
                  <a:gd name="connsiteX8" fmla="*/ 2149639 w 2149639"/>
                  <a:gd name="connsiteY8" fmla="*/ 3069467 h 3427747"/>
                  <a:gd name="connsiteX9" fmla="*/ 1791359 w 2149639"/>
                  <a:gd name="connsiteY9" fmla="*/ 3427747 h 3427747"/>
                  <a:gd name="connsiteX10" fmla="*/ 358280 w 2149639"/>
                  <a:gd name="connsiteY10" fmla="*/ 3427747 h 3427747"/>
                  <a:gd name="connsiteX11" fmla="*/ 0 w 2149639"/>
                  <a:gd name="connsiteY11" fmla="*/ 3069467 h 3427747"/>
                  <a:gd name="connsiteX12" fmla="*/ 0 w 2149639"/>
                  <a:gd name="connsiteY12" fmla="*/ 358280 h 3427747"/>
                  <a:gd name="connsiteX13" fmla="*/ 358280 w 2149639"/>
                  <a:gd name="connsiteY13" fmla="*/ 0 h 34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39" h="3427747">
                    <a:moveTo>
                      <a:pt x="358280" y="0"/>
                    </a:moveTo>
                    <a:lnTo>
                      <a:pt x="513671" y="0"/>
                    </a:lnTo>
                    <a:lnTo>
                      <a:pt x="512688" y="9869"/>
                    </a:lnTo>
                    <a:cubicBezTo>
                      <a:pt x="512688" y="324258"/>
                      <a:pt x="764363" y="579121"/>
                      <a:pt x="1074819" y="579121"/>
                    </a:cubicBezTo>
                    <a:cubicBezTo>
                      <a:pt x="1385275" y="579121"/>
                      <a:pt x="1636950" y="324258"/>
                      <a:pt x="1636950" y="9869"/>
                    </a:cubicBezTo>
                    <a:lnTo>
                      <a:pt x="1635968" y="0"/>
                    </a:lnTo>
                    <a:lnTo>
                      <a:pt x="1791359" y="0"/>
                    </a:lnTo>
                    <a:cubicBezTo>
                      <a:pt x="1989232" y="0"/>
                      <a:pt x="2149639" y="160407"/>
                      <a:pt x="2149639" y="358280"/>
                    </a:cubicBezTo>
                    <a:lnTo>
                      <a:pt x="2149639" y="3069467"/>
                    </a:lnTo>
                    <a:cubicBezTo>
                      <a:pt x="2149639" y="3267340"/>
                      <a:pt x="1989232" y="3427747"/>
                      <a:pt x="1791359" y="3427747"/>
                    </a:cubicBezTo>
                    <a:lnTo>
                      <a:pt x="358280" y="3427747"/>
                    </a:lnTo>
                    <a:cubicBezTo>
                      <a:pt x="160407" y="3427747"/>
                      <a:pt x="0" y="3267340"/>
                      <a:pt x="0" y="3069467"/>
                    </a:cubicBezTo>
                    <a:lnTo>
                      <a:pt x="0" y="358280"/>
                    </a:lnTo>
                    <a:cubicBezTo>
                      <a:pt x="0" y="160407"/>
                      <a:pt x="160407" y="0"/>
                      <a:pt x="358280" y="0"/>
                    </a:cubicBezTo>
                    <a:close/>
                  </a:path>
                </a:pathLst>
              </a:cu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Freeform: Shape 47">
              <a:extLst>
                <a:ext uri="{FF2B5EF4-FFF2-40B4-BE49-F238E27FC236}">
                  <a16:creationId xmlns:a16="http://schemas.microsoft.com/office/drawing/2014/main" id="{9E840312-97A4-1613-2F54-1C686051777C}"/>
                </a:ext>
              </a:extLst>
            </p:cNvPr>
            <p:cNvSpPr/>
            <p:nvPr/>
          </p:nvSpPr>
          <p:spPr>
            <a:xfrm>
              <a:off x="9236328" y="4568546"/>
              <a:ext cx="2311506" cy="3427747"/>
            </a:xfrm>
            <a:custGeom>
              <a:avLst/>
              <a:gdLst>
                <a:gd name="connsiteX0" fmla="*/ 358280 w 2149639"/>
                <a:gd name="connsiteY0" fmla="*/ 0 h 3427747"/>
                <a:gd name="connsiteX1" fmla="*/ 513671 w 2149639"/>
                <a:gd name="connsiteY1" fmla="*/ 0 h 3427747"/>
                <a:gd name="connsiteX2" fmla="*/ 512688 w 2149639"/>
                <a:gd name="connsiteY2" fmla="*/ 9869 h 3427747"/>
                <a:gd name="connsiteX3" fmla="*/ 1074819 w 2149639"/>
                <a:gd name="connsiteY3" fmla="*/ 579121 h 3427747"/>
                <a:gd name="connsiteX4" fmla="*/ 1636950 w 2149639"/>
                <a:gd name="connsiteY4" fmla="*/ 9869 h 3427747"/>
                <a:gd name="connsiteX5" fmla="*/ 1635968 w 2149639"/>
                <a:gd name="connsiteY5" fmla="*/ 0 h 3427747"/>
                <a:gd name="connsiteX6" fmla="*/ 1791359 w 2149639"/>
                <a:gd name="connsiteY6" fmla="*/ 0 h 3427747"/>
                <a:gd name="connsiteX7" fmla="*/ 2149639 w 2149639"/>
                <a:gd name="connsiteY7" fmla="*/ 358280 h 3427747"/>
                <a:gd name="connsiteX8" fmla="*/ 2149639 w 2149639"/>
                <a:gd name="connsiteY8" fmla="*/ 3069467 h 3427747"/>
                <a:gd name="connsiteX9" fmla="*/ 1791359 w 2149639"/>
                <a:gd name="connsiteY9" fmla="*/ 3427747 h 3427747"/>
                <a:gd name="connsiteX10" fmla="*/ 358280 w 2149639"/>
                <a:gd name="connsiteY10" fmla="*/ 3427747 h 3427747"/>
                <a:gd name="connsiteX11" fmla="*/ 0 w 2149639"/>
                <a:gd name="connsiteY11" fmla="*/ 3069467 h 3427747"/>
                <a:gd name="connsiteX12" fmla="*/ 0 w 2149639"/>
                <a:gd name="connsiteY12" fmla="*/ 358280 h 3427747"/>
                <a:gd name="connsiteX13" fmla="*/ 358280 w 2149639"/>
                <a:gd name="connsiteY13" fmla="*/ 0 h 34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39" h="3427747">
                  <a:moveTo>
                    <a:pt x="358280" y="0"/>
                  </a:moveTo>
                  <a:lnTo>
                    <a:pt x="513671" y="0"/>
                  </a:lnTo>
                  <a:lnTo>
                    <a:pt x="512688" y="9869"/>
                  </a:lnTo>
                  <a:cubicBezTo>
                    <a:pt x="512688" y="324258"/>
                    <a:pt x="764363" y="579121"/>
                    <a:pt x="1074819" y="579121"/>
                  </a:cubicBezTo>
                  <a:cubicBezTo>
                    <a:pt x="1385275" y="579121"/>
                    <a:pt x="1636950" y="324258"/>
                    <a:pt x="1636950" y="9869"/>
                  </a:cubicBezTo>
                  <a:lnTo>
                    <a:pt x="1635968" y="0"/>
                  </a:lnTo>
                  <a:lnTo>
                    <a:pt x="1791359" y="0"/>
                  </a:lnTo>
                  <a:cubicBezTo>
                    <a:pt x="1989232" y="0"/>
                    <a:pt x="2149639" y="160407"/>
                    <a:pt x="2149639" y="358280"/>
                  </a:cubicBezTo>
                  <a:lnTo>
                    <a:pt x="2149639" y="3069467"/>
                  </a:lnTo>
                  <a:cubicBezTo>
                    <a:pt x="2149639" y="3267340"/>
                    <a:pt x="1989232" y="3427747"/>
                    <a:pt x="1791359" y="3427747"/>
                  </a:cubicBezTo>
                  <a:lnTo>
                    <a:pt x="358280" y="3427747"/>
                  </a:lnTo>
                  <a:cubicBezTo>
                    <a:pt x="160407" y="3427747"/>
                    <a:pt x="0" y="3267340"/>
                    <a:pt x="0" y="3069467"/>
                  </a:cubicBezTo>
                  <a:lnTo>
                    <a:pt x="0" y="358280"/>
                  </a:lnTo>
                  <a:cubicBezTo>
                    <a:pt x="0" y="160407"/>
                    <a:pt x="160407" y="0"/>
                    <a:pt x="358280" y="0"/>
                  </a:cubicBezTo>
                  <a:close/>
                </a:path>
              </a:pathLst>
            </a:cu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4" name="Group 43">
            <a:extLst>
              <a:ext uri="{FF2B5EF4-FFF2-40B4-BE49-F238E27FC236}">
                <a16:creationId xmlns:a16="http://schemas.microsoft.com/office/drawing/2014/main" id="{C3A1D2B3-6F3C-6E80-FCBA-C81D81D8D52B}"/>
              </a:ext>
            </a:extLst>
          </p:cNvPr>
          <p:cNvGrpSpPr/>
          <p:nvPr/>
        </p:nvGrpSpPr>
        <p:grpSpPr>
          <a:xfrm>
            <a:off x="3890616" y="5853941"/>
            <a:ext cx="7163658" cy="493265"/>
            <a:chOff x="4047391" y="5631942"/>
            <a:chExt cx="7163658" cy="493265"/>
          </a:xfrm>
        </p:grpSpPr>
        <p:sp>
          <p:nvSpPr>
            <p:cNvPr id="50" name="TextBox 49">
              <a:extLst>
                <a:ext uri="{FF2B5EF4-FFF2-40B4-BE49-F238E27FC236}">
                  <a16:creationId xmlns:a16="http://schemas.microsoft.com/office/drawing/2014/main" id="{04E957DB-DCEF-35FF-9CB9-EDE5C6CCB5A0}"/>
                </a:ext>
              </a:extLst>
            </p:cNvPr>
            <p:cNvSpPr txBox="1"/>
            <p:nvPr/>
          </p:nvSpPr>
          <p:spPr>
            <a:xfrm>
              <a:off x="4047391" y="5631942"/>
              <a:ext cx="121420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GD1</a:t>
              </a:r>
              <a:endParaRPr lang="en-US" b="1"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DE7EDB14-F762-EC3F-5053-DBE5EE016539}"/>
                </a:ext>
              </a:extLst>
            </p:cNvPr>
            <p:cNvSpPr txBox="1"/>
            <p:nvPr/>
          </p:nvSpPr>
          <p:spPr>
            <a:xfrm>
              <a:off x="7029133" y="5631942"/>
              <a:ext cx="121420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GD2</a:t>
              </a:r>
              <a:endParaRPr lang="en-US" b="1" dirty="0">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721C75C6-4390-1392-2FA8-3E04CEF776F0}"/>
                </a:ext>
              </a:extLst>
            </p:cNvPr>
            <p:cNvSpPr txBox="1"/>
            <p:nvPr/>
          </p:nvSpPr>
          <p:spPr>
            <a:xfrm>
              <a:off x="9996846" y="5663542"/>
              <a:ext cx="121420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GD3</a:t>
              </a:r>
              <a:endParaRPr lang="en-US"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64827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B380B-E093-77A0-750F-388FA1F452B0}"/>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A0B5CB90-CC53-041D-3EBF-AA557B043EDA}"/>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B7FE6FA7-F757-0C23-88F5-FC429DDAF384}"/>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73DE8983-F7C3-1856-5EA7-A07EC44928E7}"/>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E929245E-1B97-2CCA-2A23-15CC76BE98E8}"/>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9A17DC41-025D-3CA2-5A8E-D6EC6EEA1E6D}"/>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A66BD815-CEE2-9EEC-E9D8-E18959588207}"/>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7AF797F3-D4F8-06B1-9938-91F139E7D18F}"/>
              </a:ext>
            </a:extLst>
          </p:cNvPr>
          <p:cNvGrpSpPr/>
          <p:nvPr/>
        </p:nvGrpSpPr>
        <p:grpSpPr>
          <a:xfrm>
            <a:off x="-1056264" y="4572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21B2AF2F-19BA-99F3-C5A1-AEB235BBE8C9}"/>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A06B214D-4F42-5C3F-26EB-7A7FEC0572B3}"/>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BDFF61FC-62B5-7A37-71AD-0998DC2964D3}"/>
              </a:ext>
            </a:extLst>
          </p:cNvPr>
          <p:cNvGrpSpPr/>
          <p:nvPr/>
        </p:nvGrpSpPr>
        <p:grpSpPr>
          <a:xfrm>
            <a:off x="-10696408"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E6BAC233-D5A1-9FFB-CD56-F4F4F3BA6D82}"/>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BCE4F01D-2EF9-8FE3-3D9D-32FA308167BC}"/>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780D570E-E071-F111-6D3A-4D2F9A0C3B25}"/>
              </a:ext>
            </a:extLst>
          </p:cNvPr>
          <p:cNvGrpSpPr/>
          <p:nvPr/>
        </p:nvGrpSpPr>
        <p:grpSpPr>
          <a:xfrm>
            <a:off x="-11164273" y="45720"/>
            <a:ext cx="13704572" cy="6858000"/>
            <a:chOff x="-11064244" y="0"/>
            <a:chExt cx="13704572" cy="6858000"/>
          </a:xfrm>
          <a:solidFill>
            <a:srgbClr val="80B3D2"/>
          </a:solidFill>
        </p:grpSpPr>
        <p:sp>
          <p:nvSpPr>
            <p:cNvPr id="12" name="Rectangle: Rounded Corners 11">
              <a:extLst>
                <a:ext uri="{FF2B5EF4-FFF2-40B4-BE49-F238E27FC236}">
                  <a16:creationId xmlns:a16="http://schemas.microsoft.com/office/drawing/2014/main" id="{ABFD715C-4AD0-14DD-8222-64E09EB3FDE6}"/>
                </a:ext>
              </a:extLst>
            </p:cNvPr>
            <p:cNvSpPr/>
            <p:nvPr/>
          </p:nvSpPr>
          <p:spPr>
            <a:xfrm>
              <a:off x="-11064244"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AAD68450-6840-6AF0-329D-03F1A25FA35D}"/>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34680ED1-DE68-1248-28C0-BE1C77717C89}"/>
              </a:ext>
            </a:extLst>
          </p:cNvPr>
          <p:cNvGrpSpPr/>
          <p:nvPr/>
        </p:nvGrpSpPr>
        <p:grpSpPr>
          <a:xfrm>
            <a:off x="-11765603" y="30480"/>
            <a:ext cx="13819189" cy="6858000"/>
            <a:chOff x="-11765605" y="30480"/>
            <a:chExt cx="13819189" cy="6858000"/>
          </a:xfrm>
        </p:grpSpPr>
        <p:sp>
          <p:nvSpPr>
            <p:cNvPr id="13" name="Rectangle: Rounded Corners 12">
              <a:extLst>
                <a:ext uri="{FF2B5EF4-FFF2-40B4-BE49-F238E27FC236}">
                  <a16:creationId xmlns:a16="http://schemas.microsoft.com/office/drawing/2014/main" id="{A2A69C3F-06D9-282C-16D0-B80C7B0A7E97}"/>
                </a:ext>
              </a:extLst>
            </p:cNvPr>
            <p:cNvSpPr/>
            <p:nvPr/>
          </p:nvSpPr>
          <p:spPr>
            <a:xfrm>
              <a:off x="-11765605" y="3048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647D7B02-75AC-8823-52E1-84034063D98A}"/>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B6B270B-7627-F6EA-152F-46222002A412}"/>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FB349D4B-B614-2B09-61A5-A904BD5DA9BB}"/>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8B919BFB-AB04-7E62-37F0-89DB90301D39}"/>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60287C6B-1FC2-BDA6-2FBF-B353D1BF4610}"/>
              </a:ext>
            </a:extLst>
          </p:cNvPr>
          <p:cNvSpPr txBox="1"/>
          <p:nvPr/>
        </p:nvSpPr>
        <p:spPr>
          <a:xfrm rot="16200000">
            <a:off x="2162383" y="2542419"/>
            <a:ext cx="134257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Symptoms</a:t>
            </a:r>
            <a:endParaRPr lang="en-US" dirty="0"/>
          </a:p>
        </p:txBody>
      </p:sp>
      <p:sp>
        <p:nvSpPr>
          <p:cNvPr id="26" name="TextBox 25">
            <a:extLst>
              <a:ext uri="{FF2B5EF4-FFF2-40B4-BE49-F238E27FC236}">
                <a16:creationId xmlns:a16="http://schemas.microsoft.com/office/drawing/2014/main" id="{41248ACC-9DDE-A617-8C7C-6287620F8CBA}"/>
              </a:ext>
            </a:extLst>
          </p:cNvPr>
          <p:cNvSpPr txBox="1"/>
          <p:nvPr/>
        </p:nvSpPr>
        <p:spPr>
          <a:xfrm rot="16200000">
            <a:off x="1559470" y="3194993"/>
            <a:ext cx="1513842"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Epidemiology</a:t>
            </a:r>
            <a:endParaRPr lang="en-US" dirty="0"/>
          </a:p>
        </p:txBody>
      </p:sp>
      <p:sp>
        <p:nvSpPr>
          <p:cNvPr id="28" name="TextBox 27">
            <a:extLst>
              <a:ext uri="{FF2B5EF4-FFF2-40B4-BE49-F238E27FC236}">
                <a16:creationId xmlns:a16="http://schemas.microsoft.com/office/drawing/2014/main" id="{DE45521D-4404-15DC-9D02-5C0A98BC6485}"/>
              </a:ext>
            </a:extLst>
          </p:cNvPr>
          <p:cNvSpPr txBox="1"/>
          <p:nvPr/>
        </p:nvSpPr>
        <p:spPr>
          <a:xfrm rot="16200000">
            <a:off x="1195104" y="3737405"/>
            <a:ext cx="1299559"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Diagnosis</a:t>
            </a:r>
            <a:endParaRPr lang="en-US" dirty="0"/>
          </a:p>
        </p:txBody>
      </p:sp>
      <p:sp>
        <p:nvSpPr>
          <p:cNvPr id="30" name="TextBox 29">
            <a:extLst>
              <a:ext uri="{FF2B5EF4-FFF2-40B4-BE49-F238E27FC236}">
                <a16:creationId xmlns:a16="http://schemas.microsoft.com/office/drawing/2014/main" id="{EEE1C00F-CF2D-5BBE-23DD-69EA82109775}"/>
              </a:ext>
            </a:extLst>
          </p:cNvPr>
          <p:cNvSpPr txBox="1"/>
          <p:nvPr/>
        </p:nvSpPr>
        <p:spPr>
          <a:xfrm rot="16200000">
            <a:off x="670380" y="4331765"/>
            <a:ext cx="1299560"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grpSp>
        <p:nvGrpSpPr>
          <p:cNvPr id="31" name="Group 30">
            <a:extLst>
              <a:ext uri="{FF2B5EF4-FFF2-40B4-BE49-F238E27FC236}">
                <a16:creationId xmlns:a16="http://schemas.microsoft.com/office/drawing/2014/main" id="{54C8A0D9-E57F-3F77-6C47-DDA2ED6F33D2}"/>
              </a:ext>
            </a:extLst>
          </p:cNvPr>
          <p:cNvGrpSpPr/>
          <p:nvPr/>
        </p:nvGrpSpPr>
        <p:grpSpPr>
          <a:xfrm>
            <a:off x="-14787801" y="15240"/>
            <a:ext cx="15751110" cy="6858000"/>
            <a:chOff x="-14787801" y="15240"/>
            <a:chExt cx="15751110" cy="6858000"/>
          </a:xfrm>
        </p:grpSpPr>
        <p:sp>
          <p:nvSpPr>
            <p:cNvPr id="32" name="Rectangle: Rounded Corners 31">
              <a:extLst>
                <a:ext uri="{FF2B5EF4-FFF2-40B4-BE49-F238E27FC236}">
                  <a16:creationId xmlns:a16="http://schemas.microsoft.com/office/drawing/2014/main" id="{8749266E-FC1B-387E-7A44-D2400BF1CD77}"/>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17FCDDE1-4078-3155-5D40-50B7746C6938}"/>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90487F46-27C2-2C23-1444-5F8D8645219C}"/>
              </a:ext>
            </a:extLst>
          </p:cNvPr>
          <p:cNvSpPr txBox="1"/>
          <p:nvPr/>
        </p:nvSpPr>
        <p:spPr>
          <a:xfrm rot="16200000">
            <a:off x="118074" y="5162106"/>
            <a:ext cx="141732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grpSp>
        <p:nvGrpSpPr>
          <p:cNvPr id="34" name="Group 33">
            <a:extLst>
              <a:ext uri="{FF2B5EF4-FFF2-40B4-BE49-F238E27FC236}">
                <a16:creationId xmlns:a16="http://schemas.microsoft.com/office/drawing/2014/main" id="{F3560CFB-3A5A-FA02-6514-9E8CF3ADB560}"/>
              </a:ext>
            </a:extLst>
          </p:cNvPr>
          <p:cNvGrpSpPr/>
          <p:nvPr/>
        </p:nvGrpSpPr>
        <p:grpSpPr>
          <a:xfrm>
            <a:off x="3244308" y="1151803"/>
            <a:ext cx="2608801" cy="3937287"/>
            <a:chOff x="3366375" y="539644"/>
            <a:chExt cx="2608801" cy="3937287"/>
          </a:xfrm>
        </p:grpSpPr>
        <p:grpSp>
          <p:nvGrpSpPr>
            <p:cNvPr id="2" name="Group 1">
              <a:extLst>
                <a:ext uri="{FF2B5EF4-FFF2-40B4-BE49-F238E27FC236}">
                  <a16:creationId xmlns:a16="http://schemas.microsoft.com/office/drawing/2014/main" id="{DA1E805F-4540-0BB1-AF34-56F5B9FF3E07}"/>
                </a:ext>
              </a:extLst>
            </p:cNvPr>
            <p:cNvGrpSpPr/>
            <p:nvPr/>
          </p:nvGrpSpPr>
          <p:grpSpPr>
            <a:xfrm>
              <a:off x="3366375" y="539644"/>
              <a:ext cx="2608801" cy="3937287"/>
              <a:chOff x="3355532" y="594533"/>
              <a:chExt cx="2608801" cy="3937287"/>
            </a:xfrm>
          </p:grpSpPr>
          <p:sp>
            <p:nvSpPr>
              <p:cNvPr id="54" name="Rectangle: Rounded Corners 53">
                <a:extLst>
                  <a:ext uri="{FF2B5EF4-FFF2-40B4-BE49-F238E27FC236}">
                    <a16:creationId xmlns:a16="http://schemas.microsoft.com/office/drawing/2014/main" id="{997E0D13-B322-08DA-187E-38434A94C2D4}"/>
                  </a:ext>
                </a:extLst>
              </p:cNvPr>
              <p:cNvSpPr/>
              <p:nvPr/>
            </p:nvSpPr>
            <p:spPr>
              <a:xfrm>
                <a:off x="3355532" y="655493"/>
                <a:ext cx="2608801" cy="3876327"/>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Medical">
                <a:extLst>
                  <a:ext uri="{FF2B5EF4-FFF2-40B4-BE49-F238E27FC236}">
                    <a16:creationId xmlns:a16="http://schemas.microsoft.com/office/drawing/2014/main" id="{0B5AA497-4839-AE9F-46E9-F3C7F1C647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82367" y="594533"/>
                <a:ext cx="1144249" cy="1144249"/>
              </a:xfrm>
              <a:prstGeom prst="rect">
                <a:avLst/>
              </a:prstGeom>
            </p:spPr>
          </p:pic>
        </p:grpSp>
        <p:sp>
          <p:nvSpPr>
            <p:cNvPr id="25" name="TextBox 24">
              <a:extLst>
                <a:ext uri="{FF2B5EF4-FFF2-40B4-BE49-F238E27FC236}">
                  <a16:creationId xmlns:a16="http://schemas.microsoft.com/office/drawing/2014/main" id="{B1927CCE-B80F-BBEE-7B6E-5D6BABEA842D}"/>
                </a:ext>
              </a:extLst>
            </p:cNvPr>
            <p:cNvSpPr txBox="1"/>
            <p:nvPr/>
          </p:nvSpPr>
          <p:spPr>
            <a:xfrm>
              <a:off x="3700234" y="1767840"/>
              <a:ext cx="1908516" cy="2308324"/>
            </a:xfrm>
            <a:prstGeom prst="rect">
              <a:avLst/>
            </a:prstGeom>
            <a:noFill/>
          </p:spPr>
          <p:txBody>
            <a:bodyPr wrap="square" rtlCol="0">
              <a:spAutoFit/>
            </a:bodyPr>
            <a:lstStyle/>
            <a:p>
              <a:pPr marL="285750" indent="-285750" algn="r" rtl="1">
                <a:buFont typeface="Arial" panose="020B0604020202020204" pitchFamily="34" charset="0"/>
                <a:buChar char="•"/>
              </a:pPr>
              <a:r>
                <a:rPr lang="fa-IR" b="1" dirty="0">
                  <a:cs typeface="B Nazanin" panose="00000400000000000000" pitchFamily="2" charset="-78"/>
                </a:rPr>
                <a:t>شایع ترین</a:t>
              </a:r>
            </a:p>
            <a:p>
              <a:pPr marL="285750" indent="-285750" algn="r" rtl="1">
                <a:buFont typeface="Arial" panose="020B0604020202020204" pitchFamily="34" charset="0"/>
                <a:buChar char="•"/>
              </a:pPr>
              <a:r>
                <a:rPr lang="fa-IR" b="1" dirty="0">
                  <a:cs typeface="B Nazanin" panose="00000400000000000000" pitchFamily="2" charset="-78"/>
                </a:rPr>
                <a:t>نوع غیر عصبی</a:t>
              </a:r>
            </a:p>
            <a:p>
              <a:pPr marL="285750" indent="-285750" algn="r" rtl="1">
                <a:buFont typeface="Arial" panose="020B0604020202020204" pitchFamily="34" charset="0"/>
                <a:buChar char="•"/>
              </a:pPr>
              <a:r>
                <a:rPr lang="fa-IR" b="1" dirty="0">
                  <a:cs typeface="B Nazanin" panose="00000400000000000000" pitchFamily="2" charset="-78"/>
                </a:rPr>
                <a:t>پارکینسون،آسیب های عصبی محیطی</a:t>
              </a:r>
            </a:p>
            <a:p>
              <a:pPr marL="285750" indent="-285750" algn="r" rtl="1">
                <a:buFont typeface="Arial" panose="020B0604020202020204" pitchFamily="34" charset="0"/>
                <a:buChar char="•"/>
              </a:pPr>
              <a:r>
                <a:rPr lang="fa-IR" b="1" dirty="0">
                  <a:cs typeface="B Nazanin" panose="00000400000000000000" pitchFamily="2" charset="-78"/>
                </a:rPr>
                <a:t>هپاتواسپلنومگالی</a:t>
              </a:r>
            </a:p>
            <a:p>
              <a:pPr marL="285750" indent="-285750" algn="r" rtl="1">
                <a:buFont typeface="Arial" panose="020B0604020202020204" pitchFamily="34" charset="0"/>
                <a:buChar char="•"/>
              </a:pPr>
              <a:r>
                <a:rPr lang="fa-IR" b="1" dirty="0">
                  <a:cs typeface="B Nazanin" panose="00000400000000000000" pitchFamily="2" charset="-78"/>
                </a:rPr>
                <a:t>پان‌سیتوپنیا</a:t>
              </a:r>
            </a:p>
            <a:p>
              <a:pPr marL="285750" indent="-285750" algn="r" rtl="1">
                <a:buFont typeface="Arial" panose="020B0604020202020204" pitchFamily="34" charset="0"/>
                <a:buChar char="•"/>
              </a:pPr>
              <a:r>
                <a:rPr lang="fa-IR" b="1" dirty="0">
                  <a:cs typeface="B Nazanin" panose="00000400000000000000" pitchFamily="2" charset="-78"/>
                </a:rPr>
                <a:t>درگیری اسکلتی</a:t>
              </a:r>
              <a:endParaRPr lang="en-US" b="1" dirty="0">
                <a:cs typeface="B Nazanin" panose="00000400000000000000" pitchFamily="2" charset="-78"/>
              </a:endParaRPr>
            </a:p>
          </p:txBody>
        </p:sp>
      </p:grpSp>
      <p:grpSp>
        <p:nvGrpSpPr>
          <p:cNvPr id="39" name="Group 38">
            <a:extLst>
              <a:ext uri="{FF2B5EF4-FFF2-40B4-BE49-F238E27FC236}">
                <a16:creationId xmlns:a16="http://schemas.microsoft.com/office/drawing/2014/main" id="{68342CD7-555E-82B3-6836-E235DCE9652C}"/>
              </a:ext>
            </a:extLst>
          </p:cNvPr>
          <p:cNvGrpSpPr/>
          <p:nvPr/>
        </p:nvGrpSpPr>
        <p:grpSpPr>
          <a:xfrm>
            <a:off x="6224404" y="1129492"/>
            <a:ext cx="2542087" cy="3910276"/>
            <a:chOff x="6345757" y="583629"/>
            <a:chExt cx="2542087" cy="3910276"/>
          </a:xfrm>
        </p:grpSpPr>
        <p:grpSp>
          <p:nvGrpSpPr>
            <p:cNvPr id="38" name="Group 37">
              <a:extLst>
                <a:ext uri="{FF2B5EF4-FFF2-40B4-BE49-F238E27FC236}">
                  <a16:creationId xmlns:a16="http://schemas.microsoft.com/office/drawing/2014/main" id="{A9A3B253-BBAF-C0B8-F171-B63BD48F45AA}"/>
                </a:ext>
              </a:extLst>
            </p:cNvPr>
            <p:cNvGrpSpPr/>
            <p:nvPr/>
          </p:nvGrpSpPr>
          <p:grpSpPr>
            <a:xfrm>
              <a:off x="6345757" y="583629"/>
              <a:ext cx="2542087" cy="3910276"/>
              <a:chOff x="6287077" y="591250"/>
              <a:chExt cx="2542087" cy="3910276"/>
            </a:xfrm>
          </p:grpSpPr>
          <p:sp>
            <p:nvSpPr>
              <p:cNvPr id="56" name="Rectangle: Rounded Corners 55">
                <a:extLst>
                  <a:ext uri="{FF2B5EF4-FFF2-40B4-BE49-F238E27FC236}">
                    <a16:creationId xmlns:a16="http://schemas.microsoft.com/office/drawing/2014/main" id="{49304E70-05FC-B9E4-9302-62BF2D9B1620}"/>
                  </a:ext>
                </a:extLst>
              </p:cNvPr>
              <p:cNvSpPr/>
              <p:nvPr/>
            </p:nvSpPr>
            <p:spPr>
              <a:xfrm>
                <a:off x="6287077" y="591250"/>
                <a:ext cx="2542087" cy="3910276"/>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Graphic 59" descr="Medical">
                <a:extLst>
                  <a:ext uri="{FF2B5EF4-FFF2-40B4-BE49-F238E27FC236}">
                    <a16:creationId xmlns:a16="http://schemas.microsoft.com/office/drawing/2014/main" id="{6F6283B1-2E79-2898-B6BD-BCD264E0E7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29133" y="591250"/>
                <a:ext cx="1144249" cy="1144249"/>
              </a:xfrm>
              <a:prstGeom prst="rect">
                <a:avLst/>
              </a:prstGeom>
            </p:spPr>
          </p:pic>
        </p:grpSp>
        <p:sp>
          <p:nvSpPr>
            <p:cNvPr id="27" name="TextBox 26">
              <a:extLst>
                <a:ext uri="{FF2B5EF4-FFF2-40B4-BE49-F238E27FC236}">
                  <a16:creationId xmlns:a16="http://schemas.microsoft.com/office/drawing/2014/main" id="{4DFEE11C-9EAC-255D-3515-72BAFCED9CB7}"/>
                </a:ext>
              </a:extLst>
            </p:cNvPr>
            <p:cNvSpPr txBox="1"/>
            <p:nvPr/>
          </p:nvSpPr>
          <p:spPr>
            <a:xfrm>
              <a:off x="6640095" y="1767840"/>
              <a:ext cx="1969501" cy="2308324"/>
            </a:xfrm>
            <a:prstGeom prst="rect">
              <a:avLst/>
            </a:prstGeom>
            <a:noFill/>
          </p:spPr>
          <p:txBody>
            <a:bodyPr wrap="square" rtlCol="0">
              <a:spAutoFit/>
            </a:bodyPr>
            <a:lstStyle/>
            <a:p>
              <a:pPr marL="285750" indent="-285750" algn="r" rtl="1">
                <a:buFont typeface="Arial" panose="020B0604020202020204" pitchFamily="34" charset="0"/>
                <a:buChar char="•"/>
              </a:pPr>
              <a:r>
                <a:rPr lang="fa-IR" b="1" dirty="0">
                  <a:cs typeface="B Nazanin" panose="00000400000000000000" pitchFamily="2" charset="-78"/>
                </a:rPr>
                <a:t>نوع حاد عصبی</a:t>
              </a:r>
            </a:p>
            <a:p>
              <a:pPr marL="285750" indent="-285750" algn="r" rtl="1">
                <a:buFont typeface="Arial" panose="020B0604020202020204" pitchFamily="34" charset="0"/>
                <a:buChar char="•"/>
              </a:pPr>
              <a:r>
                <a:rPr lang="fa-IR" b="1" dirty="0">
                  <a:cs typeface="B Nazanin" panose="00000400000000000000" pitchFamily="2" charset="-78"/>
                </a:rPr>
                <a:t>هپاتواسپلنومگالی شدید</a:t>
              </a:r>
            </a:p>
            <a:p>
              <a:pPr marL="285750" indent="-285750" algn="r" rtl="1">
                <a:buFont typeface="Arial" panose="020B0604020202020204" pitchFamily="34" charset="0"/>
                <a:buChar char="•"/>
              </a:pPr>
              <a:r>
                <a:rPr lang="fa-IR" b="1" dirty="0">
                  <a:cs typeface="B Nazanin" panose="00000400000000000000" pitchFamily="2" charset="-78"/>
                </a:rPr>
                <a:t>و پیشرونده عملکرد عصبی</a:t>
              </a:r>
            </a:p>
            <a:p>
              <a:pPr marL="285750" indent="-285750" algn="r" rtl="1">
                <a:buFont typeface="Arial" panose="020B0604020202020204" pitchFamily="34" charset="0"/>
                <a:buChar char="•"/>
              </a:pPr>
              <a:r>
                <a:rPr lang="fa-IR" b="1" dirty="0">
                  <a:cs typeface="B Nazanin" panose="00000400000000000000" pitchFamily="2" charset="-78"/>
                </a:rPr>
                <a:t>بدترین پیش‌آگهی</a:t>
              </a:r>
            </a:p>
            <a:p>
              <a:pPr marL="285750" indent="-285750" algn="r" rtl="1">
                <a:buFont typeface="Arial" panose="020B0604020202020204" pitchFamily="34" charset="0"/>
                <a:buChar char="•"/>
              </a:pPr>
              <a:r>
                <a:rPr lang="fa-IR" b="1" dirty="0">
                  <a:cs typeface="B Nazanin" panose="00000400000000000000" pitchFamily="2" charset="-78"/>
                </a:rPr>
                <a:t>امید به زندگی کمتر از 2 سال </a:t>
              </a:r>
              <a:endParaRPr lang="en-US" b="1" dirty="0">
                <a:cs typeface="B Nazanin" panose="00000400000000000000" pitchFamily="2" charset="-78"/>
              </a:endParaRPr>
            </a:p>
          </p:txBody>
        </p:sp>
      </p:grpSp>
      <p:grpSp>
        <p:nvGrpSpPr>
          <p:cNvPr id="41" name="Group 40">
            <a:extLst>
              <a:ext uri="{FF2B5EF4-FFF2-40B4-BE49-F238E27FC236}">
                <a16:creationId xmlns:a16="http://schemas.microsoft.com/office/drawing/2014/main" id="{E88582A0-7D5A-D397-0694-67F4B89B2B88}"/>
              </a:ext>
            </a:extLst>
          </p:cNvPr>
          <p:cNvGrpSpPr/>
          <p:nvPr/>
        </p:nvGrpSpPr>
        <p:grpSpPr>
          <a:xfrm>
            <a:off x="9216156" y="1151803"/>
            <a:ext cx="2526479" cy="3991033"/>
            <a:chOff x="9337509" y="605940"/>
            <a:chExt cx="2526479" cy="3991033"/>
          </a:xfrm>
        </p:grpSpPr>
        <p:grpSp>
          <p:nvGrpSpPr>
            <p:cNvPr id="40" name="Group 39">
              <a:extLst>
                <a:ext uri="{FF2B5EF4-FFF2-40B4-BE49-F238E27FC236}">
                  <a16:creationId xmlns:a16="http://schemas.microsoft.com/office/drawing/2014/main" id="{981CBC47-6CCA-A76F-6C2D-5FA89F2EEEB0}"/>
                </a:ext>
              </a:extLst>
            </p:cNvPr>
            <p:cNvGrpSpPr/>
            <p:nvPr/>
          </p:nvGrpSpPr>
          <p:grpSpPr>
            <a:xfrm>
              <a:off x="9337509" y="605940"/>
              <a:ext cx="2526479" cy="3956546"/>
              <a:chOff x="9337509" y="605940"/>
              <a:chExt cx="2526479" cy="3956546"/>
            </a:xfrm>
          </p:grpSpPr>
          <p:sp>
            <p:nvSpPr>
              <p:cNvPr id="55" name="Rectangle: Rounded Corners 54">
                <a:extLst>
                  <a:ext uri="{FF2B5EF4-FFF2-40B4-BE49-F238E27FC236}">
                    <a16:creationId xmlns:a16="http://schemas.microsoft.com/office/drawing/2014/main" id="{BF59AA76-E802-D967-41D5-5C4EFE32F947}"/>
                  </a:ext>
                </a:extLst>
              </p:cNvPr>
              <p:cNvSpPr/>
              <p:nvPr/>
            </p:nvSpPr>
            <p:spPr>
              <a:xfrm>
                <a:off x="9337509" y="652209"/>
                <a:ext cx="2526479" cy="3910277"/>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Graphic 58" descr="Medical">
                <a:extLst>
                  <a:ext uri="{FF2B5EF4-FFF2-40B4-BE49-F238E27FC236}">
                    <a16:creationId xmlns:a16="http://schemas.microsoft.com/office/drawing/2014/main" id="{D485AEE9-5103-3C81-CE67-1E3D450B1A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7537" y="605940"/>
                <a:ext cx="1144249" cy="1144249"/>
              </a:xfrm>
              <a:prstGeom prst="rect">
                <a:avLst/>
              </a:prstGeom>
            </p:spPr>
          </p:pic>
        </p:grpSp>
        <p:sp>
          <p:nvSpPr>
            <p:cNvPr id="29" name="TextBox 28">
              <a:extLst>
                <a:ext uri="{FF2B5EF4-FFF2-40B4-BE49-F238E27FC236}">
                  <a16:creationId xmlns:a16="http://schemas.microsoft.com/office/drawing/2014/main" id="{C9AFD8B4-4BEC-FA2B-EA6B-89F304913C57}"/>
                </a:ext>
              </a:extLst>
            </p:cNvPr>
            <p:cNvSpPr txBox="1"/>
            <p:nvPr/>
          </p:nvSpPr>
          <p:spPr>
            <a:xfrm>
              <a:off x="9621143" y="1765429"/>
              <a:ext cx="1959209" cy="2831544"/>
            </a:xfrm>
            <a:prstGeom prst="rect">
              <a:avLst/>
            </a:prstGeom>
            <a:noFill/>
          </p:spPr>
          <p:txBody>
            <a:bodyPr wrap="square" rtlCol="0">
              <a:spAutoFit/>
            </a:bodyPr>
            <a:lstStyle/>
            <a:p>
              <a:pPr marL="285750" indent="-285750" algn="r" rtl="1">
                <a:buFont typeface="Arial" panose="020B0604020202020204" pitchFamily="34" charset="0"/>
                <a:buChar char="•"/>
              </a:pPr>
              <a:r>
                <a:rPr lang="fa-IR" sz="2000" b="1" dirty="0">
                  <a:cs typeface="B Nazanin" panose="00000400000000000000" pitchFamily="2" charset="-78"/>
                </a:rPr>
                <a:t>نوع مزمن عصبی</a:t>
              </a:r>
            </a:p>
            <a:p>
              <a:pPr marL="285750" indent="-285750" algn="r" rtl="1">
                <a:buFont typeface="Arial" panose="020B0604020202020204" pitchFamily="34" charset="0"/>
                <a:buChar char="•"/>
              </a:pPr>
              <a:r>
                <a:rPr lang="fa-IR" sz="2000" b="1" dirty="0">
                  <a:cs typeface="B Nazanin" panose="00000400000000000000" pitchFamily="2" charset="-78"/>
                </a:rPr>
                <a:t>اختلال در حرکات چشم</a:t>
              </a:r>
            </a:p>
            <a:p>
              <a:pPr marL="285750" indent="-285750" algn="r" rtl="1">
                <a:buFont typeface="Arial" panose="020B0604020202020204" pitchFamily="34" charset="0"/>
                <a:buChar char="•"/>
              </a:pPr>
              <a:r>
                <a:rPr lang="fa-IR" sz="2000" b="1" dirty="0">
                  <a:cs typeface="B Nazanin" panose="00000400000000000000" pitchFamily="2" charset="-78"/>
                </a:rPr>
                <a:t>پیشرفت آن‌ کندتر از نوع2</a:t>
              </a:r>
            </a:p>
            <a:p>
              <a:pPr marL="285750" indent="-285750" algn="r" rtl="1">
                <a:buFont typeface="Arial" panose="020B0604020202020204" pitchFamily="34" charset="0"/>
                <a:buChar char="•"/>
              </a:pPr>
              <a:r>
                <a:rPr lang="fa-IR" sz="2000" b="1" dirty="0">
                  <a:cs typeface="B Nazanin" panose="00000400000000000000" pitchFamily="2" charset="-78"/>
                </a:rPr>
                <a:t>نسبت به نوع 2 طول عمر بیشتری دارند</a:t>
              </a:r>
              <a:endParaRPr lang="en-US" sz="2000" b="1" dirty="0">
                <a:cs typeface="B Nazanin" panose="00000400000000000000" pitchFamily="2" charset="-78"/>
              </a:endParaRPr>
            </a:p>
            <a:p>
              <a:pPr marL="285750" indent="-285750" algn="r" rtl="1">
                <a:buFont typeface="Arial" panose="020B0604020202020204" pitchFamily="34" charset="0"/>
                <a:buChar char="•"/>
              </a:pPr>
              <a:endParaRPr lang="en-US" dirty="0"/>
            </a:p>
          </p:txBody>
        </p:sp>
      </p:grpSp>
      <p:grpSp>
        <p:nvGrpSpPr>
          <p:cNvPr id="49" name="Group 48">
            <a:extLst>
              <a:ext uri="{FF2B5EF4-FFF2-40B4-BE49-F238E27FC236}">
                <a16:creationId xmlns:a16="http://schemas.microsoft.com/office/drawing/2014/main" id="{D79BC05C-44FC-DFD4-45D4-E9AAFEB4C209}"/>
              </a:ext>
            </a:extLst>
          </p:cNvPr>
          <p:cNvGrpSpPr/>
          <p:nvPr/>
        </p:nvGrpSpPr>
        <p:grpSpPr>
          <a:xfrm>
            <a:off x="3233430" y="4587240"/>
            <a:ext cx="8470778" cy="4050237"/>
            <a:chOff x="3783988" y="4568546"/>
            <a:chExt cx="7763846" cy="3446441"/>
          </a:xfrm>
        </p:grpSpPr>
        <p:grpSp>
          <p:nvGrpSpPr>
            <p:cNvPr id="45" name="Group 44">
              <a:extLst>
                <a:ext uri="{FF2B5EF4-FFF2-40B4-BE49-F238E27FC236}">
                  <a16:creationId xmlns:a16="http://schemas.microsoft.com/office/drawing/2014/main" id="{FDF9D51E-9E23-DBB5-C10C-FC18903FC5BD}"/>
                </a:ext>
              </a:extLst>
            </p:cNvPr>
            <p:cNvGrpSpPr/>
            <p:nvPr/>
          </p:nvGrpSpPr>
          <p:grpSpPr>
            <a:xfrm>
              <a:off x="3783988" y="4587240"/>
              <a:ext cx="5053113" cy="3427747"/>
              <a:chOff x="3592976" y="4861560"/>
              <a:chExt cx="5053113" cy="3427747"/>
            </a:xfrm>
          </p:grpSpPr>
          <p:sp>
            <p:nvSpPr>
              <p:cNvPr id="42" name="Freeform: Shape 41">
                <a:extLst>
                  <a:ext uri="{FF2B5EF4-FFF2-40B4-BE49-F238E27FC236}">
                    <a16:creationId xmlns:a16="http://schemas.microsoft.com/office/drawing/2014/main" id="{BF9291F4-E5C3-1E93-A940-3D857408E6B3}"/>
                  </a:ext>
                </a:extLst>
              </p:cNvPr>
              <p:cNvSpPr/>
              <p:nvPr/>
            </p:nvSpPr>
            <p:spPr>
              <a:xfrm>
                <a:off x="3592976" y="4861560"/>
                <a:ext cx="2401053" cy="3427747"/>
              </a:xfrm>
              <a:custGeom>
                <a:avLst/>
                <a:gdLst>
                  <a:gd name="connsiteX0" fmla="*/ 358280 w 2149639"/>
                  <a:gd name="connsiteY0" fmla="*/ 0 h 3427747"/>
                  <a:gd name="connsiteX1" fmla="*/ 485332 w 2149639"/>
                  <a:gd name="connsiteY1" fmla="*/ 0 h 3427747"/>
                  <a:gd name="connsiteX2" fmla="*/ 484349 w 2149639"/>
                  <a:gd name="connsiteY2" fmla="*/ 9869 h 3427747"/>
                  <a:gd name="connsiteX3" fmla="*/ 1046480 w 2149639"/>
                  <a:gd name="connsiteY3" fmla="*/ 579121 h 3427747"/>
                  <a:gd name="connsiteX4" fmla="*/ 1608611 w 2149639"/>
                  <a:gd name="connsiteY4" fmla="*/ 9869 h 3427747"/>
                  <a:gd name="connsiteX5" fmla="*/ 1607629 w 2149639"/>
                  <a:gd name="connsiteY5" fmla="*/ 0 h 3427747"/>
                  <a:gd name="connsiteX6" fmla="*/ 1791359 w 2149639"/>
                  <a:gd name="connsiteY6" fmla="*/ 0 h 3427747"/>
                  <a:gd name="connsiteX7" fmla="*/ 2149639 w 2149639"/>
                  <a:gd name="connsiteY7" fmla="*/ 358280 h 3427747"/>
                  <a:gd name="connsiteX8" fmla="*/ 2149639 w 2149639"/>
                  <a:gd name="connsiteY8" fmla="*/ 3069467 h 3427747"/>
                  <a:gd name="connsiteX9" fmla="*/ 1791359 w 2149639"/>
                  <a:gd name="connsiteY9" fmla="*/ 3427747 h 3427747"/>
                  <a:gd name="connsiteX10" fmla="*/ 358280 w 2149639"/>
                  <a:gd name="connsiteY10" fmla="*/ 3427747 h 3427747"/>
                  <a:gd name="connsiteX11" fmla="*/ 0 w 2149639"/>
                  <a:gd name="connsiteY11" fmla="*/ 3069467 h 3427747"/>
                  <a:gd name="connsiteX12" fmla="*/ 0 w 2149639"/>
                  <a:gd name="connsiteY12" fmla="*/ 358280 h 3427747"/>
                  <a:gd name="connsiteX13" fmla="*/ 358280 w 2149639"/>
                  <a:gd name="connsiteY13" fmla="*/ 0 h 34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39" h="3427747">
                    <a:moveTo>
                      <a:pt x="358280" y="0"/>
                    </a:moveTo>
                    <a:lnTo>
                      <a:pt x="485332" y="0"/>
                    </a:lnTo>
                    <a:lnTo>
                      <a:pt x="484349" y="9869"/>
                    </a:lnTo>
                    <a:cubicBezTo>
                      <a:pt x="484349" y="324258"/>
                      <a:pt x="736024" y="579121"/>
                      <a:pt x="1046480" y="579121"/>
                    </a:cubicBezTo>
                    <a:cubicBezTo>
                      <a:pt x="1356936" y="579121"/>
                      <a:pt x="1608611" y="324258"/>
                      <a:pt x="1608611" y="9869"/>
                    </a:cubicBezTo>
                    <a:lnTo>
                      <a:pt x="1607629" y="0"/>
                    </a:lnTo>
                    <a:lnTo>
                      <a:pt x="1791359" y="0"/>
                    </a:lnTo>
                    <a:cubicBezTo>
                      <a:pt x="1989232" y="0"/>
                      <a:pt x="2149639" y="160407"/>
                      <a:pt x="2149639" y="358280"/>
                    </a:cubicBezTo>
                    <a:lnTo>
                      <a:pt x="2149639" y="3069467"/>
                    </a:lnTo>
                    <a:cubicBezTo>
                      <a:pt x="2149639" y="3267340"/>
                      <a:pt x="1989232" y="3427747"/>
                      <a:pt x="1791359" y="3427747"/>
                    </a:cubicBezTo>
                    <a:lnTo>
                      <a:pt x="358280" y="3427747"/>
                    </a:lnTo>
                    <a:cubicBezTo>
                      <a:pt x="160407" y="3427747"/>
                      <a:pt x="0" y="3267340"/>
                      <a:pt x="0" y="3069467"/>
                    </a:cubicBezTo>
                    <a:lnTo>
                      <a:pt x="0" y="358280"/>
                    </a:lnTo>
                    <a:cubicBezTo>
                      <a:pt x="0" y="160407"/>
                      <a:pt x="160407" y="0"/>
                      <a:pt x="358280" y="0"/>
                    </a:cubicBezTo>
                    <a:close/>
                  </a:path>
                </a:pathLst>
              </a:cu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70B4AA1F-3680-E952-39A8-BC0C9FFCE689}"/>
                  </a:ext>
                </a:extLst>
              </p:cNvPr>
              <p:cNvSpPr/>
              <p:nvPr/>
            </p:nvSpPr>
            <p:spPr>
              <a:xfrm>
                <a:off x="6319146" y="4861560"/>
                <a:ext cx="2326943" cy="3427747"/>
              </a:xfrm>
              <a:custGeom>
                <a:avLst/>
                <a:gdLst>
                  <a:gd name="connsiteX0" fmla="*/ 358280 w 2149639"/>
                  <a:gd name="connsiteY0" fmla="*/ 0 h 3427747"/>
                  <a:gd name="connsiteX1" fmla="*/ 513671 w 2149639"/>
                  <a:gd name="connsiteY1" fmla="*/ 0 h 3427747"/>
                  <a:gd name="connsiteX2" fmla="*/ 512688 w 2149639"/>
                  <a:gd name="connsiteY2" fmla="*/ 9869 h 3427747"/>
                  <a:gd name="connsiteX3" fmla="*/ 1074819 w 2149639"/>
                  <a:gd name="connsiteY3" fmla="*/ 579121 h 3427747"/>
                  <a:gd name="connsiteX4" fmla="*/ 1636950 w 2149639"/>
                  <a:gd name="connsiteY4" fmla="*/ 9869 h 3427747"/>
                  <a:gd name="connsiteX5" fmla="*/ 1635968 w 2149639"/>
                  <a:gd name="connsiteY5" fmla="*/ 0 h 3427747"/>
                  <a:gd name="connsiteX6" fmla="*/ 1791359 w 2149639"/>
                  <a:gd name="connsiteY6" fmla="*/ 0 h 3427747"/>
                  <a:gd name="connsiteX7" fmla="*/ 2149639 w 2149639"/>
                  <a:gd name="connsiteY7" fmla="*/ 358280 h 3427747"/>
                  <a:gd name="connsiteX8" fmla="*/ 2149639 w 2149639"/>
                  <a:gd name="connsiteY8" fmla="*/ 3069467 h 3427747"/>
                  <a:gd name="connsiteX9" fmla="*/ 1791359 w 2149639"/>
                  <a:gd name="connsiteY9" fmla="*/ 3427747 h 3427747"/>
                  <a:gd name="connsiteX10" fmla="*/ 358280 w 2149639"/>
                  <a:gd name="connsiteY10" fmla="*/ 3427747 h 3427747"/>
                  <a:gd name="connsiteX11" fmla="*/ 0 w 2149639"/>
                  <a:gd name="connsiteY11" fmla="*/ 3069467 h 3427747"/>
                  <a:gd name="connsiteX12" fmla="*/ 0 w 2149639"/>
                  <a:gd name="connsiteY12" fmla="*/ 358280 h 3427747"/>
                  <a:gd name="connsiteX13" fmla="*/ 358280 w 2149639"/>
                  <a:gd name="connsiteY13" fmla="*/ 0 h 34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39" h="3427747">
                    <a:moveTo>
                      <a:pt x="358280" y="0"/>
                    </a:moveTo>
                    <a:lnTo>
                      <a:pt x="513671" y="0"/>
                    </a:lnTo>
                    <a:lnTo>
                      <a:pt x="512688" y="9869"/>
                    </a:lnTo>
                    <a:cubicBezTo>
                      <a:pt x="512688" y="324258"/>
                      <a:pt x="764363" y="579121"/>
                      <a:pt x="1074819" y="579121"/>
                    </a:cubicBezTo>
                    <a:cubicBezTo>
                      <a:pt x="1385275" y="579121"/>
                      <a:pt x="1636950" y="324258"/>
                      <a:pt x="1636950" y="9869"/>
                    </a:cubicBezTo>
                    <a:lnTo>
                      <a:pt x="1635968" y="0"/>
                    </a:lnTo>
                    <a:lnTo>
                      <a:pt x="1791359" y="0"/>
                    </a:lnTo>
                    <a:cubicBezTo>
                      <a:pt x="1989232" y="0"/>
                      <a:pt x="2149639" y="160407"/>
                      <a:pt x="2149639" y="358280"/>
                    </a:cubicBezTo>
                    <a:lnTo>
                      <a:pt x="2149639" y="3069467"/>
                    </a:lnTo>
                    <a:cubicBezTo>
                      <a:pt x="2149639" y="3267340"/>
                      <a:pt x="1989232" y="3427747"/>
                      <a:pt x="1791359" y="3427747"/>
                    </a:cubicBezTo>
                    <a:lnTo>
                      <a:pt x="358280" y="3427747"/>
                    </a:lnTo>
                    <a:cubicBezTo>
                      <a:pt x="160407" y="3427747"/>
                      <a:pt x="0" y="3267340"/>
                      <a:pt x="0" y="3069467"/>
                    </a:cubicBezTo>
                    <a:lnTo>
                      <a:pt x="0" y="358280"/>
                    </a:lnTo>
                    <a:cubicBezTo>
                      <a:pt x="0" y="160407"/>
                      <a:pt x="160407" y="0"/>
                      <a:pt x="358280" y="0"/>
                    </a:cubicBezTo>
                    <a:close/>
                  </a:path>
                </a:pathLst>
              </a:custGeom>
              <a:solidFill>
                <a:srgbClr val="00666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Freeform: Shape 47">
              <a:extLst>
                <a:ext uri="{FF2B5EF4-FFF2-40B4-BE49-F238E27FC236}">
                  <a16:creationId xmlns:a16="http://schemas.microsoft.com/office/drawing/2014/main" id="{964E7D2A-665E-09CC-ACFA-15E73A706DF2}"/>
                </a:ext>
              </a:extLst>
            </p:cNvPr>
            <p:cNvSpPr/>
            <p:nvPr/>
          </p:nvSpPr>
          <p:spPr>
            <a:xfrm>
              <a:off x="9236328" y="4568546"/>
              <a:ext cx="2311506" cy="3427747"/>
            </a:xfrm>
            <a:custGeom>
              <a:avLst/>
              <a:gdLst>
                <a:gd name="connsiteX0" fmla="*/ 358280 w 2149639"/>
                <a:gd name="connsiteY0" fmla="*/ 0 h 3427747"/>
                <a:gd name="connsiteX1" fmla="*/ 513671 w 2149639"/>
                <a:gd name="connsiteY1" fmla="*/ 0 h 3427747"/>
                <a:gd name="connsiteX2" fmla="*/ 512688 w 2149639"/>
                <a:gd name="connsiteY2" fmla="*/ 9869 h 3427747"/>
                <a:gd name="connsiteX3" fmla="*/ 1074819 w 2149639"/>
                <a:gd name="connsiteY3" fmla="*/ 579121 h 3427747"/>
                <a:gd name="connsiteX4" fmla="*/ 1636950 w 2149639"/>
                <a:gd name="connsiteY4" fmla="*/ 9869 h 3427747"/>
                <a:gd name="connsiteX5" fmla="*/ 1635968 w 2149639"/>
                <a:gd name="connsiteY5" fmla="*/ 0 h 3427747"/>
                <a:gd name="connsiteX6" fmla="*/ 1791359 w 2149639"/>
                <a:gd name="connsiteY6" fmla="*/ 0 h 3427747"/>
                <a:gd name="connsiteX7" fmla="*/ 2149639 w 2149639"/>
                <a:gd name="connsiteY7" fmla="*/ 358280 h 3427747"/>
                <a:gd name="connsiteX8" fmla="*/ 2149639 w 2149639"/>
                <a:gd name="connsiteY8" fmla="*/ 3069467 h 3427747"/>
                <a:gd name="connsiteX9" fmla="*/ 1791359 w 2149639"/>
                <a:gd name="connsiteY9" fmla="*/ 3427747 h 3427747"/>
                <a:gd name="connsiteX10" fmla="*/ 358280 w 2149639"/>
                <a:gd name="connsiteY10" fmla="*/ 3427747 h 3427747"/>
                <a:gd name="connsiteX11" fmla="*/ 0 w 2149639"/>
                <a:gd name="connsiteY11" fmla="*/ 3069467 h 3427747"/>
                <a:gd name="connsiteX12" fmla="*/ 0 w 2149639"/>
                <a:gd name="connsiteY12" fmla="*/ 358280 h 3427747"/>
                <a:gd name="connsiteX13" fmla="*/ 358280 w 2149639"/>
                <a:gd name="connsiteY13" fmla="*/ 0 h 3427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49639" h="3427747">
                  <a:moveTo>
                    <a:pt x="358280" y="0"/>
                  </a:moveTo>
                  <a:lnTo>
                    <a:pt x="513671" y="0"/>
                  </a:lnTo>
                  <a:lnTo>
                    <a:pt x="512688" y="9869"/>
                  </a:lnTo>
                  <a:cubicBezTo>
                    <a:pt x="512688" y="324258"/>
                    <a:pt x="764363" y="579121"/>
                    <a:pt x="1074819" y="579121"/>
                  </a:cubicBezTo>
                  <a:cubicBezTo>
                    <a:pt x="1385275" y="579121"/>
                    <a:pt x="1636950" y="324258"/>
                    <a:pt x="1636950" y="9869"/>
                  </a:cubicBezTo>
                  <a:lnTo>
                    <a:pt x="1635968" y="0"/>
                  </a:lnTo>
                  <a:lnTo>
                    <a:pt x="1791359" y="0"/>
                  </a:lnTo>
                  <a:cubicBezTo>
                    <a:pt x="1989232" y="0"/>
                    <a:pt x="2149639" y="160407"/>
                    <a:pt x="2149639" y="358280"/>
                  </a:cubicBezTo>
                  <a:lnTo>
                    <a:pt x="2149639" y="3069467"/>
                  </a:lnTo>
                  <a:cubicBezTo>
                    <a:pt x="2149639" y="3267340"/>
                    <a:pt x="1989232" y="3427747"/>
                    <a:pt x="1791359" y="3427747"/>
                  </a:cubicBezTo>
                  <a:lnTo>
                    <a:pt x="358280" y="3427747"/>
                  </a:lnTo>
                  <a:cubicBezTo>
                    <a:pt x="160407" y="3427747"/>
                    <a:pt x="0" y="3267340"/>
                    <a:pt x="0" y="3069467"/>
                  </a:cubicBezTo>
                  <a:lnTo>
                    <a:pt x="0" y="358280"/>
                  </a:lnTo>
                  <a:cubicBezTo>
                    <a:pt x="0" y="160407"/>
                    <a:pt x="160407" y="0"/>
                    <a:pt x="358280" y="0"/>
                  </a:cubicBezTo>
                  <a:close/>
                </a:path>
              </a:pathLst>
            </a:custGeom>
            <a:solidFill>
              <a:srgbClr val="00665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4" name="Group 43">
            <a:extLst>
              <a:ext uri="{FF2B5EF4-FFF2-40B4-BE49-F238E27FC236}">
                <a16:creationId xmlns:a16="http://schemas.microsoft.com/office/drawing/2014/main" id="{382285D7-185E-1FCC-1EE3-DB6A55DCFAC8}"/>
              </a:ext>
            </a:extLst>
          </p:cNvPr>
          <p:cNvGrpSpPr/>
          <p:nvPr/>
        </p:nvGrpSpPr>
        <p:grpSpPr>
          <a:xfrm>
            <a:off x="3890616" y="5853941"/>
            <a:ext cx="7163658" cy="493265"/>
            <a:chOff x="4047391" y="5631942"/>
            <a:chExt cx="7163658" cy="493265"/>
          </a:xfrm>
        </p:grpSpPr>
        <p:sp>
          <p:nvSpPr>
            <p:cNvPr id="50" name="TextBox 49">
              <a:extLst>
                <a:ext uri="{FF2B5EF4-FFF2-40B4-BE49-F238E27FC236}">
                  <a16:creationId xmlns:a16="http://schemas.microsoft.com/office/drawing/2014/main" id="{3D11E413-95E8-0F71-4183-911342948829}"/>
                </a:ext>
              </a:extLst>
            </p:cNvPr>
            <p:cNvSpPr txBox="1"/>
            <p:nvPr/>
          </p:nvSpPr>
          <p:spPr>
            <a:xfrm>
              <a:off x="4047391" y="5631942"/>
              <a:ext cx="121420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GD1</a:t>
              </a:r>
              <a:endParaRPr lang="en-US" b="1" dirty="0">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00F788E9-C5DE-33EF-2B21-723049B3705E}"/>
                </a:ext>
              </a:extLst>
            </p:cNvPr>
            <p:cNvSpPr txBox="1"/>
            <p:nvPr/>
          </p:nvSpPr>
          <p:spPr>
            <a:xfrm>
              <a:off x="7029133" y="5631942"/>
              <a:ext cx="121420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GD2</a:t>
              </a:r>
              <a:endParaRPr lang="en-US" b="1" dirty="0">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BB99C59C-4A0D-B9E6-9E6F-80AE08325C0B}"/>
                </a:ext>
              </a:extLst>
            </p:cNvPr>
            <p:cNvSpPr txBox="1"/>
            <p:nvPr/>
          </p:nvSpPr>
          <p:spPr>
            <a:xfrm>
              <a:off x="9996846" y="5663542"/>
              <a:ext cx="121420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GD3</a:t>
              </a:r>
              <a:endParaRPr lang="en-US"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175121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97D07-A928-2D49-9210-89EA6BC38CE0}"/>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5D76599F-DED9-0E4F-860C-4FEFB4FDD667}"/>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3AE18D85-508C-6DA6-D9C0-3BD7FC96A9A4}"/>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CE07AAE3-E7E9-2541-135C-6310D4F22939}"/>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AB1D373-EE58-43F1-CC57-8058492A4562}"/>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2A7E17F3-439C-CDDA-1BBC-B5C69D75748A}"/>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2DF1DCF8-0158-5C1F-BC78-5FA65345D3F1}"/>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15926BE9-92DC-C7A2-7D3F-13B079CA23DD}"/>
              </a:ext>
            </a:extLst>
          </p:cNvPr>
          <p:cNvGrpSpPr/>
          <p:nvPr/>
        </p:nvGrpSpPr>
        <p:grpSpPr>
          <a:xfrm>
            <a:off x="-157957" y="-1524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857277E6-8C67-E0DE-4424-02D40A97AFC6}"/>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F24AA4AA-CFD0-51B7-B56B-1F060FDAC780}"/>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C4E7028B-4A46-4A4F-8DE8-B2E3CE43B972}"/>
              </a:ext>
            </a:extLst>
          </p:cNvPr>
          <p:cNvGrpSpPr/>
          <p:nvPr/>
        </p:nvGrpSpPr>
        <p:grpSpPr>
          <a:xfrm>
            <a:off x="-157957"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90DCF6AD-C0E7-30A6-2939-C7C0FB8474D3}"/>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87E94013-EE2C-738C-8E87-4766B1793595}"/>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DF8E6640-4B76-1043-786C-F260E72D8008}"/>
              </a:ext>
            </a:extLst>
          </p:cNvPr>
          <p:cNvGrpSpPr/>
          <p:nvPr/>
        </p:nvGrpSpPr>
        <p:grpSpPr>
          <a:xfrm>
            <a:off x="-11224248" y="15240"/>
            <a:ext cx="13864573" cy="6858000"/>
            <a:chOff x="-11224245" y="0"/>
            <a:chExt cx="13864573" cy="6858000"/>
          </a:xfrm>
          <a:solidFill>
            <a:srgbClr val="80B3D2"/>
          </a:solidFill>
        </p:grpSpPr>
        <p:sp>
          <p:nvSpPr>
            <p:cNvPr id="12" name="Rectangle: Rounded Corners 11">
              <a:extLst>
                <a:ext uri="{FF2B5EF4-FFF2-40B4-BE49-F238E27FC236}">
                  <a16:creationId xmlns:a16="http://schemas.microsoft.com/office/drawing/2014/main" id="{99A9A282-46DA-E9F5-2A02-6C7BD564826A}"/>
                </a:ext>
              </a:extLst>
            </p:cNvPr>
            <p:cNvSpPr/>
            <p:nvPr/>
          </p:nvSpPr>
          <p:spPr>
            <a:xfrm>
              <a:off x="-11224245"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40927BC1-899E-FC6B-05A9-59686A28EB71}"/>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4CE8050B-1C84-7885-E465-65A007FC09C0}"/>
              </a:ext>
            </a:extLst>
          </p:cNvPr>
          <p:cNvGrpSpPr/>
          <p:nvPr/>
        </p:nvGrpSpPr>
        <p:grpSpPr>
          <a:xfrm>
            <a:off x="-11777557" y="0"/>
            <a:ext cx="13831143" cy="6858000"/>
            <a:chOff x="-11777559" y="0"/>
            <a:chExt cx="13831143" cy="6858000"/>
          </a:xfrm>
        </p:grpSpPr>
        <p:sp>
          <p:nvSpPr>
            <p:cNvPr id="13" name="Rectangle: Rounded Corners 12">
              <a:extLst>
                <a:ext uri="{FF2B5EF4-FFF2-40B4-BE49-F238E27FC236}">
                  <a16:creationId xmlns:a16="http://schemas.microsoft.com/office/drawing/2014/main" id="{F1087790-CD95-D9F5-9446-93C77F5A8126}"/>
                </a:ext>
              </a:extLst>
            </p:cNvPr>
            <p:cNvSpPr/>
            <p:nvPr/>
          </p:nvSpPr>
          <p:spPr>
            <a:xfrm>
              <a:off x="-11777559" y="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85D78915-A90D-80E0-A010-E701B08ECD3B}"/>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9C689D2B-5421-19D9-7CDE-AF15C7B90F71}"/>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1856242D-7AC1-BB1D-47F0-89F1A51D2DB7}"/>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71728FF3-7755-73A6-4B03-617179C55DB6}"/>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7C935D6E-6498-F082-DB8E-DBB941A4631A}"/>
              </a:ext>
            </a:extLst>
          </p:cNvPr>
          <p:cNvSpPr txBox="1"/>
          <p:nvPr/>
        </p:nvSpPr>
        <p:spPr>
          <a:xfrm rot="16200000">
            <a:off x="639751" y="4325451"/>
            <a:ext cx="1312188"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sp>
        <p:nvSpPr>
          <p:cNvPr id="26" name="TextBox 25">
            <a:extLst>
              <a:ext uri="{FF2B5EF4-FFF2-40B4-BE49-F238E27FC236}">
                <a16:creationId xmlns:a16="http://schemas.microsoft.com/office/drawing/2014/main" id="{16474DAB-E098-1AC3-B943-A442199E4558}"/>
              </a:ext>
            </a:extLst>
          </p:cNvPr>
          <p:cNvSpPr txBox="1"/>
          <p:nvPr/>
        </p:nvSpPr>
        <p:spPr>
          <a:xfrm rot="16200000">
            <a:off x="1212827" y="3721719"/>
            <a:ext cx="1312187"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Diagnosis</a:t>
            </a:r>
            <a:endParaRPr lang="en-US" dirty="0"/>
          </a:p>
        </p:txBody>
      </p:sp>
      <p:sp>
        <p:nvSpPr>
          <p:cNvPr id="28" name="TextBox 27">
            <a:extLst>
              <a:ext uri="{FF2B5EF4-FFF2-40B4-BE49-F238E27FC236}">
                <a16:creationId xmlns:a16="http://schemas.microsoft.com/office/drawing/2014/main" id="{FE720706-C5D2-3B6C-E4D8-C3C3BDFD6191}"/>
              </a:ext>
            </a:extLst>
          </p:cNvPr>
          <p:cNvSpPr txBox="1"/>
          <p:nvPr/>
        </p:nvSpPr>
        <p:spPr>
          <a:xfrm rot="16200000">
            <a:off x="1582606" y="3214003"/>
            <a:ext cx="1559478"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Epidemiology</a:t>
            </a:r>
            <a:endParaRPr lang="en-US" dirty="0"/>
          </a:p>
        </p:txBody>
      </p:sp>
      <p:grpSp>
        <p:nvGrpSpPr>
          <p:cNvPr id="29" name="Group 28">
            <a:extLst>
              <a:ext uri="{FF2B5EF4-FFF2-40B4-BE49-F238E27FC236}">
                <a16:creationId xmlns:a16="http://schemas.microsoft.com/office/drawing/2014/main" id="{D046C044-6C27-58D4-CE60-446901EDF622}"/>
              </a:ext>
            </a:extLst>
          </p:cNvPr>
          <p:cNvGrpSpPr/>
          <p:nvPr/>
        </p:nvGrpSpPr>
        <p:grpSpPr>
          <a:xfrm>
            <a:off x="-14787801" y="15240"/>
            <a:ext cx="15751110" cy="6858000"/>
            <a:chOff x="-14787801" y="15240"/>
            <a:chExt cx="15751110" cy="6858000"/>
          </a:xfrm>
        </p:grpSpPr>
        <p:sp>
          <p:nvSpPr>
            <p:cNvPr id="30" name="Rectangle: Rounded Corners 29">
              <a:extLst>
                <a:ext uri="{FF2B5EF4-FFF2-40B4-BE49-F238E27FC236}">
                  <a16:creationId xmlns:a16="http://schemas.microsoft.com/office/drawing/2014/main" id="{79B8B32E-DE9B-5EFC-F247-56CA475A0D02}"/>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FC9A76EF-FE1F-F815-CCD5-00EE8D7578BF}"/>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03EC033F-1D6B-8EBB-FAC6-9A34CFD69A6A}"/>
              </a:ext>
            </a:extLst>
          </p:cNvPr>
          <p:cNvSpPr txBox="1"/>
          <p:nvPr/>
        </p:nvSpPr>
        <p:spPr>
          <a:xfrm rot="16200000">
            <a:off x="39503" y="5126325"/>
            <a:ext cx="147828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sp>
        <p:nvSpPr>
          <p:cNvPr id="34" name="Rectangle 33">
            <a:extLst>
              <a:ext uri="{FF2B5EF4-FFF2-40B4-BE49-F238E27FC236}">
                <a16:creationId xmlns:a16="http://schemas.microsoft.com/office/drawing/2014/main" id="{5D5F7034-AD72-66B9-0681-13AC2BB43AAF}"/>
              </a:ext>
            </a:extLst>
          </p:cNvPr>
          <p:cNvSpPr/>
          <p:nvPr/>
        </p:nvSpPr>
        <p:spPr>
          <a:xfrm>
            <a:off x="5917953" y="2393460"/>
            <a:ext cx="939990" cy="929390"/>
          </a:xfrm>
          <a:prstGeom prst="rect">
            <a:avLst/>
          </a:prstGeom>
          <a:solidFill>
            <a:srgbClr val="EBE1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DF23465-A0F3-88DF-CC5F-5422D5F7103D}"/>
              </a:ext>
            </a:extLst>
          </p:cNvPr>
          <p:cNvSpPr/>
          <p:nvPr/>
        </p:nvSpPr>
        <p:spPr>
          <a:xfrm>
            <a:off x="5938257" y="3565630"/>
            <a:ext cx="939990" cy="929390"/>
          </a:xfrm>
          <a:prstGeom prst="rect">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A05CF005-DD39-5CB9-547C-FF7702A2BB40}"/>
              </a:ext>
            </a:extLst>
          </p:cNvPr>
          <p:cNvSpPr/>
          <p:nvPr/>
        </p:nvSpPr>
        <p:spPr>
          <a:xfrm>
            <a:off x="7095963" y="3558665"/>
            <a:ext cx="939990" cy="929390"/>
          </a:xfrm>
          <a:prstGeom prst="rect">
            <a:avLst/>
          </a:prstGeom>
          <a:solidFill>
            <a:srgbClr val="FF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A44819E-9F33-B665-1E70-BE9AE1DDC719}"/>
              </a:ext>
            </a:extLst>
          </p:cNvPr>
          <p:cNvSpPr/>
          <p:nvPr/>
        </p:nvSpPr>
        <p:spPr>
          <a:xfrm>
            <a:off x="7095963" y="2393460"/>
            <a:ext cx="939990" cy="929390"/>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Skeleton">
            <a:extLst>
              <a:ext uri="{FF2B5EF4-FFF2-40B4-BE49-F238E27FC236}">
                <a16:creationId xmlns:a16="http://schemas.microsoft.com/office/drawing/2014/main" id="{46F02460-05BC-6FC0-2946-9D663156CF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0748" y="2400955"/>
            <a:ext cx="914400" cy="914400"/>
          </a:xfrm>
          <a:prstGeom prst="rect">
            <a:avLst/>
          </a:prstGeom>
        </p:spPr>
      </p:pic>
      <p:pic>
        <p:nvPicPr>
          <p:cNvPr id="56" name="Graphic 55" descr="Research">
            <a:extLst>
              <a:ext uri="{FF2B5EF4-FFF2-40B4-BE49-F238E27FC236}">
                <a16:creationId xmlns:a16="http://schemas.microsoft.com/office/drawing/2014/main" id="{CE3616CE-C3D6-E3C1-B33E-7A3DC265CA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2483" y="3561820"/>
            <a:ext cx="914400" cy="914400"/>
          </a:xfrm>
          <a:prstGeom prst="rect">
            <a:avLst/>
          </a:prstGeom>
        </p:spPr>
      </p:pic>
      <p:pic>
        <p:nvPicPr>
          <p:cNvPr id="58" name="Graphic 57" descr="Skull">
            <a:extLst>
              <a:ext uri="{FF2B5EF4-FFF2-40B4-BE49-F238E27FC236}">
                <a16:creationId xmlns:a16="http://schemas.microsoft.com/office/drawing/2014/main" id="{EFE871E9-3701-4B1D-1A38-C600BE6441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8758" y="2400955"/>
            <a:ext cx="914400" cy="914400"/>
          </a:xfrm>
          <a:prstGeom prst="rect">
            <a:avLst/>
          </a:prstGeom>
        </p:spPr>
      </p:pic>
      <p:pic>
        <p:nvPicPr>
          <p:cNvPr id="60" name="Graphic 59" descr="Brain">
            <a:extLst>
              <a:ext uri="{FF2B5EF4-FFF2-40B4-BE49-F238E27FC236}">
                <a16:creationId xmlns:a16="http://schemas.microsoft.com/office/drawing/2014/main" id="{BE593816-121D-6E93-1A91-80D22C0D7C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72685" y="3562475"/>
            <a:ext cx="914400" cy="914400"/>
          </a:xfrm>
          <a:prstGeom prst="rect">
            <a:avLst/>
          </a:prstGeom>
        </p:spPr>
      </p:pic>
    </p:spTree>
    <p:extLst>
      <p:ext uri="{BB962C8B-B14F-4D97-AF65-F5344CB8AC3E}">
        <p14:creationId xmlns:p14="http://schemas.microsoft.com/office/powerpoint/2010/main" val="10940360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F0BF8-F035-84C1-27E7-3F55FA2E367C}"/>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87168D4B-EFD6-2069-78C8-E4B7BDB7F279}"/>
              </a:ext>
            </a:extLst>
          </p:cNvPr>
          <p:cNvGrpSpPr/>
          <p:nvPr/>
        </p:nvGrpSpPr>
        <p:grpSpPr>
          <a:xfrm>
            <a:off x="-537627" y="15240"/>
            <a:ext cx="13704571" cy="6858000"/>
            <a:chOff x="-8717280" y="0"/>
            <a:chExt cx="13704571" cy="6858000"/>
          </a:xfrm>
          <a:solidFill>
            <a:srgbClr val="E6F0F6"/>
          </a:solidFill>
        </p:grpSpPr>
        <p:sp>
          <p:nvSpPr>
            <p:cNvPr id="8" name="Rectangle: Rounded Corners 7">
              <a:extLst>
                <a:ext uri="{FF2B5EF4-FFF2-40B4-BE49-F238E27FC236}">
                  <a16:creationId xmlns:a16="http://schemas.microsoft.com/office/drawing/2014/main" id="{3D084E1F-D0CB-20CF-6841-8278FC81341D}"/>
                </a:ext>
              </a:extLst>
            </p:cNvPr>
            <p:cNvSpPr/>
            <p:nvPr/>
          </p:nvSpPr>
          <p:spPr>
            <a:xfrm>
              <a:off x="-8717280"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5D5EFC6A-37A7-CBC3-ADE8-2D999B26AB50}"/>
                </a:ext>
              </a:extLst>
            </p:cNvPr>
            <p:cNvSpPr/>
            <p:nvPr/>
          </p:nvSpPr>
          <p:spPr>
            <a:xfrm>
              <a:off x="4400550" y="45720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FFF181F6-8355-7E9E-9440-3E87A1025F8C}"/>
              </a:ext>
            </a:extLst>
          </p:cNvPr>
          <p:cNvGrpSpPr/>
          <p:nvPr/>
        </p:nvGrpSpPr>
        <p:grpSpPr>
          <a:xfrm>
            <a:off x="-244258" y="0"/>
            <a:ext cx="13704571" cy="6858000"/>
            <a:chOff x="-9304021" y="0"/>
            <a:chExt cx="13704571" cy="6858000"/>
          </a:xfrm>
          <a:solidFill>
            <a:srgbClr val="CCE1ED"/>
          </a:solidFill>
        </p:grpSpPr>
        <p:sp>
          <p:nvSpPr>
            <p:cNvPr id="9" name="Rectangle: Rounded Corners 8">
              <a:extLst>
                <a:ext uri="{FF2B5EF4-FFF2-40B4-BE49-F238E27FC236}">
                  <a16:creationId xmlns:a16="http://schemas.microsoft.com/office/drawing/2014/main" id="{34EAD978-2187-7103-BAD3-04D9CE50B0DE}"/>
                </a:ext>
              </a:extLst>
            </p:cNvPr>
            <p:cNvSpPr/>
            <p:nvPr/>
          </p:nvSpPr>
          <p:spPr>
            <a:xfrm>
              <a:off x="-9304021"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E76BBCFE-BD1B-4542-DC05-0A65D40C409D}"/>
                </a:ext>
              </a:extLst>
            </p:cNvPr>
            <p:cNvSpPr/>
            <p:nvPr/>
          </p:nvSpPr>
          <p:spPr>
            <a:xfrm>
              <a:off x="3813809" y="103632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664B7FD1-1A5C-5374-7E4D-4A118F2B64DE}"/>
              </a:ext>
            </a:extLst>
          </p:cNvPr>
          <p:cNvGrpSpPr/>
          <p:nvPr/>
        </p:nvGrpSpPr>
        <p:grpSpPr>
          <a:xfrm>
            <a:off x="-157957" y="-15240"/>
            <a:ext cx="13704571" cy="6858000"/>
            <a:chOff x="-9890762" y="0"/>
            <a:chExt cx="13704571" cy="6858000"/>
          </a:xfrm>
          <a:solidFill>
            <a:srgbClr val="B3DAED"/>
          </a:solidFill>
        </p:grpSpPr>
        <p:sp>
          <p:nvSpPr>
            <p:cNvPr id="10" name="Rectangle: Rounded Corners 9">
              <a:extLst>
                <a:ext uri="{FF2B5EF4-FFF2-40B4-BE49-F238E27FC236}">
                  <a16:creationId xmlns:a16="http://schemas.microsoft.com/office/drawing/2014/main" id="{4A130C7E-73D9-6007-D34F-AC51D875B0A6}"/>
                </a:ext>
              </a:extLst>
            </p:cNvPr>
            <p:cNvSpPr/>
            <p:nvPr/>
          </p:nvSpPr>
          <p:spPr>
            <a:xfrm>
              <a:off x="-9890762" y="0"/>
              <a:ext cx="13411201" cy="685800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a:extLst>
                <a:ext uri="{FF2B5EF4-FFF2-40B4-BE49-F238E27FC236}">
                  <a16:creationId xmlns:a16="http://schemas.microsoft.com/office/drawing/2014/main" id="{BD537AA8-816D-BC31-46A7-DE746F787AD6}"/>
                </a:ext>
              </a:extLst>
            </p:cNvPr>
            <p:cNvSpPr/>
            <p:nvPr/>
          </p:nvSpPr>
          <p:spPr>
            <a:xfrm>
              <a:off x="3227068" y="1706880"/>
              <a:ext cx="586741" cy="1158240"/>
            </a:xfrm>
            <a:prstGeom prst="roundRect">
              <a:avLst/>
            </a:prstGeom>
            <a:solidFill>
              <a:srgbClr val="B3D1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7ABB479F-1B54-4DC1-9C19-F81842D86734}"/>
              </a:ext>
            </a:extLst>
          </p:cNvPr>
          <p:cNvGrpSpPr/>
          <p:nvPr/>
        </p:nvGrpSpPr>
        <p:grpSpPr>
          <a:xfrm>
            <a:off x="-157957" y="30480"/>
            <a:ext cx="13704570" cy="6858000"/>
            <a:chOff x="-10477503" y="0"/>
            <a:chExt cx="13704570" cy="6858000"/>
          </a:xfrm>
          <a:solidFill>
            <a:srgbClr val="99C2DB"/>
          </a:solidFill>
        </p:grpSpPr>
        <p:sp>
          <p:nvSpPr>
            <p:cNvPr id="11" name="Rectangle: Rounded Corners 10">
              <a:extLst>
                <a:ext uri="{FF2B5EF4-FFF2-40B4-BE49-F238E27FC236}">
                  <a16:creationId xmlns:a16="http://schemas.microsoft.com/office/drawing/2014/main" id="{C5DA99CB-CE04-B0A2-153C-423B0C2BF658}"/>
                </a:ext>
              </a:extLst>
            </p:cNvPr>
            <p:cNvSpPr/>
            <p:nvPr/>
          </p:nvSpPr>
          <p:spPr>
            <a:xfrm>
              <a:off x="-10477503"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7110562A-FB78-AD01-873C-AD35FF6338C2}"/>
                </a:ext>
              </a:extLst>
            </p:cNvPr>
            <p:cNvSpPr/>
            <p:nvPr/>
          </p:nvSpPr>
          <p:spPr>
            <a:xfrm>
              <a:off x="2640326" y="21945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D6DC947C-19AF-8949-BDBD-BCBCDCCD3326}"/>
              </a:ext>
            </a:extLst>
          </p:cNvPr>
          <p:cNvGrpSpPr/>
          <p:nvPr/>
        </p:nvGrpSpPr>
        <p:grpSpPr>
          <a:xfrm>
            <a:off x="-11224248" y="15240"/>
            <a:ext cx="13864573" cy="6858000"/>
            <a:chOff x="-11224245" y="0"/>
            <a:chExt cx="13864573" cy="6858000"/>
          </a:xfrm>
          <a:solidFill>
            <a:srgbClr val="80B3D2"/>
          </a:solidFill>
        </p:grpSpPr>
        <p:sp>
          <p:nvSpPr>
            <p:cNvPr id="12" name="Rectangle: Rounded Corners 11">
              <a:extLst>
                <a:ext uri="{FF2B5EF4-FFF2-40B4-BE49-F238E27FC236}">
                  <a16:creationId xmlns:a16="http://schemas.microsoft.com/office/drawing/2014/main" id="{7D38F8EC-7FB9-6ADE-D416-0C2CB9A01BFC}"/>
                </a:ext>
              </a:extLst>
            </p:cNvPr>
            <p:cNvSpPr/>
            <p:nvPr/>
          </p:nvSpPr>
          <p:spPr>
            <a:xfrm>
              <a:off x="-11224245"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DB005107-18CF-F7C8-0C39-C258404E085E}"/>
                </a:ext>
              </a:extLst>
            </p:cNvPr>
            <p:cNvSpPr/>
            <p:nvPr/>
          </p:nvSpPr>
          <p:spPr>
            <a:xfrm>
              <a:off x="2053586" y="2865120"/>
              <a:ext cx="586742"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57EC4FCA-723F-9BBD-46C3-0B73B9AF147F}"/>
              </a:ext>
            </a:extLst>
          </p:cNvPr>
          <p:cNvGrpSpPr/>
          <p:nvPr/>
        </p:nvGrpSpPr>
        <p:grpSpPr>
          <a:xfrm>
            <a:off x="-11777557" y="0"/>
            <a:ext cx="13831143" cy="6858000"/>
            <a:chOff x="-11777559" y="0"/>
            <a:chExt cx="13831143" cy="6858000"/>
          </a:xfrm>
        </p:grpSpPr>
        <p:sp>
          <p:nvSpPr>
            <p:cNvPr id="13" name="Rectangle: Rounded Corners 12">
              <a:extLst>
                <a:ext uri="{FF2B5EF4-FFF2-40B4-BE49-F238E27FC236}">
                  <a16:creationId xmlns:a16="http://schemas.microsoft.com/office/drawing/2014/main" id="{D148EB3A-03C0-6375-69B8-2D61496D4B2C}"/>
                </a:ext>
              </a:extLst>
            </p:cNvPr>
            <p:cNvSpPr/>
            <p:nvPr/>
          </p:nvSpPr>
          <p:spPr>
            <a:xfrm>
              <a:off x="-11777559" y="0"/>
              <a:ext cx="13411201" cy="685800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1BAB3082-1B3B-3936-2CA4-FB06779FF956}"/>
                </a:ext>
              </a:extLst>
            </p:cNvPr>
            <p:cNvSpPr/>
            <p:nvPr/>
          </p:nvSpPr>
          <p:spPr>
            <a:xfrm>
              <a:off x="1466843" y="3429000"/>
              <a:ext cx="586741" cy="1158240"/>
            </a:xfrm>
            <a:prstGeom prst="roundRect">
              <a:avLst/>
            </a:prstGeom>
            <a:solidFill>
              <a:srgbClr val="66A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64484D77-C5D5-97CA-99CC-994D146720AA}"/>
              </a:ext>
            </a:extLst>
          </p:cNvPr>
          <p:cNvGrpSpPr/>
          <p:nvPr/>
        </p:nvGrpSpPr>
        <p:grpSpPr>
          <a:xfrm>
            <a:off x="-12237726" y="0"/>
            <a:ext cx="13704571" cy="6858000"/>
            <a:chOff x="-12237726" y="0"/>
            <a:chExt cx="13704571" cy="6858000"/>
          </a:xfrm>
          <a:solidFill>
            <a:srgbClr val="4D95C0"/>
          </a:solidFill>
        </p:grpSpPr>
        <p:sp>
          <p:nvSpPr>
            <p:cNvPr id="14" name="Rectangle: Rounded Corners 13">
              <a:extLst>
                <a:ext uri="{FF2B5EF4-FFF2-40B4-BE49-F238E27FC236}">
                  <a16:creationId xmlns:a16="http://schemas.microsoft.com/office/drawing/2014/main" id="{0E8347EF-B555-CCE3-19E6-A34569B5C4F9}"/>
                </a:ext>
              </a:extLst>
            </p:cNvPr>
            <p:cNvSpPr/>
            <p:nvPr/>
          </p:nvSpPr>
          <p:spPr>
            <a:xfrm>
              <a:off x="-12237726" y="0"/>
              <a:ext cx="13411201" cy="6858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CA3A414F-C3CD-C86D-BF14-5CFDF7338B25}"/>
                </a:ext>
              </a:extLst>
            </p:cNvPr>
            <p:cNvSpPr/>
            <p:nvPr/>
          </p:nvSpPr>
          <p:spPr>
            <a:xfrm>
              <a:off x="880104" y="4023360"/>
              <a:ext cx="586741" cy="115824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84309078-2772-6E19-B45C-57148E305ED4}"/>
              </a:ext>
            </a:extLst>
          </p:cNvPr>
          <p:cNvSpPr txBox="1"/>
          <p:nvPr/>
        </p:nvSpPr>
        <p:spPr>
          <a:xfrm rot="16200000">
            <a:off x="639751" y="4325451"/>
            <a:ext cx="1312188"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Treatment</a:t>
            </a:r>
            <a:endParaRPr lang="en-US" dirty="0"/>
          </a:p>
        </p:txBody>
      </p:sp>
      <p:sp>
        <p:nvSpPr>
          <p:cNvPr id="26" name="TextBox 25">
            <a:extLst>
              <a:ext uri="{FF2B5EF4-FFF2-40B4-BE49-F238E27FC236}">
                <a16:creationId xmlns:a16="http://schemas.microsoft.com/office/drawing/2014/main" id="{0F515E6E-A6AC-C769-DF01-68C9B5C6FED0}"/>
              </a:ext>
            </a:extLst>
          </p:cNvPr>
          <p:cNvSpPr txBox="1"/>
          <p:nvPr/>
        </p:nvSpPr>
        <p:spPr>
          <a:xfrm rot="16200000">
            <a:off x="1212827" y="3721719"/>
            <a:ext cx="1312187"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Diagnosis</a:t>
            </a:r>
            <a:endParaRPr lang="en-US" dirty="0"/>
          </a:p>
        </p:txBody>
      </p:sp>
      <p:sp>
        <p:nvSpPr>
          <p:cNvPr id="28" name="TextBox 27">
            <a:extLst>
              <a:ext uri="{FF2B5EF4-FFF2-40B4-BE49-F238E27FC236}">
                <a16:creationId xmlns:a16="http://schemas.microsoft.com/office/drawing/2014/main" id="{A4FF210A-AD51-A015-23AD-E25582FCA322}"/>
              </a:ext>
            </a:extLst>
          </p:cNvPr>
          <p:cNvSpPr txBox="1"/>
          <p:nvPr/>
        </p:nvSpPr>
        <p:spPr>
          <a:xfrm rot="16200000">
            <a:off x="1582606" y="3214003"/>
            <a:ext cx="1559478"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Epidemiology</a:t>
            </a:r>
            <a:endParaRPr lang="en-US" dirty="0"/>
          </a:p>
        </p:txBody>
      </p:sp>
      <p:grpSp>
        <p:nvGrpSpPr>
          <p:cNvPr id="29" name="Group 28">
            <a:extLst>
              <a:ext uri="{FF2B5EF4-FFF2-40B4-BE49-F238E27FC236}">
                <a16:creationId xmlns:a16="http://schemas.microsoft.com/office/drawing/2014/main" id="{1F4A0CE3-31F5-6CAB-AAF2-F8E2D549F812}"/>
              </a:ext>
            </a:extLst>
          </p:cNvPr>
          <p:cNvGrpSpPr/>
          <p:nvPr/>
        </p:nvGrpSpPr>
        <p:grpSpPr>
          <a:xfrm>
            <a:off x="-14787801" y="15240"/>
            <a:ext cx="15751110" cy="6858000"/>
            <a:chOff x="-14787801" y="15240"/>
            <a:chExt cx="15751110" cy="6858000"/>
          </a:xfrm>
        </p:grpSpPr>
        <p:sp>
          <p:nvSpPr>
            <p:cNvPr id="30" name="Rectangle: Rounded Corners 29">
              <a:extLst>
                <a:ext uri="{FF2B5EF4-FFF2-40B4-BE49-F238E27FC236}">
                  <a16:creationId xmlns:a16="http://schemas.microsoft.com/office/drawing/2014/main" id="{17FC1CCE-C0C0-1366-761E-0BDF9BFA13E7}"/>
                </a:ext>
              </a:extLst>
            </p:cNvPr>
            <p:cNvSpPr/>
            <p:nvPr/>
          </p:nvSpPr>
          <p:spPr>
            <a:xfrm>
              <a:off x="-14787801" y="15240"/>
              <a:ext cx="15511699" cy="685800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7E426372-E8D9-9A80-4803-F408C1D76FF8}"/>
                </a:ext>
              </a:extLst>
            </p:cNvPr>
            <p:cNvSpPr/>
            <p:nvPr/>
          </p:nvSpPr>
          <p:spPr>
            <a:xfrm>
              <a:off x="376568" y="4861560"/>
              <a:ext cx="586741" cy="1158240"/>
            </a:xfrm>
            <a:prstGeom prst="roundRect">
              <a:avLst/>
            </a:prstGeom>
            <a:solidFill>
              <a:srgbClr val="3385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AA0A2961-C39F-81F7-AAFF-6B7F3F4EA58D}"/>
              </a:ext>
            </a:extLst>
          </p:cNvPr>
          <p:cNvSpPr txBox="1"/>
          <p:nvPr/>
        </p:nvSpPr>
        <p:spPr>
          <a:xfrm rot="16200000">
            <a:off x="39503" y="5126325"/>
            <a:ext cx="1478281" cy="400110"/>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Reference</a:t>
            </a:r>
            <a:endParaRPr lang="en-US" dirty="0"/>
          </a:p>
        </p:txBody>
      </p:sp>
      <p:sp>
        <p:nvSpPr>
          <p:cNvPr id="34" name="Rectangle 33">
            <a:extLst>
              <a:ext uri="{FF2B5EF4-FFF2-40B4-BE49-F238E27FC236}">
                <a16:creationId xmlns:a16="http://schemas.microsoft.com/office/drawing/2014/main" id="{73D02ACD-0A29-59BD-2F7D-18381F51E1AF}"/>
              </a:ext>
            </a:extLst>
          </p:cNvPr>
          <p:cNvSpPr/>
          <p:nvPr/>
        </p:nvSpPr>
        <p:spPr>
          <a:xfrm>
            <a:off x="2606892" y="247650"/>
            <a:ext cx="4251051" cy="3075200"/>
          </a:xfrm>
          <a:prstGeom prst="rect">
            <a:avLst/>
          </a:prstGeom>
          <a:solidFill>
            <a:srgbClr val="EBE1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E75AADF-219B-9B23-8730-89DF8D9C7761}"/>
              </a:ext>
            </a:extLst>
          </p:cNvPr>
          <p:cNvSpPr/>
          <p:nvPr/>
        </p:nvSpPr>
        <p:spPr>
          <a:xfrm>
            <a:off x="5938257" y="3565630"/>
            <a:ext cx="939990" cy="929390"/>
          </a:xfrm>
          <a:prstGeom prst="rect">
            <a:avLst/>
          </a:prstGeom>
          <a:solidFill>
            <a:srgbClr val="FF7C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F5859DA0-DF7C-41D2-2271-6F24C9E8FEE9}"/>
              </a:ext>
            </a:extLst>
          </p:cNvPr>
          <p:cNvSpPr/>
          <p:nvPr/>
        </p:nvSpPr>
        <p:spPr>
          <a:xfrm>
            <a:off x="7095963" y="3558665"/>
            <a:ext cx="939990" cy="929390"/>
          </a:xfrm>
          <a:prstGeom prst="rect">
            <a:avLst/>
          </a:prstGeom>
          <a:solidFill>
            <a:srgbClr val="FF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472D6CF1-770B-B0B5-9488-BDB602610A15}"/>
              </a:ext>
            </a:extLst>
          </p:cNvPr>
          <p:cNvSpPr/>
          <p:nvPr/>
        </p:nvSpPr>
        <p:spPr>
          <a:xfrm>
            <a:off x="7095963" y="2393460"/>
            <a:ext cx="939990" cy="929390"/>
          </a:xfrm>
          <a:prstGeom prst="rect">
            <a:avLst/>
          </a:prstGeom>
          <a:solidFill>
            <a:srgbClr val="FFCC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Graphic 53" descr="Skeleton">
            <a:extLst>
              <a:ext uri="{FF2B5EF4-FFF2-40B4-BE49-F238E27FC236}">
                <a16:creationId xmlns:a16="http://schemas.microsoft.com/office/drawing/2014/main" id="{4329D277-B0EB-CE55-5C72-DDE6C0F957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30748" y="2400955"/>
            <a:ext cx="914400" cy="914400"/>
          </a:xfrm>
          <a:prstGeom prst="rect">
            <a:avLst/>
          </a:prstGeom>
        </p:spPr>
      </p:pic>
      <p:pic>
        <p:nvPicPr>
          <p:cNvPr id="56" name="Graphic 55" descr="Research">
            <a:extLst>
              <a:ext uri="{FF2B5EF4-FFF2-40B4-BE49-F238E27FC236}">
                <a16:creationId xmlns:a16="http://schemas.microsoft.com/office/drawing/2014/main" id="{BBA85D61-3D8A-9C0A-9445-9B6D09A4AB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22483" y="3561820"/>
            <a:ext cx="914400" cy="914400"/>
          </a:xfrm>
          <a:prstGeom prst="rect">
            <a:avLst/>
          </a:prstGeom>
        </p:spPr>
      </p:pic>
      <p:pic>
        <p:nvPicPr>
          <p:cNvPr id="58" name="Graphic 57" descr="Skull">
            <a:extLst>
              <a:ext uri="{FF2B5EF4-FFF2-40B4-BE49-F238E27FC236}">
                <a16:creationId xmlns:a16="http://schemas.microsoft.com/office/drawing/2014/main" id="{BAAEC05B-637F-BB43-EE7A-90C7CE8EF1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08758" y="2400955"/>
            <a:ext cx="914400" cy="914400"/>
          </a:xfrm>
          <a:prstGeom prst="rect">
            <a:avLst/>
          </a:prstGeom>
        </p:spPr>
      </p:pic>
      <p:pic>
        <p:nvPicPr>
          <p:cNvPr id="60" name="Graphic 59" descr="Brain">
            <a:extLst>
              <a:ext uri="{FF2B5EF4-FFF2-40B4-BE49-F238E27FC236}">
                <a16:creationId xmlns:a16="http://schemas.microsoft.com/office/drawing/2014/main" id="{EFFD9087-E1BB-BF93-4FBC-4ECD77CE13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72685" y="3562475"/>
            <a:ext cx="914400" cy="914400"/>
          </a:xfrm>
          <a:prstGeom prst="rect">
            <a:avLst/>
          </a:prstGeom>
        </p:spPr>
      </p:pic>
      <p:pic>
        <p:nvPicPr>
          <p:cNvPr id="32" name="Picture 31">
            <a:extLst>
              <a:ext uri="{FF2B5EF4-FFF2-40B4-BE49-F238E27FC236}">
                <a16:creationId xmlns:a16="http://schemas.microsoft.com/office/drawing/2014/main" id="{211B0749-B23D-0062-8FE8-58550814B804}"/>
              </a:ext>
            </a:extLst>
          </p:cNvPr>
          <p:cNvPicPr>
            <a:picLocks noChangeAspect="1"/>
          </p:cNvPicPr>
          <p:nvPr/>
        </p:nvPicPr>
        <p:blipFill>
          <a:blip r:embed="rId10">
            <a:extLst>
              <a:ext uri="{28A0092B-C50C-407E-A947-70E740481C1C}">
                <a14:useLocalDpi xmlns:a14="http://schemas.microsoft.com/office/drawing/2010/main" val="0"/>
              </a:ext>
            </a:extLst>
          </a:blip>
          <a:srcRect l="9935" t="9574" r="6514" b="8920"/>
          <a:stretch>
            <a:fillRect/>
          </a:stretch>
        </p:blipFill>
        <p:spPr>
          <a:xfrm>
            <a:off x="2788397" y="520547"/>
            <a:ext cx="3229471" cy="2529406"/>
          </a:xfrm>
          <a:prstGeom prst="rect">
            <a:avLst/>
          </a:prstGeom>
        </p:spPr>
      </p:pic>
    </p:spTree>
    <p:extLst>
      <p:ext uri="{BB962C8B-B14F-4D97-AF65-F5344CB8AC3E}">
        <p14:creationId xmlns:p14="http://schemas.microsoft.com/office/powerpoint/2010/main" val="91267229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1418</Words>
  <Application>Microsoft Office PowerPoint</Application>
  <PresentationFormat>Widescreen</PresentationFormat>
  <Paragraphs>257</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 Nazanin</vt:lpstr>
      <vt:lpstr>B Titr</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AVA</dc:creator>
  <cp:lastModifiedBy>AVA</cp:lastModifiedBy>
  <cp:revision>14</cp:revision>
  <dcterms:created xsi:type="dcterms:W3CDTF">2025-05-29T05:48:33Z</dcterms:created>
  <dcterms:modified xsi:type="dcterms:W3CDTF">2025-05-30T14:09:36Z</dcterms:modified>
</cp:coreProperties>
</file>