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100" d="100"/>
          <a:sy n="100" d="100"/>
        </p:scale>
        <p:origin x="171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6B61-A838-2D55-7BDB-E0B304B1E5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42B3A-D586-67FE-3C7F-6E03D96C7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C9216B-F4EA-45E5-D5F0-88BCF75BC488}"/>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5" name="Footer Placeholder 4">
            <a:extLst>
              <a:ext uri="{FF2B5EF4-FFF2-40B4-BE49-F238E27FC236}">
                <a16:creationId xmlns:a16="http://schemas.microsoft.com/office/drawing/2014/main" id="{8AF3D3A8-E3AA-A9B9-3215-1BD32018D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26B3B-79A5-AE59-5C91-DE910C591200}"/>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146622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E496-DE0C-0021-292E-021E72CED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A5391D-2188-0538-F1E6-B47647420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0F012-57E8-F68A-930F-F102D770034E}"/>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5" name="Footer Placeholder 4">
            <a:extLst>
              <a:ext uri="{FF2B5EF4-FFF2-40B4-BE49-F238E27FC236}">
                <a16:creationId xmlns:a16="http://schemas.microsoft.com/office/drawing/2014/main" id="{27F846CA-0952-A71D-BE9E-2C849E08A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828DD-E51B-00F0-846D-7EE26EAA664F}"/>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18670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44C1A-E75C-6C9A-585E-FBE37BDAFC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AE55F-1877-99C1-CBDB-B83E699326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5EEA2-6FF9-E273-69A4-0B66773243BF}"/>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5" name="Footer Placeholder 4">
            <a:extLst>
              <a:ext uri="{FF2B5EF4-FFF2-40B4-BE49-F238E27FC236}">
                <a16:creationId xmlns:a16="http://schemas.microsoft.com/office/drawing/2014/main" id="{87A79EF4-F9B0-6537-2BAF-5AA71B484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851BE-3DBC-483E-47CA-D4500CA44887}"/>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259808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B691-DEE9-F417-737F-C235D5801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73760-4773-58EF-2AD2-1B0417F22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2DD06-AF5A-9E66-ABE4-756F477B1E7D}"/>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5" name="Footer Placeholder 4">
            <a:extLst>
              <a:ext uri="{FF2B5EF4-FFF2-40B4-BE49-F238E27FC236}">
                <a16:creationId xmlns:a16="http://schemas.microsoft.com/office/drawing/2014/main" id="{674E72DC-1253-31DE-5B3E-B39BCAFE7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E8628-58EF-E85B-C1B2-323817930CC1}"/>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1108108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66EB-5B85-2ADE-FDDD-F9E838F1F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96AC4C-5D91-FAF1-6710-D73C32DECE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BC20BF-0016-1C6A-B970-C9FB81B0F8CB}"/>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5" name="Footer Placeholder 4">
            <a:extLst>
              <a:ext uri="{FF2B5EF4-FFF2-40B4-BE49-F238E27FC236}">
                <a16:creationId xmlns:a16="http://schemas.microsoft.com/office/drawing/2014/main" id="{7DADC8E4-B3C0-B528-92C3-EA7A6A5CD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EB6DD-521C-3FFA-078D-E2ACF078628A}"/>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143789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EEA9-9A51-B53C-F3AA-2892F266D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7EB11-86D1-5549-DB1D-A4E71D28E4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1B2C0E-6422-7DAF-6C68-EC074DB61E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6293AD-CA5C-1074-1F17-BFFEAE052DEE}"/>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6" name="Footer Placeholder 5">
            <a:extLst>
              <a:ext uri="{FF2B5EF4-FFF2-40B4-BE49-F238E27FC236}">
                <a16:creationId xmlns:a16="http://schemas.microsoft.com/office/drawing/2014/main" id="{36651ADF-CA72-BE51-EFBA-9624C4AD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852BF-9FE7-5EA0-5D0C-5D501FD1290E}"/>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167924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9D29-93AF-7980-6CE7-F29061B372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CFD3B-6DEA-AE5E-5F7F-CE44B1D32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9506F9-8534-1CFB-D5FC-CA68747C38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2A51C-AF48-EFBA-2C85-120C571CA6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2286B-20DA-04C0-AE4A-098A0329A8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AB7F65-AC62-BE10-4D9B-43DDD6E1978C}"/>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8" name="Footer Placeholder 7">
            <a:extLst>
              <a:ext uri="{FF2B5EF4-FFF2-40B4-BE49-F238E27FC236}">
                <a16:creationId xmlns:a16="http://schemas.microsoft.com/office/drawing/2014/main" id="{FF64BF74-A0C0-4FA4-25F5-199289EFE5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1C52D5-EE50-30F5-D16D-44F6C38C4FF7}"/>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1336854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DA35-80FD-4809-0871-D268904756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A71D9-7DC7-3F04-46CB-389A877D594F}"/>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4" name="Footer Placeholder 3">
            <a:extLst>
              <a:ext uri="{FF2B5EF4-FFF2-40B4-BE49-F238E27FC236}">
                <a16:creationId xmlns:a16="http://schemas.microsoft.com/office/drawing/2014/main" id="{0E155E1A-00C1-D578-3165-6166696B9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C779C-8484-1AA4-0B28-ABF95C21608E}"/>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403925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D3116-EB15-13FA-C8BE-14C97C0B5915}"/>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3" name="Footer Placeholder 2">
            <a:extLst>
              <a:ext uri="{FF2B5EF4-FFF2-40B4-BE49-F238E27FC236}">
                <a16:creationId xmlns:a16="http://schemas.microsoft.com/office/drawing/2014/main" id="{233F559B-1EEF-89BC-70AA-38711ED7F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08576F-C7BD-A4B8-AB9F-F7E4C0D0A178}"/>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383857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F457-4235-B06C-CD6A-451B88C3B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FDBA0-B72D-CDE1-310C-A11110F86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BD22C5-4B78-F511-EF87-338CE306E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16CCAF-44CC-3B65-5390-D686B80EFB20}"/>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6" name="Footer Placeholder 5">
            <a:extLst>
              <a:ext uri="{FF2B5EF4-FFF2-40B4-BE49-F238E27FC236}">
                <a16:creationId xmlns:a16="http://schemas.microsoft.com/office/drawing/2014/main" id="{66A2465A-2798-8F33-0342-F66CDAD27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9A673-0283-209A-D079-A72B699C53B2}"/>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206448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CFE3-1AC4-AB0C-9A01-CC9B5CD38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387434-55C9-7367-BFC8-BD135C79C2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927AD0-1806-336D-10BC-E2C9EF8AC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D11550-8775-A1A0-264F-A9C778194FE5}"/>
              </a:ext>
            </a:extLst>
          </p:cNvPr>
          <p:cNvSpPr>
            <a:spLocks noGrp="1"/>
          </p:cNvSpPr>
          <p:nvPr>
            <p:ph type="dt" sz="half" idx="10"/>
          </p:nvPr>
        </p:nvSpPr>
        <p:spPr/>
        <p:txBody>
          <a:bodyPr/>
          <a:lstStyle/>
          <a:p>
            <a:fld id="{AFFBCAF1-C5A4-4939-92FC-6AADA0683B4F}" type="datetimeFigureOut">
              <a:rPr lang="en-US" smtClean="0"/>
              <a:t>6/7/2025</a:t>
            </a:fld>
            <a:endParaRPr lang="en-US"/>
          </a:p>
        </p:txBody>
      </p:sp>
      <p:sp>
        <p:nvSpPr>
          <p:cNvPr id="6" name="Footer Placeholder 5">
            <a:extLst>
              <a:ext uri="{FF2B5EF4-FFF2-40B4-BE49-F238E27FC236}">
                <a16:creationId xmlns:a16="http://schemas.microsoft.com/office/drawing/2014/main" id="{7B26F8A0-CF65-7188-40C9-4CE41A5FF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FD929-17F0-278E-E05E-D93DA742D1A0}"/>
              </a:ext>
            </a:extLst>
          </p:cNvPr>
          <p:cNvSpPr>
            <a:spLocks noGrp="1"/>
          </p:cNvSpPr>
          <p:nvPr>
            <p:ph type="sldNum" sz="quarter" idx="12"/>
          </p:nvPr>
        </p:nvSpPr>
        <p:spPr/>
        <p:txBody>
          <a:bodyPr/>
          <a:lstStyle/>
          <a:p>
            <a:fld id="{74A0867B-FB8C-4137-A5A2-ED8586DFC223}" type="slidenum">
              <a:rPr lang="en-US" smtClean="0"/>
              <a:t>‹#›</a:t>
            </a:fld>
            <a:endParaRPr lang="en-US"/>
          </a:p>
        </p:txBody>
      </p:sp>
    </p:spTree>
    <p:extLst>
      <p:ext uri="{BB962C8B-B14F-4D97-AF65-F5344CB8AC3E}">
        <p14:creationId xmlns:p14="http://schemas.microsoft.com/office/powerpoint/2010/main" val="4162928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9CEFC-C53F-084A-D846-F97FBF3B6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F25F7B-C4B1-058E-7CE3-045E937EF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72C63-F9F4-D15D-8636-DC29C8BC3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FBCAF1-C5A4-4939-92FC-6AADA0683B4F}" type="datetimeFigureOut">
              <a:rPr lang="en-US" smtClean="0"/>
              <a:t>6/7/2025</a:t>
            </a:fld>
            <a:endParaRPr lang="en-US"/>
          </a:p>
        </p:txBody>
      </p:sp>
      <p:sp>
        <p:nvSpPr>
          <p:cNvPr id="5" name="Footer Placeholder 4">
            <a:extLst>
              <a:ext uri="{FF2B5EF4-FFF2-40B4-BE49-F238E27FC236}">
                <a16:creationId xmlns:a16="http://schemas.microsoft.com/office/drawing/2014/main" id="{B5A2B596-EF52-75E1-024C-FCC845F95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3FE0B9-3737-283B-7346-FB1954210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A0867B-FB8C-4137-A5A2-ED8586DFC223}" type="slidenum">
              <a:rPr lang="en-US" smtClean="0"/>
              <a:t>‹#›</a:t>
            </a:fld>
            <a:endParaRPr lang="en-US"/>
          </a:p>
        </p:txBody>
      </p:sp>
    </p:spTree>
    <p:extLst>
      <p:ext uri="{BB962C8B-B14F-4D97-AF65-F5344CB8AC3E}">
        <p14:creationId xmlns:p14="http://schemas.microsoft.com/office/powerpoint/2010/main" val="3076801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researchgate.net/profile/Ashok-Deorari-2/publication/5476697_Approach_to_inborn_errors_of_metabolism_presenting_in_the_neonate/links/55aa278208ae481aa7fa20b5/Approach-to-inborn-errors-of-metabolism-presenting-in-the-neonate.pdf" TargetMode="External"/><Relationship Id="rId3" Type="http://schemas.microsoft.com/office/2007/relationships/hdphoto" Target="../media/hdphoto1.wdp"/><Relationship Id="rId7" Type="http://schemas.openxmlformats.org/officeDocument/2006/relationships/hyperlink" Target="https://pmc.ncbi.nlm.nih.gov/articles/PMC7691570/"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pmc.ncbi.nlm.nih.gov/articles/PMC6331366/" TargetMode="External"/><Relationship Id="rId11" Type="http://schemas.openxmlformats.org/officeDocument/2006/relationships/hyperlink" Target="https://www.rch.org.au/clinicalguide/guideline_index/metabolic_disorders/" TargetMode="External"/><Relationship Id="rId5" Type="http://schemas.openxmlformats.org/officeDocument/2006/relationships/hyperlink" Target="https://pmc.ncbi.nlm.nih.gov/articles/PMC9508208/" TargetMode="External"/><Relationship Id="rId10" Type="http://schemas.openxmlformats.org/officeDocument/2006/relationships/hyperlink" Target="https://renaissance.stonybrookmedicine.edu/system/files/Review_Inborn_errors_met_Burton_JPeds.pdf" TargetMode="External"/><Relationship Id="rId4" Type="http://schemas.openxmlformats.org/officeDocument/2006/relationships/hyperlink" Target="https://www.lenus.ie/handle/10147/634406?show=full" TargetMode="External"/><Relationship Id="rId9" Type="http://schemas.openxmlformats.org/officeDocument/2006/relationships/hyperlink" Target="https://pmc.ncbi.nlm.nih.gov/articles/PMC387259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CF09BC7-B990-7F54-9249-60C9F6B9FA2E}"/>
              </a:ext>
            </a:extLst>
          </p:cNvPr>
          <p:cNvGrpSpPr/>
          <p:nvPr/>
        </p:nvGrpSpPr>
        <p:grpSpPr>
          <a:xfrm rot="5400000">
            <a:off x="-2658836" y="-476250"/>
            <a:ext cx="8039100" cy="7810500"/>
            <a:chOff x="-2658836" y="-476250"/>
            <a:chExt cx="8039100" cy="7810500"/>
          </a:xfrm>
        </p:grpSpPr>
        <p:sp useBgFill="1">
          <p:nvSpPr>
            <p:cNvPr id="18" name="Flowchart: Summing Junction 17">
              <a:extLst>
                <a:ext uri="{FF2B5EF4-FFF2-40B4-BE49-F238E27FC236}">
                  <a16:creationId xmlns:a16="http://schemas.microsoft.com/office/drawing/2014/main" id="{D46B9597-730F-4BAF-EE1F-4B4A3F77F221}"/>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A410704-3B0D-EEEF-A990-8E5506A0D5F5}"/>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20" name="TextBox 19">
              <a:extLst>
                <a:ext uri="{FF2B5EF4-FFF2-40B4-BE49-F238E27FC236}">
                  <a16:creationId xmlns:a16="http://schemas.microsoft.com/office/drawing/2014/main" id="{82AF509B-CE0E-BA1D-834E-9669CF635D3D}"/>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8049F0E-0FD2-7F66-5B9C-747A1F2D47EC}"/>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1AC86D7-F8B6-DDB5-7DE7-0D78CA44E615}"/>
                </a:ext>
              </a:extLst>
            </p:cNvPr>
            <p:cNvSpPr txBox="1"/>
            <p:nvPr/>
          </p:nvSpPr>
          <p:spPr>
            <a:xfrm rot="10800000">
              <a:off x="-201776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0998D392-E974-3A0D-5E96-5C64BE914921}"/>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6E72B7BB-CC4C-D969-08FC-E73575DE22D0}"/>
              </a:ext>
            </a:extLst>
          </p:cNvPr>
          <p:cNvSpPr/>
          <p:nvPr/>
        </p:nvSpPr>
        <p:spPr>
          <a:xfrm>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51A8324-F6C5-2D74-83AF-90DD5D2B1CA1}"/>
              </a:ext>
            </a:extLst>
          </p:cNvPr>
          <p:cNvSpPr txBox="1"/>
          <p:nvPr/>
        </p:nvSpPr>
        <p:spPr>
          <a:xfrm>
            <a:off x="5934074" y="13519"/>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52122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a:extLst>
            <a:ext uri="{FF2B5EF4-FFF2-40B4-BE49-F238E27FC236}">
              <a16:creationId xmlns:a16="http://schemas.microsoft.com/office/drawing/2014/main" id="{DAB600D4-2438-68D6-4FB0-82B979B8D6C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7ADBD42F-B14C-3A08-6E89-D5127BF306D9}"/>
              </a:ext>
            </a:extLst>
          </p:cNvPr>
          <p:cNvGrpSpPr/>
          <p:nvPr/>
        </p:nvGrpSpPr>
        <p:grpSpPr>
          <a:xfrm rot="10800000">
            <a:off x="-8393061"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1D605D4E-E083-0826-9C09-7ACB3B2AF2C9}"/>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CD7C6C-7F22-334E-9DD4-59121079D340}"/>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7EDBD57D-867C-A94F-8195-496A9B507A22}"/>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51C005B-CCA4-4ED7-0764-04D7DF6F1872}"/>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F066F5-4112-8A0B-85E3-0C824DD2204F}"/>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592DB9B9-1913-FD20-58D0-6A8BF83DD207}"/>
              </a:ext>
            </a:extLst>
          </p:cNvPr>
          <p:cNvSpPr/>
          <p:nvPr/>
        </p:nvSpPr>
        <p:spPr>
          <a:xfrm>
            <a:off x="5934074" y="-6866283"/>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F19F0114-4BD9-5428-BA4F-C836C9FEF1C3}"/>
              </a:ext>
            </a:extLst>
          </p:cNvPr>
          <p:cNvSpPr/>
          <p:nvPr/>
        </p:nvSpPr>
        <p:spPr>
          <a:xfrm rot="18857661">
            <a:off x="-6151512"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Bookshelves filled with diverse books in a cozy indoor library setting, showcasing a rich variety of literature. Stock Photo">
            <a:extLst>
              <a:ext uri="{FF2B5EF4-FFF2-40B4-BE49-F238E27FC236}">
                <a16:creationId xmlns:a16="http://schemas.microsoft.com/office/drawing/2014/main" id="{11C0F954-318E-17D1-E6D9-51D8A9CF0B39}"/>
              </a:ext>
            </a:extLst>
          </p:cNvPr>
          <p:cNvPicPr>
            <a:picLocks noChangeAspect="1" noChangeArrowheads="1"/>
          </p:cNvPicPr>
          <p:nvPr/>
        </p:nvPicPr>
        <p:blipFill>
          <a:blip r:embed="rId2">
            <a:alphaModFix amt="35000"/>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outerShdw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FA3A57-2BD7-863F-A822-98C452040A7D}"/>
              </a:ext>
            </a:extLst>
          </p:cNvPr>
          <p:cNvSpPr txBox="1"/>
          <p:nvPr/>
        </p:nvSpPr>
        <p:spPr>
          <a:xfrm>
            <a:off x="0" y="197346"/>
            <a:ext cx="12192000" cy="618630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 Qurashi M, Alahmadi S, Mustafa A, Aga SS, Al Hindi M, Ahmed A, et al. Biochemical testing for inborn errors of metabolism: experience from a large tertiary neonatal </a:t>
            </a:r>
            <a:r>
              <a:rPr lang="en-US" dirty="0" err="1">
                <a:latin typeface="Times New Roman" panose="02020603050405020304" pitchFamily="18" charset="0"/>
                <a:cs typeface="Times New Roman" panose="02020603050405020304" pitchFamily="18" charset="0"/>
              </a:rPr>
              <a:t>centre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Eur</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Pediatr</a:t>
            </a:r>
            <a:r>
              <a:rPr lang="en-US" dirty="0">
                <a:latin typeface="Times New Roman" panose="02020603050405020304" pitchFamily="18" charset="0"/>
                <a:cs typeface="Times New Roman" panose="02020603050405020304" pitchFamily="18" charset="0"/>
              </a:rPr>
              <a:t>. 2023 Dec; [cited 2025 Jun 6]. Available from: </a:t>
            </a:r>
            <a:r>
              <a:rPr lang="en-US" dirty="0">
                <a:latin typeface="Times New Roman" panose="02020603050405020304" pitchFamily="18" charset="0"/>
                <a:cs typeface="Times New Roman" panose="02020603050405020304" pitchFamily="18" charset="0"/>
                <a:hlinkClick r:id="rId4"/>
              </a:rPr>
              <a:t>https://www.lenus.ie/handle/10147/634406?show=full</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Dunne E, O'Reilly D, Murphy CA, Howard C, Kelleher G, Suttie T, et al. Biochemical testing for inborn errors of metabolism: experience from a large tertiary neonatal </a:t>
            </a:r>
            <a:r>
              <a:rPr lang="en-US" dirty="0" err="1">
                <a:latin typeface="Times New Roman" panose="02020603050405020304" pitchFamily="18" charset="0"/>
                <a:cs typeface="Times New Roman" panose="02020603050405020304" pitchFamily="18" charset="0"/>
              </a:rPr>
              <a:t>centre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Eur</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Pediatr</a:t>
            </a:r>
            <a:r>
              <a:rPr lang="en-US" dirty="0">
                <a:latin typeface="Times New Roman" panose="02020603050405020304" pitchFamily="18" charset="0"/>
                <a:cs typeface="Times New Roman" panose="02020603050405020304" pitchFamily="18" charset="0"/>
              </a:rPr>
              <a:t>. 2022 Oct;181(10):3725–3732. Available from: </a:t>
            </a:r>
            <a:r>
              <a:rPr lang="en-US" dirty="0">
                <a:latin typeface="Times New Roman" panose="02020603050405020304" pitchFamily="18" charset="0"/>
                <a:cs typeface="Times New Roman" panose="02020603050405020304" pitchFamily="18" charset="0"/>
                <a:hlinkClick r:id="rId5"/>
              </a:rPr>
              <a:t>https://pmc.ncbi.nlm.nih.gov/articles/PMC9508208/</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Bonilla Guerrero R, Salazar D, </a:t>
            </a:r>
            <a:r>
              <a:rPr lang="en-US" dirty="0" err="1">
                <a:latin typeface="Times New Roman" panose="02020603050405020304" pitchFamily="18" charset="0"/>
                <a:cs typeface="Times New Roman" panose="02020603050405020304" pitchFamily="18" charset="0"/>
              </a:rPr>
              <a:t>Tanpaiboon</a:t>
            </a:r>
            <a:r>
              <a:rPr lang="en-US" dirty="0">
                <a:latin typeface="Times New Roman" panose="02020603050405020304" pitchFamily="18" charset="0"/>
                <a:cs typeface="Times New Roman" panose="02020603050405020304" pitchFamily="18" charset="0"/>
              </a:rPr>
              <a:t> P. Laboratory diagnostic approaches in metabolic disorders. Ann </a:t>
            </a:r>
            <a:r>
              <a:rPr lang="en-US" dirty="0" err="1">
                <a:latin typeface="Times New Roman" panose="02020603050405020304" pitchFamily="18" charset="0"/>
                <a:cs typeface="Times New Roman" panose="02020603050405020304" pitchFamily="18" charset="0"/>
              </a:rPr>
              <a:t>Transl</a:t>
            </a:r>
            <a:r>
              <a:rPr lang="en-US" dirty="0">
                <a:latin typeface="Times New Roman" panose="02020603050405020304" pitchFamily="18" charset="0"/>
                <a:cs typeface="Times New Roman" panose="02020603050405020304" pitchFamily="18" charset="0"/>
              </a:rPr>
              <a:t> Med. 2018 Dec;6(24):470. Available from: </a:t>
            </a:r>
            <a:r>
              <a:rPr lang="en-US" dirty="0">
                <a:latin typeface="Times New Roman" panose="02020603050405020304" pitchFamily="18" charset="0"/>
                <a:cs typeface="Times New Roman" panose="02020603050405020304" pitchFamily="18" charset="0"/>
                <a:hlinkClick r:id="rId6"/>
              </a:rPr>
              <a:t>https://pmc.ncbi.nlm.nih.gov/articles/PMC6331366/</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Ortigoza-Escobar JD. A Proposed Diagnostic Algorithm for Inborn Errors of Metabolism Presenting With Movements Disorders. Front Neurol. 2020 Nov 13;11. Available from: </a:t>
            </a:r>
            <a:r>
              <a:rPr lang="en-US" dirty="0">
                <a:latin typeface="Times New Roman" panose="02020603050405020304" pitchFamily="18" charset="0"/>
                <a:cs typeface="Times New Roman" panose="02020603050405020304" pitchFamily="18" charset="0"/>
                <a:hlinkClick r:id="rId7"/>
              </a:rPr>
              <a:t>https://pmc.ncbi.nlm.nih.gov/articles/PMC7691570/</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Sharma </a:t>
            </a:r>
            <a:r>
              <a:rPr lang="en-US" dirty="0">
                <a:latin typeface="Times New Roman" panose="02020603050405020304" pitchFamily="18" charset="0"/>
                <a:cs typeface="Times New Roman" panose="02020603050405020304" pitchFamily="18" charset="0"/>
              </a:rPr>
              <a:t>S, Kumar P, Agarwal R, Kabra M, </a:t>
            </a:r>
            <a:r>
              <a:rPr lang="en-US" dirty="0" err="1">
                <a:latin typeface="Times New Roman" panose="02020603050405020304" pitchFamily="18" charset="0"/>
                <a:cs typeface="Times New Roman" panose="02020603050405020304" pitchFamily="18" charset="0"/>
              </a:rPr>
              <a:t>Deorari</a:t>
            </a:r>
            <a:r>
              <a:rPr lang="en-US" dirty="0">
                <a:latin typeface="Times New Roman" panose="02020603050405020304" pitchFamily="18" charset="0"/>
                <a:cs typeface="Times New Roman" panose="02020603050405020304" pitchFamily="18" charset="0"/>
              </a:rPr>
              <a:t> A, Paul V. Approach to Inborn Errors of Metabolism Presenting in the Neonate [Internet]. 2008 [cited 2025 Jun 6]. Available from: </a:t>
            </a:r>
            <a:r>
              <a:rPr lang="en-US" dirty="0">
                <a:latin typeface="Times New Roman" panose="02020603050405020304" pitchFamily="18" charset="0"/>
                <a:cs typeface="Times New Roman" panose="02020603050405020304" pitchFamily="18" charset="0"/>
                <a:hlinkClick r:id="rId8"/>
              </a:rPr>
              <a:t>https://www.researchgate.net/profile/Ashok-Deorari-2/publication/5476697_Approach_to_inborn_errors_of_metabolism_presenting_in_the_neonate/links/55aa278208ae481aa7fa20b5/Approach-to-inborn-errors-of-metabolism-presenting-in-the-neonate.pdf</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Pourfarzam</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Zadhoush</a:t>
            </a:r>
            <a:r>
              <a:rPr lang="en-US" dirty="0">
                <a:latin typeface="Times New Roman" panose="02020603050405020304" pitchFamily="18" charset="0"/>
                <a:cs typeface="Times New Roman" panose="02020603050405020304" pitchFamily="18" charset="0"/>
              </a:rPr>
              <a:t> F. Newborn Screening for inherited metabolic disorders; news and views. J Res Med Sci. 2013 Sep;18(9):801–808. Available from: </a:t>
            </a:r>
            <a:r>
              <a:rPr lang="en-US" dirty="0">
                <a:latin typeface="Times New Roman" panose="02020603050405020304" pitchFamily="18" charset="0"/>
                <a:cs typeface="Times New Roman" panose="02020603050405020304" pitchFamily="18" charset="0"/>
                <a:hlinkClick r:id="rId9"/>
              </a:rPr>
              <a:t>https://pmc.ncbi.nlm.nih.gov/articles/PMC3872591/</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Burton BK. Inborn Errors of Metabolism in Infancy: A Guide to Diagnosis. Pediatrics. 1998 Dec;102(6). Available from: </a:t>
            </a:r>
            <a:r>
              <a:rPr lang="en-US" dirty="0">
                <a:latin typeface="Times New Roman" panose="02020603050405020304" pitchFamily="18" charset="0"/>
                <a:cs typeface="Times New Roman" panose="02020603050405020304" pitchFamily="18" charset="0"/>
                <a:hlinkClick r:id="rId10"/>
              </a:rPr>
              <a:t>https://renaissance.stonybrookmedicine.edu/system/files/Review_Inborn_errors_met_Burton_JPeds.pdf</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Royal Children's Hospital Melbourne. Metabolic Disorders [Internet]. Melbourne: The Royal Children's Hospital Melbourne; 2022 Jun [cited 2025 Jun 6]. Available from: </a:t>
            </a:r>
            <a:r>
              <a:rPr lang="en-US" dirty="0">
                <a:latin typeface="Times New Roman" panose="02020603050405020304" pitchFamily="18" charset="0"/>
                <a:cs typeface="Times New Roman" panose="02020603050405020304" pitchFamily="18" charset="0"/>
                <a:hlinkClick r:id="rId11"/>
              </a:rPr>
              <a:t>https://www.rch.org.au/clinicalguide/guideline_index/metabolic_disorders/</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5054E0A-6178-5999-B328-ECA4FC520E00}"/>
              </a:ext>
            </a:extLst>
          </p:cNvPr>
          <p:cNvSpPr txBox="1"/>
          <p:nvPr/>
        </p:nvSpPr>
        <p:spPr>
          <a:xfrm>
            <a:off x="5934074" y="-59339932"/>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3354086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53B8C5B4-EE11-7634-6682-4879D2C71FF5}"/>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FED337F5-3DD7-C637-8E7E-AB739696F085}"/>
              </a:ext>
            </a:extLst>
          </p:cNvPr>
          <p:cNvGrpSpPr/>
          <p:nvPr/>
        </p:nvGrpSpPr>
        <p:grpSpPr>
          <a:xfrm rot="5400000">
            <a:off x="-2658836" y="-476250"/>
            <a:ext cx="8039100" cy="7810500"/>
            <a:chOff x="-2658836" y="-476250"/>
            <a:chExt cx="8039100" cy="7810500"/>
          </a:xfrm>
        </p:grpSpPr>
        <p:sp useBgFill="1">
          <p:nvSpPr>
            <p:cNvPr id="16" name="Flowchart: Summing Junction 15">
              <a:extLst>
                <a:ext uri="{FF2B5EF4-FFF2-40B4-BE49-F238E27FC236}">
                  <a16:creationId xmlns:a16="http://schemas.microsoft.com/office/drawing/2014/main" id="{89C0B1F8-1298-E691-F9B0-D00C16A5B377}"/>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FF4B892-7261-0053-93F5-22CE7B8994FB}"/>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18" name="TextBox 17">
              <a:extLst>
                <a:ext uri="{FF2B5EF4-FFF2-40B4-BE49-F238E27FC236}">
                  <a16:creationId xmlns:a16="http://schemas.microsoft.com/office/drawing/2014/main" id="{AEBF4D54-CF0E-7D7A-0068-9E7CC6476D6F}"/>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6BD2382-6A43-4BB4-5149-8D19BC80C1EB}"/>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A91FCC4-7604-9FC0-A475-46EFFCC7E35A}"/>
                </a:ext>
              </a:extLst>
            </p:cNvPr>
            <p:cNvSpPr txBox="1"/>
            <p:nvPr/>
          </p:nvSpPr>
          <p:spPr>
            <a:xfrm rot="10800000">
              <a:off x="-201776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C0B171DE-9B71-EC7D-6647-4F0AD6E70067}"/>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54236CCB-77E9-673D-17D8-8EF5A0F86B30}"/>
              </a:ext>
            </a:extLst>
          </p:cNvPr>
          <p:cNvSpPr/>
          <p:nvPr/>
        </p:nvSpPr>
        <p:spPr>
          <a:xfrm rot="2683377">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D882D8-1F82-B145-D285-3F2A5DD572ED}"/>
              </a:ext>
            </a:extLst>
          </p:cNvPr>
          <p:cNvSpPr txBox="1"/>
          <p:nvPr/>
        </p:nvSpPr>
        <p:spPr>
          <a:xfrm>
            <a:off x="5931157" y="-6503396"/>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72298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BE4878B6-57DF-E06B-027A-9E904F33F94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E5C5843A-BA18-2D0C-871D-B0C3CC53C89A}"/>
              </a:ext>
            </a:extLst>
          </p:cNvPr>
          <p:cNvGrpSpPr/>
          <p:nvPr/>
        </p:nvGrpSpPr>
        <p:grpSpPr>
          <a:xfrm>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73FF97D6-BD53-9BC4-A4DC-371995D0571B}"/>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BEE4C4-AA2C-05CF-FF73-AB224CBDC38E}"/>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3CA25E5F-B8FE-DEF2-AB42-5B2D5C3AA1CA}"/>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AABD2D7-CB8C-53CE-CF30-E436E91EA28C}"/>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8DDCA91-19B4-52A5-7D30-018A211F1241}"/>
                </a:ext>
              </a:extLst>
            </p:cNvPr>
            <p:cNvSpPr txBox="1"/>
            <p:nvPr/>
          </p:nvSpPr>
          <p:spPr>
            <a:xfrm rot="10800000">
              <a:off x="-201776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C7552B97-F5B9-BF5A-2E33-4365CE48C915}"/>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CB6F0743-6F76-E008-FAE0-4712B23C3F48}"/>
              </a:ext>
            </a:extLst>
          </p:cNvPr>
          <p:cNvSpPr/>
          <p:nvPr/>
        </p:nvSpPr>
        <p:spPr>
          <a:xfrm rot="8031221">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41641A-C052-6C15-8AF5-1FD93A1344C6}"/>
              </a:ext>
            </a:extLst>
          </p:cNvPr>
          <p:cNvSpPr txBox="1"/>
          <p:nvPr/>
        </p:nvSpPr>
        <p:spPr>
          <a:xfrm>
            <a:off x="5934074" y="-13223510"/>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2291606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DCF1A5D-EC4F-C284-6326-ACF5942CF12F}"/>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6552FC36-5420-83F1-63ED-BBF53C2949B4}"/>
              </a:ext>
            </a:extLst>
          </p:cNvPr>
          <p:cNvGrpSpPr/>
          <p:nvPr/>
        </p:nvGrpSpPr>
        <p:grpSpPr>
          <a:xfrm>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52FE2BB3-0CF2-03D4-8EF6-6C352E13CC51}"/>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066064-8571-EE92-DE27-668D2F7A3935}"/>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84CC6977-758A-9D32-AD7E-3B4253FEAC2D}"/>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FCB33F9-E503-18EB-1758-1185B72FFA77}"/>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EF98B89-FAA8-B896-301D-B732805C8871}"/>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BA26E4B6-C6FA-F2EB-E379-49B27651D015}"/>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8FDB0D80-2F2F-439F-C9E5-9DBC35BC8EDD}"/>
              </a:ext>
            </a:extLst>
          </p:cNvPr>
          <p:cNvSpPr/>
          <p:nvPr/>
        </p:nvSpPr>
        <p:spPr>
          <a:xfrm rot="13592620">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D4DCDD-A846-1FE8-F1C4-DC32671D2F4C}"/>
              </a:ext>
            </a:extLst>
          </p:cNvPr>
          <p:cNvSpPr txBox="1"/>
          <p:nvPr/>
        </p:nvSpPr>
        <p:spPr>
          <a:xfrm>
            <a:off x="5934074" y="-19943625"/>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3911365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E73DEEE-D914-DE58-C96F-9CBF1E7B666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C7D3BED7-D23D-E7A7-ABBA-0A18ADEF7849}"/>
              </a:ext>
            </a:extLst>
          </p:cNvPr>
          <p:cNvGrpSpPr/>
          <p:nvPr/>
        </p:nvGrpSpPr>
        <p:grpSpPr>
          <a:xfrm rot="16200000">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1E6CAC78-5C18-6FF2-4C8F-5A89933ABCAF}"/>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3728B8-ECEB-C1EF-8C3C-8310CD7500A0}"/>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CAE5F2BA-FFC6-61C8-35A6-78E893EEE258}"/>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80796AC-F313-2AED-8378-BCD08204810D}"/>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62D4372-E76B-ED02-4DFE-767F8C02E60D}"/>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14602FA4-41A6-0C2A-0BF9-316332CAA614}"/>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FE9B26D3-F2EC-2B97-4D37-DC040DDF6BA7}"/>
              </a:ext>
            </a:extLst>
          </p:cNvPr>
          <p:cNvSpPr/>
          <p:nvPr/>
        </p:nvSpPr>
        <p:spPr>
          <a:xfrm rot="18988832">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235FC-9F27-5C1B-F4BD-189D2E0B0676}"/>
              </a:ext>
            </a:extLst>
          </p:cNvPr>
          <p:cNvSpPr txBox="1"/>
          <p:nvPr/>
        </p:nvSpPr>
        <p:spPr>
          <a:xfrm>
            <a:off x="5934074" y="-27012082"/>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87336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E2C8FE62-E01B-EF4B-F9FA-F9C63B2E2BB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A5FB425-8C98-6EAA-8AAC-70A4A43E2D7D}"/>
              </a:ext>
            </a:extLst>
          </p:cNvPr>
          <p:cNvGrpSpPr/>
          <p:nvPr/>
        </p:nvGrpSpPr>
        <p:grpSpPr>
          <a:xfrm rot="16200000">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473E6F5E-C369-22C4-8700-154E96B3E0A6}"/>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269BE5-F56C-535F-24C0-C1BF3C516016}"/>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C12AB758-D145-1D5C-F25C-3CCACE7B00B2}"/>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ADCE032-AB39-F17E-36BC-5C64B28149E4}"/>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3BAAE23-3A7E-B4D4-19EB-40A6EEA7B804}"/>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C0EF8502-037A-F057-0599-F1A176E4A70C}"/>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E9252E6F-3D36-EF87-DF5E-367E49E3DD47}"/>
              </a:ext>
            </a:extLst>
          </p:cNvPr>
          <p:cNvSpPr/>
          <p:nvPr/>
        </p:nvSpPr>
        <p:spPr>
          <a:xfrm rot="2615382">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E0D2F3-0C57-1680-788A-CFBED4C7279E}"/>
              </a:ext>
            </a:extLst>
          </p:cNvPr>
          <p:cNvSpPr txBox="1"/>
          <p:nvPr/>
        </p:nvSpPr>
        <p:spPr>
          <a:xfrm>
            <a:off x="5934074" y="-33659625"/>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222165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BB788AA5-E5BF-19CC-0C44-65BA96CDFEA4}"/>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9C10A5E-6CAD-261B-9B38-187A2FC32668}"/>
              </a:ext>
            </a:extLst>
          </p:cNvPr>
          <p:cNvGrpSpPr/>
          <p:nvPr/>
        </p:nvGrpSpPr>
        <p:grpSpPr>
          <a:xfrm rot="16200000">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6782B3D6-05FA-AA41-E2B0-D915308D06B7}"/>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086090-B395-08A0-A824-32EE8AAEF449}"/>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7496E7AB-CA9B-3281-6F31-20C33B87B3AE}"/>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6A46029-F1B5-43BC-0DF5-0E3F2E6F5D50}"/>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37606C4-174A-AE2E-1150-2DAFC44654BC}"/>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A20DDB70-F9CB-0EB2-0290-A6B05EF2D0A3}"/>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5A303C07-2739-5393-D80F-8B39701F7293}"/>
              </a:ext>
            </a:extLst>
          </p:cNvPr>
          <p:cNvSpPr/>
          <p:nvPr/>
        </p:nvSpPr>
        <p:spPr>
          <a:xfrm rot="8111839">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B6220D-E6D9-3D62-5356-349C39454F92}"/>
              </a:ext>
            </a:extLst>
          </p:cNvPr>
          <p:cNvSpPr txBox="1"/>
          <p:nvPr/>
        </p:nvSpPr>
        <p:spPr>
          <a:xfrm>
            <a:off x="5934074" y="-40539396"/>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3525541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F8D2C10-127B-7E60-5D6B-0045EA5F4FC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EAAFBFB-6EE6-675A-C113-6E8088C278B6}"/>
              </a:ext>
            </a:extLst>
          </p:cNvPr>
          <p:cNvGrpSpPr/>
          <p:nvPr/>
        </p:nvGrpSpPr>
        <p:grpSpPr>
          <a:xfrm rot="16200000">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2B50F9C3-188E-1A30-4E51-D540ECB8E5FC}"/>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6F85FD-F56D-858F-6F5B-809C750F4FD5}"/>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F315213B-F7CF-839C-AB3F-FA65DF4EA06F}"/>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2714082-F2FD-38E2-E855-BF76A3D32C47}"/>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DD89918-EF04-3297-0FA1-748A045DBA1A}"/>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F81CC316-3516-A14F-5AF4-D520775D2764}"/>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DBB7F208-890A-D6FA-D4A2-F24D41993F4F}"/>
              </a:ext>
            </a:extLst>
          </p:cNvPr>
          <p:cNvSpPr/>
          <p:nvPr/>
        </p:nvSpPr>
        <p:spPr>
          <a:xfrm rot="13519638">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E6F229-72E4-BA82-0B64-92C1926A9BF5}"/>
              </a:ext>
            </a:extLst>
          </p:cNvPr>
          <p:cNvSpPr txBox="1"/>
          <p:nvPr/>
        </p:nvSpPr>
        <p:spPr>
          <a:xfrm>
            <a:off x="5934074" y="-46824082"/>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2109970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B5F4DC0-FBBF-226D-DCBE-75FEBD84413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FC64D11-92A7-8555-D9E4-4B618C061E63}"/>
              </a:ext>
            </a:extLst>
          </p:cNvPr>
          <p:cNvGrpSpPr/>
          <p:nvPr/>
        </p:nvGrpSpPr>
        <p:grpSpPr>
          <a:xfrm rot="10800000">
            <a:off x="-2658836" y="-476250"/>
            <a:ext cx="8039100" cy="7810500"/>
            <a:chOff x="-2658836" y="-476250"/>
            <a:chExt cx="8039100" cy="7810500"/>
          </a:xfrm>
        </p:grpSpPr>
        <p:sp useBgFill="1">
          <p:nvSpPr>
            <p:cNvPr id="5" name="Flowchart: Summing Junction 4">
              <a:extLst>
                <a:ext uri="{FF2B5EF4-FFF2-40B4-BE49-F238E27FC236}">
                  <a16:creationId xmlns:a16="http://schemas.microsoft.com/office/drawing/2014/main" id="{DBF1F017-8105-8A20-12B0-A9960F5D79E8}"/>
                </a:ext>
              </a:extLst>
            </p:cNvPr>
            <p:cNvSpPr/>
            <p:nvPr/>
          </p:nvSpPr>
          <p:spPr>
            <a:xfrm rot="16200000">
              <a:off x="-2544536" y="-590550"/>
              <a:ext cx="7810500" cy="8039100"/>
            </a:xfrm>
            <a:prstGeom prst="flowChartSummingJunction">
              <a:avLst/>
            </a:prstGeom>
            <a:ln>
              <a:solidFill>
                <a:schemeClr val="bg1">
                  <a:alpha val="70000"/>
                </a:schemeClr>
              </a:solidFill>
            </a:ln>
            <a:effectLst>
              <a:outerShdw blurRad="254000" dist="38100" dir="11760000" sx="101000" sy="101000" algn="tl" rotWithShape="0">
                <a:prstClr val="black">
                  <a:alpha val="9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74A22C-7EFB-E838-8BF2-02823E950328}"/>
                </a:ext>
              </a:extLst>
            </p:cNvPr>
            <p:cNvSpPr txBox="1"/>
            <p:nvPr/>
          </p:nvSpPr>
          <p:spPr>
            <a:xfrm rot="16200000">
              <a:off x="717096" y="264211"/>
              <a:ext cx="1287236" cy="646331"/>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fa-IR" sz="3600" b="1" dirty="0">
                  <a:cs typeface="B Nazanin" panose="00000400000000000000" pitchFamily="2" charset="-78"/>
                </a:rPr>
                <a:t>مقدمه</a:t>
              </a:r>
              <a:endParaRPr lang="en-US" sz="3600" b="1" dirty="0">
                <a:cs typeface="B Nazanin" panose="00000400000000000000" pitchFamily="2" charset="-78"/>
              </a:endParaRPr>
            </a:p>
          </p:txBody>
        </p:sp>
        <p:sp>
          <p:nvSpPr>
            <p:cNvPr id="9" name="TextBox 8">
              <a:extLst>
                <a:ext uri="{FF2B5EF4-FFF2-40B4-BE49-F238E27FC236}">
                  <a16:creationId xmlns:a16="http://schemas.microsoft.com/office/drawing/2014/main" id="{38498990-0052-E1AE-BEC0-F95306CCAD29}"/>
                </a:ext>
              </a:extLst>
            </p:cNvPr>
            <p:cNvSpPr txBox="1"/>
            <p:nvPr/>
          </p:nvSpPr>
          <p:spPr>
            <a:xfrm>
              <a:off x="3459842"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en-US" b="1" dirty="0">
                  <a:latin typeface="Times New Roman" panose="02020603050405020304" pitchFamily="18" charset="0"/>
                  <a:cs typeface="Times New Roman" panose="02020603050405020304" pitchFamily="18" charset="0"/>
                </a:rPr>
                <a:t>NBS</a:t>
              </a:r>
              <a:r>
                <a:rPr lang="fa-IR" b="1" dirty="0">
                  <a:latin typeface="Times New Roman" panose="02020603050405020304" pitchFamily="18" charset="0"/>
                  <a:cs typeface="Times New Roman" panose="02020603050405020304" pitchFamily="18" charset="0"/>
                </a:rPr>
                <a:t>: سنگ بنای تشخیص زودهنگام</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AF6D32B-CDA7-6F79-D435-AAD8F5D485A6}"/>
                </a:ext>
              </a:extLst>
            </p:cNvPr>
            <p:cNvSpPr txBox="1"/>
            <p:nvPr/>
          </p:nvSpPr>
          <p:spPr>
            <a:xfrm rot="5400000">
              <a:off x="717096" y="5207002"/>
              <a:ext cx="1287236" cy="2031325"/>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روش‌های تشخیصی پیشرفته برای تشخیص تأییدی و موارد علامت‌دار</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DF88905-80F4-E243-0264-49AE08580510}"/>
                </a:ext>
              </a:extLst>
            </p:cNvPr>
            <p:cNvSpPr txBox="1"/>
            <p:nvPr/>
          </p:nvSpPr>
          <p:spPr>
            <a:xfrm rot="10800000">
              <a:off x="-2046791" y="2967335"/>
              <a:ext cx="1287236" cy="923330"/>
            </a:xfrm>
            <a:prstGeom prst="rect">
              <a:avLst/>
            </a:prstGeom>
            <a:solidFill>
              <a:schemeClr val="bg1">
                <a:alpha val="70000"/>
              </a:schemeClr>
            </a:solidFill>
            <a:effectLst>
              <a:outerShdw blurRad="317500" sx="112000" sy="112000" algn="ctr" rotWithShape="0">
                <a:prstClr val="black"/>
              </a:outerShdw>
            </a:effectLst>
          </p:spPr>
          <p:txBody>
            <a:bodyPr wrap="square" rtlCol="0">
              <a:spAutoFit/>
            </a:bodyPr>
            <a:lstStyle/>
            <a:p>
              <a:pPr algn="ctr" rtl="1"/>
              <a:r>
                <a:rPr lang="ar-SA" b="1" dirty="0">
                  <a:latin typeface="Times New Roman" panose="02020603050405020304" pitchFamily="18" charset="0"/>
                  <a:cs typeface="Times New Roman" panose="02020603050405020304" pitchFamily="18" charset="0"/>
                </a:rPr>
                <a:t> نتیجه‌گیری و جهت‌گیری‌های آینده</a:t>
              </a:r>
              <a:endParaRPr lang="en-US" b="1" dirty="0">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4785BF11-9356-294D-7137-5EE8607AE9EA}"/>
              </a:ext>
            </a:extLst>
          </p:cNvPr>
          <p:cNvSpPr/>
          <p:nvPr/>
        </p:nvSpPr>
        <p:spPr>
          <a:xfrm>
            <a:off x="5934074" y="0"/>
            <a:ext cx="6257926" cy="6858000"/>
          </a:xfrm>
          <a:prstGeom prst="roundRect">
            <a:avLst>
              <a:gd name="adj" fmla="val 0"/>
            </a:avLst>
          </a:prstGeom>
          <a:solidFill>
            <a:schemeClr val="tx1">
              <a:lumMod val="85000"/>
              <a:lumOff val="15000"/>
              <a:alpha val="75000"/>
            </a:schemeClr>
          </a:solidFill>
          <a:ln>
            <a:noFill/>
          </a:ln>
          <a:effectLst>
            <a:outerShdw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lowchart: Connector 5">
            <a:extLst>
              <a:ext uri="{FF2B5EF4-FFF2-40B4-BE49-F238E27FC236}">
                <a16:creationId xmlns:a16="http://schemas.microsoft.com/office/drawing/2014/main" id="{DEF8E184-D3DE-0850-50F2-C57E16A1DB94}"/>
              </a:ext>
            </a:extLst>
          </p:cNvPr>
          <p:cNvSpPr/>
          <p:nvPr/>
        </p:nvSpPr>
        <p:spPr>
          <a:xfrm rot="18857661">
            <a:off x="-417286" y="1607457"/>
            <a:ext cx="3556000" cy="3643086"/>
          </a:xfrm>
          <a:prstGeom prst="flowChartConnector">
            <a:avLst/>
          </a:prstGeom>
          <a:ln>
            <a:solidFill>
              <a:schemeClr val="bg1">
                <a:alpha val="60000"/>
              </a:schemeClr>
            </a:solidFill>
          </a:ln>
          <a:effectLst>
            <a:outerShdw blurRad="190500" sx="104000" sy="104000" algn="ctr"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EDCF6D-A393-68B0-D2A4-3E6E1BDF6CF0}"/>
              </a:ext>
            </a:extLst>
          </p:cNvPr>
          <p:cNvSpPr txBox="1"/>
          <p:nvPr/>
        </p:nvSpPr>
        <p:spPr>
          <a:xfrm>
            <a:off x="5934074" y="-53224882"/>
            <a:ext cx="6257926" cy="75589924"/>
          </a:xfrm>
          <a:prstGeom prst="rect">
            <a:avLst/>
          </a:prstGeom>
          <a:noFill/>
        </p:spPr>
        <p:txBody>
          <a:bodyPr wrap="square" rtlCol="0">
            <a:spAutoFit/>
          </a:bodyPr>
          <a:lstStyle/>
          <a:p>
            <a:pPr algn="ctr" rtl="1"/>
            <a:r>
              <a:rPr lang="fa-IR" b="1" dirty="0">
                <a:solidFill>
                  <a:schemeClr val="bg1"/>
                </a:solidFill>
                <a:cs typeface="B Nazanin" panose="00000400000000000000" pitchFamily="2" charset="-78"/>
              </a:rPr>
              <a:t>به نام خدا</a:t>
            </a: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endParaRPr lang="fa-IR" b="1" dirty="0">
              <a:solidFill>
                <a:schemeClr val="bg1"/>
              </a:solidFill>
              <a:cs typeface="B Nazanin" panose="00000400000000000000" pitchFamily="2" charset="-78"/>
            </a:endParaRPr>
          </a:p>
          <a:p>
            <a:pPr algn="r" rtl="1"/>
            <a:r>
              <a:rPr lang="fa-IR" sz="2800" b="1" dirty="0">
                <a:solidFill>
                  <a:schemeClr val="bg1"/>
                </a:solidFill>
                <a:cs typeface="B Nazanin" panose="00000400000000000000" pitchFamily="2" charset="-78"/>
              </a:rPr>
              <a:t>گروه:</a:t>
            </a:r>
          </a:p>
          <a:p>
            <a:pPr algn="r" rtl="1"/>
            <a:r>
              <a:rPr lang="fa-IR" sz="2800" b="1" dirty="0">
                <a:solidFill>
                  <a:schemeClr val="bg1"/>
                </a:solidFill>
                <a:cs typeface="B Nazanin" panose="00000400000000000000" pitchFamily="2" charset="-78"/>
              </a:rPr>
              <a:t>امیررضا کنعانی</a:t>
            </a:r>
          </a:p>
          <a:p>
            <a:pPr algn="r" rtl="1"/>
            <a:r>
              <a:rPr lang="fa-IR" sz="2800" b="1" dirty="0">
                <a:solidFill>
                  <a:schemeClr val="bg1"/>
                </a:solidFill>
                <a:cs typeface="B Nazanin" panose="00000400000000000000" pitchFamily="2" charset="-78"/>
              </a:rPr>
              <a:t>محمدجعفرکابل دهبارزی</a:t>
            </a:r>
          </a:p>
          <a:p>
            <a:pPr algn="r" rtl="1"/>
            <a:r>
              <a:rPr lang="fa-IR" sz="2800" b="1" dirty="0">
                <a:solidFill>
                  <a:schemeClr val="bg1"/>
                </a:solidFill>
                <a:cs typeface="B Nazanin" panose="00000400000000000000" pitchFamily="2" charset="-78"/>
              </a:rPr>
              <a:t>محمدعلی فرنیان</a:t>
            </a: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r" rtl="1"/>
            <a:endParaRPr lang="fa-IR" sz="2800" b="1" dirty="0">
              <a:solidFill>
                <a:schemeClr val="bg1"/>
              </a:solidFill>
              <a:cs typeface="B Nazanin" panose="00000400000000000000" pitchFamily="2" charset="-78"/>
            </a:endParaRPr>
          </a:p>
          <a:p>
            <a:pPr algn="ctr" rtl="1"/>
            <a:r>
              <a:rPr lang="fa-IR" sz="2800" b="1" dirty="0">
                <a:solidFill>
                  <a:schemeClr val="bg1"/>
                </a:solidFill>
                <a:cs typeface="B Nazanin" panose="00000400000000000000" pitchFamily="2" charset="-78"/>
              </a:rPr>
              <a:t>روش های تشخیص بیماری های مادرزادی در نوزادان</a:t>
            </a: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ctr" rtl="1"/>
            <a:endParaRPr lang="fa-IR" sz="2800" b="1"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خطاهای مادرزادی متابولیسم</a:t>
            </a:r>
            <a:r>
              <a:rPr lang="fa-IR"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ar-SA" dirty="0">
                <a:solidFill>
                  <a:schemeClr val="bg1"/>
                </a:solidFill>
                <a:cs typeface="B Nazanin" panose="00000400000000000000" pitchFamily="2" charset="-78"/>
              </a:rPr>
              <a:t>گروهی از اختلالات ژنتیکی نادر اما مهم هستند که مسیرهای متابولیکی را مختل می‌کنند. این اختلالات ناشی از نقص در ژن‌هایی هستند که آنزیم‌ها یا پروتئین‌های ضروری برای متابولیسم را کد می‌کنند. این نقص‌ها می‌توانند منجر به تجمع سمی متابولیت‌ها یا کمبود مواد ضروری شوند و توانایی بدن برای تبدیل غذا به انرژی یا دفع مواد زائد را تحت تأثیر قرار دهند. شیوع تجمعی</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a:t>
            </a:r>
            <a:r>
              <a:rPr lang="en-US" dirty="0">
                <a:solidFill>
                  <a:schemeClr val="bg1"/>
                </a:solidFill>
                <a:cs typeface="B Nazanin" panose="00000400000000000000" pitchFamily="2" charset="-78"/>
              </a:rPr>
              <a:t> </a:t>
            </a:r>
            <a:r>
              <a:rPr lang="ar-SA" dirty="0">
                <a:solidFill>
                  <a:schemeClr val="bg1"/>
                </a:solidFill>
                <a:cs typeface="B Nazanin" panose="00000400000000000000" pitchFamily="2" charset="-78"/>
              </a:rPr>
              <a:t>حدود ۱ در ۱۵۰۰ تا ۵۰۰۰ تولد است و اگرچه به صورت جداگانه نادر هستند، در مجموع عامل مهمی برای مرگ‌ومیر و ناتوانی در دوره نوزادی محسوب می‌شوند.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تشخیص زودهنگام و دقیق</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حیاتی است، زیرا تأخیر در مداخله می‌تواند منجر به آسیب‌های شدید و برگشت‌ناپذیر عصبی-روانشناختی، عقب‌ماندگی ذهنی و حتی مرگ شود. تشخیص به موقع امکان شروع درمان‌هایی را فراهم می‌کند که به طور قابل توجهی پیش‌آگهی را بهبود می‌بخشند و از ناتوانی‌های ویرانگر جلوگیری می‌کنند.</a:t>
            </a:r>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endParaRPr lang="en-US" dirty="0">
              <a:solidFill>
                <a:schemeClr val="bg1"/>
              </a:solidFill>
              <a:cs typeface="B Nazanin" panose="00000400000000000000" pitchFamily="2" charset="-78"/>
            </a:endParaRPr>
          </a:p>
          <a:p>
            <a:pPr algn="just" rtl="1"/>
            <a:r>
              <a:rPr lang="ar-SA" dirty="0">
                <a:solidFill>
                  <a:schemeClr val="bg1"/>
                </a:solidFill>
                <a:cs typeface="B Nazanin" panose="00000400000000000000" pitchFamily="2" charset="-78"/>
              </a:rPr>
              <a:t>یکی از چالش‌های اصلی در تشخیص</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در نوزادان، علائم بالینی غیراختصاصی آنها است که اغلب شبیه بیماری‌های شایع‌تر مانند سپسیس (عفونت خونی) هستند. علائم رایج شامل بی‌حالی، تغذیه ضعیف، استفراغ، هیپوتونی (کاهش تون عضلانی)، تشنج، هیپوگلیسمی (افت قند خون)، هیپرآمونمی (افزایش آمونیاک خون) و اسیدوز متابولیک است. این شباهت‌ها ایجاب می‌کند که پزشکان حتی در صورت وجود تشخیص‌های رایج‌تر، به شدت به</a:t>
            </a:r>
            <a:r>
              <a:rPr lang="en-US" dirty="0">
                <a:solidFill>
                  <a:schemeClr val="bg1"/>
                </a:solidFill>
                <a:cs typeface="B Nazanin" panose="00000400000000000000" pitchFamily="2" charset="-78"/>
              </a:rPr>
              <a:t> </a:t>
            </a:r>
            <a:r>
              <a:rPr lang="en-US" dirty="0">
                <a:solidFill>
                  <a:schemeClr val="bg1"/>
                </a:solidFill>
                <a:latin typeface="Times New Roman" panose="02020603050405020304" pitchFamily="18" charset="0"/>
                <a:cs typeface="Times New Roman" panose="02020603050405020304" pitchFamily="18" charset="0"/>
              </a:rPr>
              <a:t>IEM </a:t>
            </a:r>
            <a:r>
              <a:rPr lang="ar-SA" dirty="0">
                <a:solidFill>
                  <a:schemeClr val="bg1"/>
                </a:solidFill>
                <a:cs typeface="B Nazanin" panose="00000400000000000000" pitchFamily="2" charset="-78"/>
              </a:rPr>
              <a:t>مشکوک باشند، به خصوص در نوزادان ترم (کامل) بدون عوامل خطر واضح برای سایر بیماری‌ها.</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معرفی روش های غربالگری نوزادی توسط رابرت گاتری در اوایل دهه 1960 اغاز شد. این تحول مدیون توسعه تکنیکی مثل </a:t>
            </a:r>
            <a:r>
              <a:rPr lang="en-US" dirty="0">
                <a:solidFill>
                  <a:schemeClr val="bg1"/>
                </a:solidFill>
                <a:latin typeface="Times New Roman" panose="02020603050405020304" pitchFamily="18" charset="0"/>
                <a:cs typeface="Times New Roman" panose="02020603050405020304" pitchFamily="18" charset="0"/>
              </a:rPr>
              <a:t>MS/MS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می باشد. هدف اصلی از </a:t>
            </a:r>
            <a:r>
              <a:rPr lang="en-US" dirty="0">
                <a:solidFill>
                  <a:schemeClr val="bg1"/>
                </a:solidFill>
                <a:latin typeface="Times New Roman" panose="02020603050405020304" pitchFamily="18" charset="0"/>
                <a:cs typeface="B Nazanin" panose="00000400000000000000" pitchFamily="2" charset="-78"/>
              </a:rPr>
              <a:t>NBS</a:t>
            </a:r>
            <a:r>
              <a:rPr lang="fa-IR" dirty="0">
                <a:solidFill>
                  <a:schemeClr val="bg1"/>
                </a:solidFill>
                <a:latin typeface="Times New Roman" panose="02020603050405020304" pitchFamily="18" charset="0"/>
                <a:cs typeface="B Nazanin" panose="00000400000000000000" pitchFamily="2" charset="-78"/>
              </a:rPr>
              <a:t> شناسایی نوزادان در معرض خطر پیش از بروز علائم می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مکانیسم های اصلی بیماری زایی در </a:t>
            </a:r>
            <a:r>
              <a:rPr lang="en-US" b="1" dirty="0">
                <a:solidFill>
                  <a:schemeClr val="bg1"/>
                </a:solidFill>
                <a:latin typeface="Times New Roman" panose="02020603050405020304" pitchFamily="18" charset="0"/>
                <a:cs typeface="B Nazanin" panose="00000400000000000000" pitchFamily="2" charset="-78"/>
              </a:rPr>
              <a:t>IEM</a:t>
            </a:r>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تجمع مواد سمی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کمبود مواد ضروری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 در تولید انرژی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دسته بندی بیماری های مادرزادی بر اساس دیدگاه پاتوفیزیولوژیک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امینواسیدوپاتی ها شامل فنیل کتونوری، هایپر فنیل الانینمی، تیروزینمی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اکسیداسیون اسید های چرب شامل نقص در 3-هیدروکسی اسیل کوا دهیدروژناز زنجیره بلند و نقص اولیه کارنیتین سیستمیک</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اسیدوری های الی شامل اسیدوری گلوتاریک نوع 1 و متیل مالونیک اسیدمی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اختلالات متابولیسم کوبالامین که برای عملکرد انزیم هایی مثل کوبالامین و متیل مالونیل کواموتاز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علائم و تظاهرات</a:t>
            </a:r>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علائم بالینی در این بیماری ها اغلب غیر اختصاصی میباشند و عبارت اند از:</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عصبی به ویژه تشنج</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هیپوتونی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لتارژی و کاهش هوشیاری</a:t>
            </a:r>
          </a:p>
          <a:p>
            <a:pPr marL="285750" indent="-285750" algn="just" rtl="1">
              <a:buFont typeface="Arial" panose="020B0604020202020204" pitchFamily="34" charset="0"/>
              <a:buChar char="•"/>
            </a:pPr>
            <a:r>
              <a:rPr lang="fa-IR" dirty="0">
                <a:solidFill>
                  <a:schemeClr val="bg1"/>
                </a:solidFill>
                <a:latin typeface="Times New Roman" panose="02020603050405020304" pitchFamily="18" charset="0"/>
                <a:cs typeface="B Nazanin" panose="00000400000000000000" pitchFamily="2" charset="-78"/>
              </a:rPr>
              <a:t>علائم گوارشی</a:t>
            </a:r>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هپاتومگالی</a:t>
            </a:r>
          </a:p>
          <a:p>
            <a:pPr algn="just" rtl="1"/>
            <a:r>
              <a:rPr lang="fa-IR" dirty="0">
                <a:solidFill>
                  <a:schemeClr val="bg1"/>
                </a:solidFill>
                <a:cs typeface="B Nazanin" panose="00000400000000000000" pitchFamily="2" charset="-78"/>
              </a:rPr>
              <a:t>علائم عمومی و متابولیک شامل اسیدوز متابولیک، هایپوگلایسمی و هایپر امونمی</a:t>
            </a: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cs typeface="B Nazanin" panose="00000400000000000000" pitchFamily="2" charset="-78"/>
              </a:rPr>
              <a:t>اهمیت اگاهی از علائم بالینی</a:t>
            </a:r>
          </a:p>
          <a:p>
            <a:pPr algn="just" rtl="1"/>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اثر بخشی غربالگری نوزادی اگاهی از این علائم بالینی همچنان برای پزشکان و متخصصان بهداشت از اهمیت بالایی برخوردار است. چرا که همه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B Nazanin" panose="00000400000000000000" pitchFamily="2" charset="-78"/>
              </a:rPr>
              <a:t>در برنامه های غربالگری استاندارد گنجانده نمی شوند. برخی بیماری ها به کندی پیشرفت می کنند و ممکن است علائم انها در دوره نوزادی بارز نباشد. در مواردی که علائم شدید و بحرانی مانند تشنج های مقاوم به درمان وجود دارد، باید فورا تحقیقات تشخیصی عمیق را اغاز کرد، حتی اگر نتایج اولیه غربالگری هنوز در دسترس نباشد یا منفی باشد. این زمان از دست رفته میتواند بر پیامد نوروکوگنیتیو نوزاد تاثیر گذار باشد. درک دقیق از طیف علائم بالینی و توجه به نشانه های غیر طبیعی میتواند منجر به تشخیص به موقع و نجات جام بیمار شود.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بررسی های بیوشیمیایی جامع</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هنگامی که نتایج غربالگری نوزادان غیرطبیعی است یا ظن بالینی بالایی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وجود دارد، بررسی‌های بیوشیمیایی جامع برای تشخیص قطعی ضروری هستند. این آزمایش‌ها شامل طیف گسترده‌ای از تحلیل‌ها در خون، ادرار و مایع مغزی نخاعی (</a:t>
            </a:r>
            <a:r>
              <a:rPr lang="en-US" dirty="0">
                <a:solidFill>
                  <a:schemeClr val="bg1"/>
                </a:solidFill>
                <a:latin typeface="Times New Roman" panose="02020603050405020304" pitchFamily="18" charset="0"/>
                <a:cs typeface="B Nazanin" panose="00000400000000000000" pitchFamily="2" charset="-78"/>
              </a:rPr>
              <a:t>CSF</a:t>
            </a:r>
            <a:r>
              <a:rPr lang="fa-IR" dirty="0">
                <a:solidFill>
                  <a:schemeClr val="bg1"/>
                </a:solidFill>
                <a:latin typeface="Times New Roman" panose="02020603050405020304" pitchFamily="18" charset="0"/>
                <a:cs typeface="B Nazanin" panose="00000400000000000000" pitchFamily="2" charset="-78"/>
              </a:rPr>
              <a:t>)می‌شوند و یک پروفایل متابولیک دقیق برای شناسایی ناهنجاری‌های خاص ارائه می‌دهند.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خون: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 های امینه و اسیل کارنیتین ها: </a:t>
            </a:r>
            <a:r>
              <a:rPr lang="fa-IR" dirty="0">
                <a:solidFill>
                  <a:schemeClr val="bg1"/>
                </a:solidFill>
                <a:latin typeface="Times New Roman" panose="02020603050405020304" pitchFamily="18" charset="0"/>
                <a:cs typeface="B Nazanin" panose="00000400000000000000" pitchFamily="2" charset="-78"/>
              </a:rPr>
              <a:t>برای تشخیص اختلالاتی مانند </a:t>
            </a:r>
            <a:r>
              <a:rPr lang="en-US" dirty="0">
                <a:solidFill>
                  <a:schemeClr val="bg1"/>
                </a:solidFill>
                <a:latin typeface="Times New Roman" panose="02020603050405020304" pitchFamily="18" charset="0"/>
                <a:cs typeface="B Nazanin" panose="00000400000000000000" pitchFamily="2" charset="-78"/>
              </a:rPr>
              <a:t>MSUD</a:t>
            </a:r>
            <a:r>
              <a:rPr lang="fa-IR" dirty="0">
                <a:solidFill>
                  <a:schemeClr val="bg1"/>
                </a:solidFill>
                <a:latin typeface="Times New Roman" panose="02020603050405020304" pitchFamily="18" charset="0"/>
                <a:cs typeface="B Nazanin" panose="00000400000000000000" pitchFamily="2" charset="-78"/>
              </a:rPr>
              <a:t>،</a:t>
            </a:r>
            <a:r>
              <a:rPr lang="en-US" dirty="0">
                <a:solidFill>
                  <a:schemeClr val="bg1"/>
                </a:solidFill>
                <a:latin typeface="Times New Roman" panose="02020603050405020304" pitchFamily="18" charset="0"/>
                <a:cs typeface="B Nazanin" panose="00000400000000000000" pitchFamily="2" charset="-78"/>
              </a:rPr>
              <a:t>PKU</a:t>
            </a:r>
            <a:r>
              <a:rPr lang="fa-IR" dirty="0">
                <a:solidFill>
                  <a:schemeClr val="bg1"/>
                </a:solidFill>
                <a:latin typeface="Times New Roman" panose="02020603050405020304" pitchFamily="18" charset="0"/>
                <a:cs typeface="B Nazanin" panose="00000400000000000000" pitchFamily="2" charset="-78"/>
              </a:rPr>
              <a:t>، تیروزینمی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امونیاک:</a:t>
            </a:r>
            <a:r>
              <a:rPr lang="fa-IR" dirty="0">
                <a:solidFill>
                  <a:schemeClr val="bg1"/>
                </a:solidFill>
                <a:latin typeface="Times New Roman" panose="02020603050405020304" pitchFamily="18" charset="0"/>
                <a:cs typeface="B Nazanin" panose="00000400000000000000" pitchFamily="2" charset="-78"/>
              </a:rPr>
              <a:t> نشانگر مهم انسفالوپاتی در اختلالات چرخه اوره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لاکتات:</a:t>
            </a:r>
            <a:r>
              <a:rPr lang="fa-IR" dirty="0">
                <a:solidFill>
                  <a:schemeClr val="bg1"/>
                </a:solidFill>
                <a:latin typeface="Times New Roman" panose="02020603050405020304" pitchFamily="18" charset="0"/>
                <a:cs typeface="B Nazanin" panose="00000400000000000000" pitchFamily="2" charset="-78"/>
              </a:rPr>
              <a:t> شاخص اختلالات میتوکندریایی، کمبود های انزیمی و اسیدمی های الی.</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گلوکز:</a:t>
            </a:r>
            <a:r>
              <a:rPr lang="fa-IR" dirty="0">
                <a:solidFill>
                  <a:schemeClr val="bg1"/>
                </a:solidFill>
                <a:latin typeface="Times New Roman" panose="02020603050405020304" pitchFamily="18" charset="0"/>
                <a:cs typeface="B Nazanin" panose="00000400000000000000" pitchFamily="2" charset="-78"/>
              </a:rPr>
              <a:t> هیپوگلیسمی بدون علت مشخص در بیماری های ذخیره گلیکوژن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الکترولیت ها، کراتین کیناز، ازمایش های عملکرد کبد(</a:t>
            </a:r>
            <a:r>
              <a:rPr lang="en-US" b="1" dirty="0">
                <a:solidFill>
                  <a:schemeClr val="bg1"/>
                </a:solidFill>
                <a:latin typeface="Times New Roman" panose="02020603050405020304" pitchFamily="18" charset="0"/>
                <a:cs typeface="B Nazanin" panose="00000400000000000000" pitchFamily="2" charset="-78"/>
              </a:rPr>
              <a:t>AST</a:t>
            </a:r>
            <a:r>
              <a:rPr lang="fa-IR" b="1" dirty="0">
                <a:solidFill>
                  <a:schemeClr val="bg1"/>
                </a:solidFill>
                <a:latin typeface="Times New Roman" panose="02020603050405020304" pitchFamily="18" charset="0"/>
                <a:cs typeface="B Nazanin" panose="00000400000000000000" pitchFamily="2" charset="-78"/>
              </a:rPr>
              <a:t>،</a:t>
            </a:r>
            <a:r>
              <a:rPr lang="en-US" b="1" dirty="0">
                <a:solidFill>
                  <a:schemeClr val="bg1"/>
                </a:solidFill>
                <a:latin typeface="Times New Roman" panose="02020603050405020304" pitchFamily="18" charset="0"/>
                <a:cs typeface="B Nazanin" panose="00000400000000000000" pitchFamily="2" charset="-78"/>
              </a:rPr>
              <a:t>ALT</a:t>
            </a:r>
            <a:r>
              <a:rPr lang="fa-IR" b="1" dirty="0">
                <a:solidFill>
                  <a:schemeClr val="bg1"/>
                </a:solidFill>
                <a:latin typeface="Times New Roman" panose="02020603050405020304" pitchFamily="18" charset="0"/>
                <a:cs typeface="B Nazanin" panose="00000400000000000000" pitchFamily="2" charset="-78"/>
              </a:rPr>
              <a:t>)، مطالعات انعقادی و گاز خون:</a:t>
            </a:r>
            <a:r>
              <a:rPr lang="fa-IR" dirty="0">
                <a:solidFill>
                  <a:schemeClr val="bg1"/>
                </a:solidFill>
                <a:latin typeface="Times New Roman" panose="02020603050405020304" pitchFamily="18" charset="0"/>
                <a:cs typeface="B Nazanin" panose="00000400000000000000" pitchFamily="2" charset="-78"/>
              </a:rPr>
              <a:t> برای ارزیابی سیستمیک و شناسایی ناهنجاری های خاص ( مانند اسیدوز متابولیک یا الکالوز تنفسی)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ازمایش های ادرار: </a:t>
            </a:r>
          </a:p>
          <a:p>
            <a:pPr algn="just" rtl="1"/>
            <a:endParaRPr lang="fa-IR" b="1"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اسیدهای آلی: </a:t>
            </a:r>
            <a:r>
              <a:rPr lang="fa-IR" dirty="0">
                <a:solidFill>
                  <a:schemeClr val="bg1"/>
                </a:solidFill>
                <a:latin typeface="Times New Roman" panose="02020603050405020304" pitchFamily="18" charset="0"/>
                <a:cs typeface="B Nazanin" panose="00000400000000000000" pitchFamily="2" charset="-78"/>
              </a:rPr>
              <a:t>نشانگرهای مهمی برای آمینو اسیدوپاتی‌ها، اسیدمی‌های آلی و اختلالات اکسیداسیون اسید چرب.</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کتون‌ها:</a:t>
            </a:r>
            <a:r>
              <a:rPr lang="fa-IR" dirty="0">
                <a:solidFill>
                  <a:schemeClr val="bg1"/>
                </a:solidFill>
                <a:latin typeface="Times New Roman" panose="02020603050405020304" pitchFamily="18" charset="0"/>
                <a:cs typeface="B Nazanin" panose="00000400000000000000" pitchFamily="2" charset="-78"/>
              </a:rPr>
              <a:t> نشان‌دهنده کتوز در اسیدمی‌های آلی یا هیپوگلیسمی هیپوکتوتیک در اختلالات اکسیداسیون اسید چرب (کتونوری در نوزادان همیشه غیرطبیعی است).</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مواد احیاکننده: </a:t>
            </a:r>
            <a:r>
              <a:rPr lang="fa-IR" dirty="0">
                <a:solidFill>
                  <a:schemeClr val="bg1"/>
                </a:solidFill>
                <a:latin typeface="Times New Roman" panose="02020603050405020304" pitchFamily="18" charset="0"/>
                <a:cs typeface="B Nazanin" panose="00000400000000000000" pitchFamily="2" charset="-78"/>
              </a:rPr>
              <a:t>می‌تواند نشانه‌ای از اختلال متابولیک باشد.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تجزیه و تحلیل مایع مغزی نخاعی(</a:t>
            </a:r>
            <a:r>
              <a:rPr lang="en-US" b="1" dirty="0">
                <a:solidFill>
                  <a:schemeClr val="bg1"/>
                </a:solidFill>
                <a:latin typeface="Times New Roman" panose="02020603050405020304" pitchFamily="18" charset="0"/>
                <a:cs typeface="B Nazanin" panose="00000400000000000000" pitchFamily="2" charset="-78"/>
              </a:rPr>
              <a:t>CSF</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در موارد خاص مانند تشنج، برای تشخیص مقادیر بالای لاکتات، پیرووات یا اسیدهای آلی.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آزمایش‌های فعالیت آنزیم:</a:t>
            </a:r>
            <a:r>
              <a:rPr lang="fa-IR" dirty="0">
                <a:solidFill>
                  <a:schemeClr val="bg1"/>
                </a:solidFill>
                <a:latin typeface="Times New Roman" panose="02020603050405020304" pitchFamily="18" charset="0"/>
                <a:cs typeface="B Nazanin" panose="00000400000000000000" pitchFamily="2" charset="-78"/>
              </a:rPr>
              <a:t> اندازه‌گیری مستقیم فعالیت آنزیم در بافت‌ها یا سلول‌های خاص برای تشخیص قطعی بسیاری از</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(مانند کمبود بیوتینیداز، بیماری‌های ذخیره لیزوزومی، گالاکتوزمی).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سایر نمونه‌های بیولوژیکی:</a:t>
            </a:r>
            <a:r>
              <a:rPr lang="fa-IR" dirty="0">
                <a:solidFill>
                  <a:schemeClr val="bg1"/>
                </a:solidFill>
                <a:latin typeface="Times New Roman" panose="02020603050405020304" pitchFamily="18" charset="0"/>
                <a:cs typeface="B Nazanin" panose="00000400000000000000" pitchFamily="2" charset="-78"/>
              </a:rPr>
              <a:t> بیوپسی پوست، بیوپسی عضله و پرزهای کوریونی (برای تشخیص پیش از تولد) نیز می‌توانند برای تحلیل‌های تخصصی استفاده شوند.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آزمایش ژنتیک: کشف مبنای مولکولی</a:t>
            </a: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endParaRPr lang="fa-IR" b="1"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آزمایش ژنتیک نقش محوری در تشخیص قطعی، مشاوره ژنتیک و هدایت درمان‌های شخصی‌سازی شده برای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ایفا می‌کند.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پنل‌های ژنی هدفمند: </a:t>
            </a:r>
            <a:r>
              <a:rPr lang="fa-IR" dirty="0">
                <a:solidFill>
                  <a:schemeClr val="bg1"/>
                </a:solidFill>
                <a:latin typeface="Times New Roman" panose="02020603050405020304" pitchFamily="18" charset="0"/>
                <a:cs typeface="B Nazanin" panose="00000400000000000000" pitchFamily="2" charset="-78"/>
              </a:rPr>
              <a:t>بر روی مجموعه‌ای خاص از ژن‌های مرتبط با گروهی از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تمرکز می‌کنند و رویکردی مقرون به صرفه را ارائه می‌دهند.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توالی‌یابی اگزوم کامل (</a:t>
            </a:r>
            <a:r>
              <a:rPr lang="en-US" b="1" dirty="0">
                <a:solidFill>
                  <a:schemeClr val="bg1"/>
                </a:solidFill>
                <a:latin typeface="Times New Roman" panose="02020603050405020304" pitchFamily="18" charset="0"/>
                <a:cs typeface="B Nazanin" panose="00000400000000000000" pitchFamily="2" charset="-78"/>
              </a:rPr>
              <a:t>WES</a:t>
            </a:r>
            <a:r>
              <a:rPr lang="fa-IR" b="1" dirty="0">
                <a:solidFill>
                  <a:schemeClr val="bg1"/>
                </a:solidFill>
                <a:latin typeface="Times New Roman" panose="02020603050405020304" pitchFamily="18" charset="0"/>
                <a:cs typeface="B Nazanin" panose="00000400000000000000" pitchFamily="2" charset="-78"/>
              </a:rPr>
              <a:t>) و توالی‌یابی ژنوم کامل (</a:t>
            </a:r>
            <a:r>
              <a:rPr lang="en-US" b="1" dirty="0">
                <a:solidFill>
                  <a:schemeClr val="bg1"/>
                </a:solidFill>
                <a:latin typeface="Times New Roman" panose="02020603050405020304" pitchFamily="18" charset="0"/>
                <a:cs typeface="B Nazanin" panose="00000400000000000000" pitchFamily="2" charset="-78"/>
              </a:rPr>
              <a:t>WGS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ابزارهای تشخیصی قدرتمندی برای نوزادان بدحال با اختلالات ژنتیکی نادر یا علائم پیچیده هستند. </a:t>
            </a:r>
            <a:r>
              <a:rPr lang="en-US" dirty="0">
                <a:solidFill>
                  <a:schemeClr val="bg1"/>
                </a:solidFill>
                <a:latin typeface="Times New Roman" panose="02020603050405020304" pitchFamily="18" charset="0"/>
                <a:cs typeface="B Nazanin" panose="00000400000000000000" pitchFamily="2" charset="-78"/>
              </a:rPr>
              <a:t>WGS </a:t>
            </a:r>
            <a:r>
              <a:rPr lang="fa-IR" dirty="0">
                <a:solidFill>
                  <a:schemeClr val="bg1"/>
                </a:solidFill>
                <a:latin typeface="Times New Roman" panose="02020603050405020304" pitchFamily="18" charset="0"/>
                <a:cs typeface="B Nazanin" panose="00000400000000000000" pitchFamily="2" charset="-78"/>
              </a:rPr>
              <a:t>جامع‌ترین اطلاعات ژنتیکی را فراهم می‌کند و بالاترین بازده تشخیصی را دارد. </a:t>
            </a:r>
            <a:r>
              <a:rPr lang="en-US" dirty="0">
                <a:solidFill>
                  <a:schemeClr val="bg1"/>
                </a:solidFill>
                <a:latin typeface="Times New Roman" panose="02020603050405020304" pitchFamily="18" charset="0"/>
                <a:cs typeface="B Nazanin" panose="00000400000000000000" pitchFamily="2" charset="-78"/>
              </a:rPr>
              <a:t>WES </a:t>
            </a:r>
            <a:r>
              <a:rPr lang="fa-IR" dirty="0">
                <a:solidFill>
                  <a:schemeClr val="bg1"/>
                </a:solidFill>
                <a:latin typeface="Times New Roman" panose="02020603050405020304" pitchFamily="18" charset="0"/>
                <a:cs typeface="B Nazanin" panose="00000400000000000000" pitchFamily="2" charset="-78"/>
              </a:rPr>
              <a:t>اگرچه کمتر جامع است، اما سریع‌تر و مقرون به صرفه‌تر است. این روش‌ها می‌توانند نتایج مثبت کاذب غربالگری اولیه را کاهش داده و تشخیص‌های دقیق‌تری ارائه دهند.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فناوری‌های تشخیصی نوظهور و مکمل</a:t>
            </a: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متابولومیکس:</a:t>
            </a:r>
            <a:r>
              <a:rPr lang="fa-IR" dirty="0">
                <a:solidFill>
                  <a:schemeClr val="bg1"/>
                </a:solidFill>
                <a:latin typeface="Times New Roman" panose="02020603050405020304" pitchFamily="18" charset="0"/>
                <a:cs typeface="B Nazanin" panose="00000400000000000000" pitchFamily="2" charset="-78"/>
              </a:rPr>
              <a:t> پروفایل‌سازی جامع متابولیت‌ها برای پیشبرد درک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تأیید بیومارکرها و کشف الگوهای متابولیک جدید.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پروتئومیکس:</a:t>
            </a:r>
            <a:r>
              <a:rPr lang="fa-IR" dirty="0">
                <a:solidFill>
                  <a:schemeClr val="bg1"/>
                </a:solidFill>
                <a:latin typeface="Times New Roman" panose="02020603050405020304" pitchFamily="18" charset="0"/>
                <a:cs typeface="B Nazanin" panose="00000400000000000000" pitchFamily="2" charset="-78"/>
              </a:rPr>
              <a:t> با تحلیل کمی پروتئین‌ها، بینش‌هایی در مورد عملکرد پروتئین، شناسایی بیومارکرهای جدید و تأیید واریانت‌های ژنومی ارائه می‌دهد.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تشخیص‌های مبتنی بر </a:t>
            </a:r>
            <a:r>
              <a:rPr lang="en-US" b="1" dirty="0">
                <a:solidFill>
                  <a:schemeClr val="bg1"/>
                </a:solidFill>
                <a:latin typeface="Times New Roman" panose="02020603050405020304" pitchFamily="18" charset="0"/>
                <a:cs typeface="B Nazanin" panose="00000400000000000000" pitchFamily="2" charset="-78"/>
              </a:rPr>
              <a:t>CRISPR</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پتانسیل شناسایی بسیار دقیق، سریع و مقرون به صرفه جهش‌های ژنتیکی خاص را در آینده دارد.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latin typeface="Times New Roman" panose="02020603050405020304" pitchFamily="18" charset="0"/>
                <a:cs typeface="B Nazanin" panose="00000400000000000000" pitchFamily="2" charset="-78"/>
              </a:rPr>
              <a:t> تکنیک‌های تصویربرداری</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latin typeface="Times New Roman" panose="02020603050405020304" pitchFamily="18" charset="0"/>
                <a:cs typeface="B Nazanin" panose="00000400000000000000" pitchFamily="2" charset="-78"/>
              </a:rPr>
              <a:t>سونوگرافی پیش از تولد:</a:t>
            </a:r>
            <a:r>
              <a:rPr lang="fa-IR" dirty="0">
                <a:solidFill>
                  <a:schemeClr val="bg1"/>
                </a:solidFill>
                <a:latin typeface="Times New Roman" panose="02020603050405020304" pitchFamily="18" charset="0"/>
                <a:cs typeface="B Nazanin" panose="00000400000000000000" pitchFamily="2" charset="-78"/>
              </a:rPr>
              <a:t> امکان تشخیص برخی </a:t>
            </a:r>
            <a:r>
              <a:rPr lang="en-US" dirty="0">
                <a:solidFill>
                  <a:schemeClr val="bg1"/>
                </a:solidFill>
                <a:latin typeface="Times New Roman" panose="02020603050405020304" pitchFamily="18" charset="0"/>
                <a:cs typeface="B Nazanin" panose="00000400000000000000" pitchFamily="2" charset="-78"/>
              </a:rPr>
              <a:t>IEMs </a:t>
            </a:r>
            <a:r>
              <a:rPr lang="fa-IR" dirty="0">
                <a:solidFill>
                  <a:schemeClr val="bg1"/>
                </a:solidFill>
                <a:latin typeface="Times New Roman" panose="02020603050405020304" pitchFamily="18" charset="0"/>
                <a:cs typeface="B Nazanin" panose="00000400000000000000" pitchFamily="2" charset="-78"/>
              </a:rPr>
              <a:t>را در رحم فراهم می‌کند.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marL="285750" indent="-285750" algn="just" rtl="1">
              <a:buFont typeface="Arial" panose="020B0604020202020204" pitchFamily="34" charset="0"/>
              <a:buChar char="•"/>
            </a:pPr>
            <a:r>
              <a:rPr lang="en-US" b="1" dirty="0">
                <a:solidFill>
                  <a:schemeClr val="bg1"/>
                </a:solidFill>
                <a:latin typeface="Times New Roman" panose="02020603050405020304" pitchFamily="18" charset="0"/>
                <a:cs typeface="B Nazanin" panose="00000400000000000000" pitchFamily="2" charset="-78"/>
              </a:rPr>
              <a:t>MRI </a:t>
            </a:r>
            <a:r>
              <a:rPr lang="fa-IR" b="1" dirty="0">
                <a:solidFill>
                  <a:schemeClr val="bg1"/>
                </a:solidFill>
                <a:latin typeface="Times New Roman" panose="02020603050405020304" pitchFamily="18" charset="0"/>
                <a:cs typeface="B Nazanin" panose="00000400000000000000" pitchFamily="2" charset="-78"/>
              </a:rPr>
              <a:t> و طیف‌سنجی رزونانس مغناطیسی (</a:t>
            </a:r>
            <a:r>
              <a:rPr lang="en-US" b="1" dirty="0">
                <a:solidFill>
                  <a:schemeClr val="bg1"/>
                </a:solidFill>
                <a:latin typeface="Times New Roman" panose="02020603050405020304" pitchFamily="18" charset="0"/>
                <a:cs typeface="B Nazanin" panose="00000400000000000000" pitchFamily="2" charset="-78"/>
              </a:rPr>
              <a:t>MRS</a:t>
            </a:r>
            <a:r>
              <a:rPr lang="fa-IR" b="1" dirty="0">
                <a:solidFill>
                  <a:schemeClr val="bg1"/>
                </a:solidFill>
                <a:latin typeface="Times New Roman" panose="02020603050405020304" pitchFamily="18" charset="0"/>
                <a:cs typeface="B Nazanin" panose="00000400000000000000" pitchFamily="2" charset="-78"/>
              </a:rPr>
              <a:t>):</a:t>
            </a:r>
            <a:r>
              <a:rPr lang="fa-IR" dirty="0">
                <a:solidFill>
                  <a:schemeClr val="bg1"/>
                </a:solidFill>
                <a:latin typeface="Times New Roman" panose="02020603050405020304" pitchFamily="18" charset="0"/>
                <a:cs typeface="B Nazanin" panose="00000400000000000000" pitchFamily="2" charset="-78"/>
              </a:rPr>
              <a:t> برای ارزیابی تظاهرات عصبی</a:t>
            </a:r>
            <a:r>
              <a:rPr lang="en-US" dirty="0">
                <a:solidFill>
                  <a:schemeClr val="bg1"/>
                </a:solidFill>
                <a:latin typeface="Times New Roman" panose="02020603050405020304" pitchFamily="18" charset="0"/>
                <a:cs typeface="B Nazanin" panose="00000400000000000000" pitchFamily="2" charset="-78"/>
              </a:rPr>
              <a:t>IEM </a:t>
            </a:r>
            <a:r>
              <a:rPr lang="fa-IR" dirty="0">
                <a:solidFill>
                  <a:schemeClr val="bg1"/>
                </a:solidFill>
                <a:latin typeface="Times New Roman" panose="02020603050405020304" pitchFamily="18" charset="0"/>
                <a:cs typeface="B Nazanin" panose="00000400000000000000" pitchFamily="2" charset="-78"/>
              </a:rPr>
              <a:t>ارزشمند هستند.</a:t>
            </a:r>
            <a:r>
              <a:rPr lang="en-US" dirty="0">
                <a:solidFill>
                  <a:schemeClr val="bg1"/>
                </a:solidFill>
                <a:latin typeface="Times New Roman" panose="02020603050405020304" pitchFamily="18" charset="0"/>
                <a:cs typeface="B Nazanin" panose="00000400000000000000" pitchFamily="2" charset="-78"/>
              </a:rPr>
              <a:t>MRI</a:t>
            </a:r>
            <a:r>
              <a:rPr lang="fa-IR" dirty="0">
                <a:solidFill>
                  <a:schemeClr val="bg1"/>
                </a:solidFill>
                <a:latin typeface="Times New Roman" panose="02020603050405020304" pitchFamily="18" charset="0"/>
                <a:cs typeface="B Nazanin" panose="00000400000000000000" pitchFamily="2" charset="-78"/>
              </a:rPr>
              <a:t> ناهنجاری‌های رادیولوژیکی را نشان می‌دهد، در حالی که </a:t>
            </a:r>
            <a:r>
              <a:rPr lang="en-US" dirty="0">
                <a:solidFill>
                  <a:schemeClr val="bg1"/>
                </a:solidFill>
                <a:latin typeface="Times New Roman" panose="02020603050405020304" pitchFamily="18" charset="0"/>
                <a:cs typeface="B Nazanin" panose="00000400000000000000" pitchFamily="2" charset="-78"/>
              </a:rPr>
              <a:t>MRS </a:t>
            </a:r>
            <a:r>
              <a:rPr lang="fa-IR" dirty="0">
                <a:solidFill>
                  <a:schemeClr val="bg1"/>
                </a:solidFill>
                <a:latin typeface="Times New Roman" panose="02020603050405020304" pitchFamily="18" charset="0"/>
                <a:cs typeface="B Nazanin" panose="00000400000000000000" pitchFamily="2" charset="-78"/>
              </a:rPr>
              <a:t>می‌تواند پیک‌های بالای متابولیت‌های خاص را تشخیص دهد.</a:t>
            </a:r>
          </a:p>
          <a:p>
            <a:pPr marL="285750" indent="-285750" algn="just" rtl="1">
              <a:buFont typeface="Arial" panose="020B0604020202020204" pitchFamily="34" charset="0"/>
              <a:buChar char="•"/>
            </a:pPr>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b="1" dirty="0">
                <a:solidFill>
                  <a:schemeClr val="bg1"/>
                </a:solidFill>
                <a:cs typeface="B Nazanin" panose="00000400000000000000" pitchFamily="2" charset="-78"/>
              </a:rPr>
              <a:t>چالش‌ها و فرصت‌ها</a:t>
            </a:r>
            <a:endParaRPr lang="fa-IR" dirty="0">
              <a:solidFill>
                <a:schemeClr val="bg1"/>
              </a:solidFill>
              <a:cs typeface="B Nazanin" panose="00000400000000000000" pitchFamily="2" charset="-78"/>
            </a:endParaRPr>
          </a:p>
          <a:p>
            <a:pPr algn="just" rtl="1"/>
            <a:r>
              <a:rPr lang="fa-IR" dirty="0">
                <a:solidFill>
                  <a:schemeClr val="bg1"/>
                </a:solidFill>
                <a:cs typeface="B Nazanin" panose="00000400000000000000" pitchFamily="2" charset="-78"/>
              </a:rPr>
              <a:t>با وجود پیشرفت‌ها، چالش‌هایی مانند علائم اولیه غیر اختصاصی، مدیریت نتایج مثبت کاذب غربالگری، و تفسیر واریانت‌های با اهمیت نامشخص(</a:t>
            </a:r>
            <a:r>
              <a:rPr lang="en-US" dirty="0">
                <a:solidFill>
                  <a:schemeClr val="bg1"/>
                </a:solidFill>
                <a:latin typeface="Times New Roman" panose="02020603050405020304" pitchFamily="18" charset="0"/>
                <a:cs typeface="Times New Roman" panose="02020603050405020304" pitchFamily="18" charset="0"/>
              </a:rPr>
              <a:t>VUS</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در آزمایش ژنتیک همچنان وجود دارند. با این حال، این چالش‌ها فرصت‌هایی را نیز ایجاد می‌کنند:</a:t>
            </a:r>
          </a:p>
          <a:p>
            <a:pPr algn="just" rtl="1"/>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"اومیکس":</a:t>
            </a:r>
            <a:r>
              <a:rPr lang="fa-IR" dirty="0">
                <a:solidFill>
                  <a:schemeClr val="bg1"/>
                </a:solidFill>
                <a:cs typeface="B Nazanin" panose="00000400000000000000" pitchFamily="2" charset="-78"/>
              </a:rPr>
              <a:t> پیشرفت مداوم در ژنومیکس، متابولومیکس و پروتئومیکس نویدبخش درک جامع‌تر مکانیسم‌های بیماری و افزایش دقت تشخیصی است. این فناوری‌ها به سمت پزشکی دقیق‌تر و شخصی‌سازی‌شده حرکت می‌کنند.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پزشکی شخصی‌سازی شده:</a:t>
            </a:r>
            <a:r>
              <a:rPr lang="fa-IR" dirty="0">
                <a:solidFill>
                  <a:schemeClr val="bg1"/>
                </a:solidFill>
                <a:cs typeface="B Nazanin" panose="00000400000000000000" pitchFamily="2" charset="-78"/>
              </a:rPr>
              <a:t> شناسایی دقیق مبنای مولکولی </a:t>
            </a:r>
            <a:r>
              <a:rPr lang="en-US" dirty="0">
                <a:solidFill>
                  <a:schemeClr val="bg1"/>
                </a:solidFill>
                <a:latin typeface="Times New Roman" panose="02020603050405020304" pitchFamily="18" charset="0"/>
                <a:cs typeface="Times New Roman" panose="02020603050405020304" pitchFamily="18" charset="0"/>
              </a:rPr>
              <a:t>IEM</a:t>
            </a:r>
            <a:r>
              <a:rPr lang="fa-IR"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cs typeface="B Nazanin" panose="00000400000000000000" pitchFamily="2" charset="-78"/>
              </a:rPr>
              <a:t>از طریق آزمایش ژنتیک، راه را برای درمان‌های متناسب با پروفایل ژنتیکی منحصر به فرد هر فرد هموار می‌کند.</a:t>
            </a:r>
          </a:p>
          <a:p>
            <a:pPr marL="285750" indent="-285750" algn="just" rtl="1">
              <a:buFont typeface="Arial" panose="020B0604020202020204" pitchFamily="34" charset="0"/>
              <a:buChar char="•"/>
            </a:pPr>
            <a:endParaRPr lang="fa-IR" dirty="0">
              <a:solidFill>
                <a:schemeClr val="bg1"/>
              </a:solidFill>
              <a:cs typeface="B Nazanin" panose="00000400000000000000" pitchFamily="2" charset="-78"/>
            </a:endParaRPr>
          </a:p>
          <a:p>
            <a:pPr marL="285750" indent="-285750" algn="just" rtl="1">
              <a:buFont typeface="Arial" panose="020B0604020202020204" pitchFamily="34" charset="0"/>
              <a:buChar char="•"/>
            </a:pPr>
            <a:r>
              <a:rPr lang="fa-IR" b="1" dirty="0">
                <a:solidFill>
                  <a:schemeClr val="bg1"/>
                </a:solidFill>
                <a:cs typeface="B Nazanin" panose="00000400000000000000" pitchFamily="2" charset="-78"/>
              </a:rPr>
              <a:t>فناوری‌های نوظهور:</a:t>
            </a:r>
            <a:r>
              <a:rPr lang="fa-IR" dirty="0">
                <a:solidFill>
                  <a:schemeClr val="bg1"/>
                </a:solidFill>
                <a:cs typeface="B Nazanin" panose="00000400000000000000" pitchFamily="2" charset="-78"/>
              </a:rPr>
              <a:t> فناوری‌هایی مانند ویرایش ژن مبتنی بر </a:t>
            </a:r>
            <a:r>
              <a:rPr lang="en-US" dirty="0">
                <a:solidFill>
                  <a:schemeClr val="bg1"/>
                </a:solidFill>
                <a:latin typeface="Times New Roman" panose="02020603050405020304" pitchFamily="18" charset="0"/>
                <a:cs typeface="Times New Roman" panose="02020603050405020304" pitchFamily="18" charset="0"/>
              </a:rPr>
              <a:t>CRISPR</a:t>
            </a:r>
            <a:r>
              <a:rPr lang="en-US" dirty="0">
                <a:solidFill>
                  <a:schemeClr val="bg1"/>
                </a:solidFill>
                <a:cs typeface="B Nazanin" panose="00000400000000000000" pitchFamily="2" charset="-78"/>
              </a:rPr>
              <a:t>، </a:t>
            </a:r>
            <a:r>
              <a:rPr lang="fa-IR" dirty="0">
                <a:solidFill>
                  <a:schemeClr val="bg1"/>
                </a:solidFill>
                <a:cs typeface="B Nazanin" panose="00000400000000000000" pitchFamily="2" charset="-78"/>
              </a:rPr>
              <a:t>علاوه بر کاربردهای درمانی، پتانسیل عظیمی برای ابزارهای تشخیصی آینده با شناسایی سریع و بسیار خاص جهش‌های ژنتیکی دارند که می‌توانند هم تشخیص و هم درمان این اختلالات را متحول کنند.</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r>
              <a:rPr lang="fa-IR" dirty="0">
                <a:solidFill>
                  <a:schemeClr val="bg1"/>
                </a:solidFill>
                <a:latin typeface="Times New Roman" panose="02020603050405020304" pitchFamily="18" charset="0"/>
                <a:cs typeface="B Nazanin" panose="00000400000000000000" pitchFamily="2" charset="-78"/>
              </a:rPr>
              <a:t>تحقیقات مداوم، نوآوری‌های فناورانه و تعهد به مراقبت‌های چند رشته‌ای و مبتنی بر دستورالعمل‌ها، برای بهبود بیشتر نتایج برای نوزادان مبتلا به </a:t>
            </a:r>
            <a:r>
              <a:rPr lang="en-US" dirty="0">
                <a:solidFill>
                  <a:schemeClr val="bg1"/>
                </a:solidFill>
                <a:latin typeface="Times New Roman" panose="02020603050405020304" pitchFamily="18" charset="0"/>
                <a:cs typeface="B Nazanin" panose="00000400000000000000" pitchFamily="2" charset="-78"/>
              </a:rPr>
              <a:t>IEM</a:t>
            </a:r>
            <a:r>
              <a:rPr lang="fa-IR" dirty="0">
                <a:solidFill>
                  <a:schemeClr val="bg1"/>
                </a:solidFill>
                <a:latin typeface="Times New Roman" panose="02020603050405020304" pitchFamily="18" charset="0"/>
                <a:cs typeface="B Nazanin" panose="00000400000000000000" pitchFamily="2" charset="-78"/>
              </a:rPr>
              <a:t> ضروری است.</a:t>
            </a: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latin typeface="Times New Roman" panose="02020603050405020304" pitchFamily="18" charset="0"/>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fa-IR" dirty="0">
              <a:solidFill>
                <a:schemeClr val="bg1"/>
              </a:solidFill>
              <a:cs typeface="B Nazanin" panose="00000400000000000000" pitchFamily="2" charset="-78"/>
            </a:endParaRPr>
          </a:p>
          <a:p>
            <a:pPr algn="just" rtl="1"/>
            <a:endParaRPr lang="ar-SA" dirty="0">
              <a:solidFill>
                <a:schemeClr val="bg1"/>
              </a:solidFill>
              <a:cs typeface="B Nazanin" panose="00000400000000000000" pitchFamily="2" charset="-78"/>
            </a:endParaRPr>
          </a:p>
          <a:p>
            <a:pPr algn="r" rtl="1"/>
            <a:endParaRPr lang="ar-SA" sz="1600" dirty="0">
              <a:solidFill>
                <a:schemeClr val="bg1"/>
              </a:solidFill>
              <a:cs typeface="B Nazanin" panose="00000400000000000000" pitchFamily="2" charset="-78"/>
            </a:endParaRPr>
          </a:p>
          <a:p>
            <a:pPr algn="r" rtl="1"/>
            <a:endParaRPr lang="en-US" sz="16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398618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13889</Words>
  <Application>Microsoft Office PowerPoint</Application>
  <PresentationFormat>Widescreen</PresentationFormat>
  <Paragraphs>2028</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Aptos Display</vt:lpstr>
      <vt:lpstr>Arial</vt:lpstr>
      <vt:lpstr>B Nazanin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Shinin YY</dc:creator>
  <cp:lastModifiedBy>Shinin YY</cp:lastModifiedBy>
  <cp:revision>5</cp:revision>
  <dcterms:created xsi:type="dcterms:W3CDTF">2025-06-06T12:03:28Z</dcterms:created>
  <dcterms:modified xsi:type="dcterms:W3CDTF">2025-06-06T21:35:30Z</dcterms:modified>
</cp:coreProperties>
</file>