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6CD9-6380-40D9-9D37-E4F361850856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407E-201B-48D6-AFF3-4C31820B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FCCF-D275-AE00-313D-0A374B97F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9F46E-C01B-FCB1-DB54-B1CC0503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DEA8-7A86-2C5E-3BE5-CFFD1A12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F82CB-FE19-0F72-E004-9BA4B95D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93FB-5085-BA01-4BED-7E9B9AA7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3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B06F-4077-4D3C-32D6-A9F4216F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70380-C727-0A4B-DD6D-EEFBCC036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BC9D5-6DE1-FB7C-2438-E6958A48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900A-96FD-C044-A708-4ED4A5ED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363-3A0E-1213-7EF5-CD8D8BE4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7F1B5-14C3-6CB7-DD8C-674A9984F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04A34-6EBB-93C4-3E30-575C3679F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ABFA-9C2A-9704-B3C8-7D86132C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C5F60-5732-27BC-E036-6F073435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5DE3-2B10-DB72-6390-20D45C01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71A1-12C9-2992-096A-D81450F9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EF07-8075-D3E1-A374-C26A7CF3D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23D1C-7736-C471-21A3-F1F839BA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B81-B1E6-C101-65AC-8D0F11FB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F91E-2865-AC00-65A5-610C6CBC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9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8317-A530-1FF9-8724-A05878E3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F05E7-3D45-6468-638F-C7EB900D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B96A-90AC-03E6-2005-FEC4B96D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E121-305F-5176-4FDE-BE25A386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BD13C-F739-713D-DB5C-86DD748F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549C-98D0-3B48-0E2B-790B06B6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B105E-44EF-B18F-AAFC-B054247BD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8133-9C17-4291-3D38-59DBE3B6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C1AE9-9638-5776-98C3-4436576F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A886-F66A-8B4C-FFF1-C4E513AF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8D269-9A83-603A-F79D-4DEF3EFF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7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6C88-D9D0-A6FF-47A8-A8AC938D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BEC72-72CE-1786-8498-56D20289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C319B-01A8-F477-8536-6B99812DA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B9AFE-3DCA-12EC-5B74-55880AE79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496E1-473C-0712-E4E2-E0A578B09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23408-4AD2-C580-886F-E3A20A52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32043-DBBB-4A6C-06E9-4BEB3852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5BC70-D07F-AFD8-DDC0-9B95E00D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0986-49DE-8524-DE48-0621B087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1143B-ABC8-82A8-D0F9-05A508EB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7F6D8-3CED-BBBD-E190-6CC246CC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52B98-EA71-8063-F4CF-A3E33B7F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B1719-7DB4-CF3A-A084-6094C474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2E8B6-DE3D-49E5-AC14-EA4AE718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74B7A-5EA4-9FB9-205D-8FFDB14C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9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3D6E-C60B-2B75-F9B4-2FB5DF4D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0B9D-33D6-FB58-E081-D4AB5E7A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19D11-5A36-D2EC-10E3-11353EE47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89A7B-85C0-CAED-1AF8-567A8EFE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9EFCC-B567-21FE-8147-64D28B2C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FA2F8-332D-DEA4-4801-2994CD33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374E-48FF-083F-6CBD-975D4689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E23C0-5363-E855-FB3C-8744CEB69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83854-CF1D-132B-D608-19CDF028D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79682-AB55-C901-279E-F8983953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5770-CCD9-18F9-3208-048335C2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C0860-5B10-CEA1-B33E-8985846D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7510B-8959-B9EC-3051-84CD1410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DE401-B973-EEF5-2921-94AC24A8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94D88-AACD-41A6-49CC-609976ECF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B3F8-A0E7-4C05-8D32-5547CFF1B26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38118-6910-B205-2DF4-C1D71CEF1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4A36-2F73-78F0-82A0-1783FF4D7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4CD0-F78D-48A6-AAF5-3A3B84D2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2-6643/10/4/482" TargetMode="External"/><Relationship Id="rId2" Type="http://schemas.openxmlformats.org/officeDocument/2006/relationships/hyperlink" Target="PowerPoint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mc.ncbi.nlm.nih.gov/articles/PMC3968073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51FC3-A8E5-2716-8FDE-C7A6AE888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87E14-67CE-F441-71F4-8ABA9ADEF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57909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Measuring vitamin D in the body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19092-ED7C-4AC1-000F-105BE19A1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85" y="5825706"/>
            <a:ext cx="9144000" cy="966158"/>
          </a:xfrm>
        </p:spPr>
        <p:txBody>
          <a:bodyPr>
            <a:normAutofit/>
          </a:bodyPr>
          <a:lstStyle/>
          <a:p>
            <a:r>
              <a:rPr lang="en-US" dirty="0">
                <a:latin typeface="Modern No. 20" panose="02070704070505020303" pitchFamily="18" charset="0"/>
              </a:rPr>
              <a:t>Under advice of </a:t>
            </a:r>
            <a:r>
              <a:rPr lang="en-US" dirty="0" err="1">
                <a:latin typeface="Modern No. 20" panose="02070704070505020303" pitchFamily="18" charset="0"/>
              </a:rPr>
              <a:t>Dr.Keify</a:t>
            </a:r>
            <a:endParaRPr lang="en-US" dirty="0">
              <a:latin typeface="Modern No. 20" panose="02070704070505020303" pitchFamily="18" charset="0"/>
            </a:endParaRPr>
          </a:p>
          <a:p>
            <a:r>
              <a:rPr lang="en-US" dirty="0">
                <a:latin typeface="Modern No. 20" panose="02070704070505020303" pitchFamily="18" charset="0"/>
              </a:rPr>
              <a:t>Melika Hosseinpour / Arezoo </a:t>
            </a:r>
            <a:r>
              <a:rPr lang="en-US" dirty="0" err="1">
                <a:latin typeface="Modern No. 20" panose="02070704070505020303" pitchFamily="18" charset="0"/>
              </a:rPr>
              <a:t>Ezanlo</a:t>
            </a:r>
            <a:endParaRPr lang="en-US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E247F-A9CF-B0C9-070D-E71285DAD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79"/>
            <a:ext cx="12145992" cy="6679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30838-914C-28B6-06A6-829AB487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odern No. 20" panose="02070704070505020303" pitchFamily="18" charset="0"/>
              </a:rPr>
              <a:t>⚠️Disorders Related to Vitamin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100F-BB3A-B110-223D-1E56559F0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Deficiency: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Modern No. 20" panose="02070704070505020303" pitchFamily="18" charset="0"/>
              </a:rPr>
              <a:t>Symptoms: </a:t>
            </a:r>
            <a:r>
              <a:rPr lang="en-US" dirty="0">
                <a:latin typeface="Modern No. 20" panose="02070704070505020303" pitchFamily="18" charset="0"/>
              </a:rPr>
              <a:t>fatigue, bone pain, muscle weakness, depression, infections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Modern No. 20" panose="02070704070505020303" pitchFamily="18" charset="0"/>
              </a:rPr>
              <a:t>Diseases: </a:t>
            </a:r>
            <a:r>
              <a:rPr lang="en-US" dirty="0">
                <a:latin typeface="Modern No. 20" panose="02070704070505020303" pitchFamily="18" charset="0"/>
              </a:rPr>
              <a:t>rickets, </a:t>
            </a:r>
            <a:r>
              <a:rPr lang="en-US" dirty="0" err="1">
                <a:latin typeface="Modern No. 20" panose="02070704070505020303" pitchFamily="18" charset="0"/>
              </a:rPr>
              <a:t>osteomalacia</a:t>
            </a:r>
            <a:r>
              <a:rPr lang="en-US" dirty="0">
                <a:latin typeface="Modern No. 20" panose="02070704070505020303" pitchFamily="18" charset="0"/>
              </a:rPr>
              <a:t>, osteoporosis, autoimmune diseases</a:t>
            </a:r>
          </a:p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Toxicity: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Modern No. 20" panose="02070704070505020303" pitchFamily="18" charset="0"/>
              </a:rPr>
              <a:t>Symptoms: </a:t>
            </a:r>
            <a:r>
              <a:rPr lang="en-US" dirty="0">
                <a:latin typeface="Modern No. 20" panose="02070704070505020303" pitchFamily="18" charset="0"/>
              </a:rPr>
              <a:t>hypercalcemia, nausea, vomiting, weakness, kidney damage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Modern No. 20" panose="02070704070505020303" pitchFamily="18" charset="0"/>
              </a:rPr>
              <a:t>Cause: </a:t>
            </a:r>
            <a:r>
              <a:rPr lang="en-US" dirty="0">
                <a:latin typeface="Modern No. 20" panose="02070704070505020303" pitchFamily="18" charset="0"/>
              </a:rPr>
              <a:t>excessive supplement use</a:t>
            </a:r>
          </a:p>
        </p:txBody>
      </p:sp>
    </p:spTree>
    <p:extLst>
      <p:ext uri="{BB962C8B-B14F-4D97-AF65-F5344CB8AC3E}">
        <p14:creationId xmlns:p14="http://schemas.microsoft.com/office/powerpoint/2010/main" val="38120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4E7A6-B29A-2305-DAB7-5A511D57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79"/>
            <a:ext cx="12192000" cy="6679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08C1F-D10F-0880-5CA2-C2FFDB56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dern No. 20" panose="02070704070505020303" pitchFamily="18" charset="0"/>
              </a:rPr>
              <a:t>🧠Vitamin D in Mental Health and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5D7EE-72F2-2B46-CF87-C503865E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odern No. 20" panose="02070704070505020303" pitchFamily="18" charset="0"/>
              </a:rPr>
              <a:t>Recent studies suggest vitamin D slows aging by preventing telomere shortening. It may reduce risks of chronic diseases like Alzheimer’s, cancer, and cardiovascular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16145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3A4608-05B6-6F06-548B-B7E87D47A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29"/>
            <a:ext cx="12192000" cy="6685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48C7E-356E-2BF2-2DF8-2FCD397A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3" y="662811"/>
            <a:ext cx="11543582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Modern No. 20" panose="02070704070505020303" pitchFamily="18" charset="0"/>
              </a:rPr>
              <a:t>Types of Vitamin 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4BD0-37C9-01FB-AC59-7B3A7A7E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45" y="2651185"/>
            <a:ext cx="11779370" cy="3916842"/>
          </a:xfrm>
        </p:spPr>
        <p:txBody>
          <a:bodyPr>
            <a:normAutofit/>
          </a:bodyPr>
          <a:lstStyle/>
          <a:p>
            <a:r>
              <a:rPr lang="en-US" dirty="0">
                <a:latin typeface="Modern No. 20" panose="02070704070505020303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25(OH)D (Calcifediol): </a:t>
            </a:r>
            <a:r>
              <a:rPr lang="en-US" dirty="0">
                <a:latin typeface="Modern No. 20" panose="02070704070505020303" pitchFamily="18" charset="0"/>
              </a:rPr>
              <a:t>Most accurate and commonly used.</a:t>
            </a:r>
          </a:p>
          <a:p>
            <a:r>
              <a:rPr lang="en-US" dirty="0">
                <a:latin typeface="Modern No. 20" panose="02070704070505020303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1,25(OH)₂D (Calcitriol): </a:t>
            </a:r>
            <a:r>
              <a:rPr lang="en-US" dirty="0">
                <a:latin typeface="Modern No. 20" panose="02070704070505020303" pitchFamily="18" charset="0"/>
              </a:rPr>
              <a:t>Active form, but less reliable for status assessment</a:t>
            </a:r>
          </a:p>
        </p:txBody>
      </p:sp>
    </p:spTree>
    <p:extLst>
      <p:ext uri="{BB962C8B-B14F-4D97-AF65-F5344CB8AC3E}">
        <p14:creationId xmlns:p14="http://schemas.microsoft.com/office/powerpoint/2010/main" val="15077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2F0D6-424F-F741-4D0E-6022C9DC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31" y="1121433"/>
            <a:ext cx="5480649" cy="4577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647CA-7507-5855-FAA2-915367C2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dern No. 20" panose="02070704070505020303" pitchFamily="18" charset="0"/>
              </a:rPr>
              <a:t>Laboratory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EE00-721F-2580-BF16-6A209E8D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9566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Modern No. 20" panose="02070704070505020303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Immunoassays: </a:t>
            </a:r>
            <a:r>
              <a:rPr lang="en-US" dirty="0">
                <a:latin typeface="Modern No. 20" panose="02070704070505020303" pitchFamily="18" charset="0"/>
              </a:rPr>
              <a:t>ELISA, CLIA, RIA – Fast, cost-effective.</a:t>
            </a:r>
          </a:p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LC-MS/MS: </a:t>
            </a:r>
            <a:r>
              <a:rPr lang="en-US" dirty="0">
                <a:latin typeface="Modern No. 20" panose="02070704070505020303" pitchFamily="18" charset="0"/>
              </a:rPr>
              <a:t>Gold standard – High precision and specificity.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9BA193-E813-B1F3-D36C-C3E66756F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720623"/>
              </p:ext>
            </p:extLst>
          </p:nvPr>
        </p:nvGraphicFramePr>
        <p:xfrm>
          <a:off x="796594" y="624777"/>
          <a:ext cx="10557207" cy="6052991"/>
        </p:xfrm>
        <a:graphic>
          <a:graphicData uri="http://schemas.openxmlformats.org/drawingml/2006/table">
            <a:tbl>
              <a:tblPr/>
              <a:tblGrid>
                <a:gridCol w="3519069">
                  <a:extLst>
                    <a:ext uri="{9D8B030D-6E8A-4147-A177-3AD203B41FA5}">
                      <a16:colId xmlns:a16="http://schemas.microsoft.com/office/drawing/2014/main" val="4232860000"/>
                    </a:ext>
                  </a:extLst>
                </a:gridCol>
                <a:gridCol w="3519069">
                  <a:extLst>
                    <a:ext uri="{9D8B030D-6E8A-4147-A177-3AD203B41FA5}">
                      <a16:colId xmlns:a16="http://schemas.microsoft.com/office/drawing/2014/main" val="3454439130"/>
                    </a:ext>
                  </a:extLst>
                </a:gridCol>
                <a:gridCol w="3519069">
                  <a:extLst>
                    <a:ext uri="{9D8B030D-6E8A-4147-A177-3AD203B41FA5}">
                      <a16:colId xmlns:a16="http://schemas.microsoft.com/office/drawing/2014/main" val="1577128349"/>
                    </a:ext>
                  </a:extLst>
                </a:gridCol>
              </a:tblGrid>
              <a:tr h="1345109"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77092"/>
                  </a:ext>
                </a:extLst>
              </a:tr>
              <a:tr h="2353941"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332288"/>
                  </a:ext>
                </a:extLst>
              </a:tr>
              <a:tr h="2353941"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odern No. 20" panose="020707040705050203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9802"/>
                  </a:ext>
                </a:extLst>
              </a:tr>
            </a:tbl>
          </a:graphicData>
        </a:graphic>
      </p:graphicFrame>
      <p:pic>
        <p:nvPicPr>
          <p:cNvPr id="3" name="Picture 2" descr="A chart of different types of vitamin d testing&#10;&#10;AI-generated content may be incorrect.">
            <a:extLst>
              <a:ext uri="{FF2B5EF4-FFF2-40B4-BE49-F238E27FC236}">
                <a16:creationId xmlns:a16="http://schemas.microsoft.com/office/drawing/2014/main" id="{1FDA458F-99EB-C028-C937-AF1D09F4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7ABB9-6CE3-C770-8A63-4B312556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3800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5B7F8-991E-647C-2537-02EA5E05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dern No. 20" panose="02070704070505020303" pitchFamily="18" charset="0"/>
              </a:rPr>
              <a:t>Interpretation of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EA7D-1F39-EADA-4842-CAAC15AA3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88866"/>
          </a:xfrm>
          <a:noFill/>
        </p:spPr>
        <p:txBody>
          <a:bodyPr/>
          <a:lstStyle/>
          <a:p>
            <a:endParaRPr lang="en-US" dirty="0">
              <a:latin typeface="Modern No. 20" panose="02070704070505020303" pitchFamily="18" charset="0"/>
            </a:endParaRPr>
          </a:p>
          <a:p>
            <a:r>
              <a:rPr lang="en-US" dirty="0">
                <a:latin typeface="Modern No. 20" panose="02070704070505020303" pitchFamily="18" charset="0"/>
              </a:rPr>
              <a:t>• </a:t>
            </a:r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Normal: </a:t>
            </a:r>
            <a:r>
              <a:rPr lang="en-US" dirty="0">
                <a:latin typeface="Modern No. 20" panose="02070704070505020303" pitchFamily="18" charset="0"/>
              </a:rPr>
              <a:t>20–50 ng/mL</a:t>
            </a:r>
          </a:p>
          <a:p>
            <a:r>
              <a:rPr lang="en-US" dirty="0">
                <a:latin typeface="Modern No. 20" panose="02070704070505020303" pitchFamily="18" charset="0"/>
              </a:rPr>
              <a:t>• </a:t>
            </a:r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Deficiency: </a:t>
            </a:r>
            <a:r>
              <a:rPr lang="en-US" dirty="0">
                <a:latin typeface="Modern No. 20" panose="02070704070505020303" pitchFamily="18" charset="0"/>
              </a:rPr>
              <a:t>&lt;20 ng/mL</a:t>
            </a:r>
          </a:p>
          <a:p>
            <a:r>
              <a:rPr lang="en-US" dirty="0">
                <a:latin typeface="Modern No. 20" panose="02070704070505020303" pitchFamily="18" charset="0"/>
              </a:rPr>
              <a:t>• </a:t>
            </a:r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Toxicity: </a:t>
            </a:r>
            <a:r>
              <a:rPr lang="en-US" dirty="0">
                <a:latin typeface="Modern No. 20" panose="02070704070505020303" pitchFamily="18" charset="0"/>
              </a:rPr>
              <a:t>&gt;150 ng/mL</a:t>
            </a:r>
          </a:p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Factors: </a:t>
            </a:r>
            <a:r>
              <a:rPr lang="en-US" dirty="0">
                <a:latin typeface="Modern No. 20" panose="02070704070505020303" pitchFamily="18" charset="0"/>
              </a:rPr>
              <a:t>age, season, obesity, kidney/liver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7E4B-41D0-B09D-579D-E2464947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dern No. 20" panose="02070704070505020303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5618E-967A-47EA-0736-B2D4A83B3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odern No. 20" panose="02070704070505020303" pitchFamily="18" charset="0"/>
                <a:hlinkClick r:id="rId2" action="ppaction://hlinkfile"/>
              </a:rPr>
              <a:t>https://pubmed.ncbi.nlm.nih.gov/38836946/</a:t>
            </a:r>
            <a:endParaRPr lang="en-US" dirty="0">
              <a:latin typeface="Modern No. 20" panose="02070704070505020303" pitchFamily="18" charset="0"/>
            </a:endParaRPr>
          </a:p>
          <a:p>
            <a:r>
              <a:rPr lang="en-US" dirty="0">
                <a:latin typeface="Modern No. 20" panose="02070704070505020303" pitchFamily="18" charset="0"/>
                <a:hlinkClick r:id="rId3"/>
              </a:rPr>
              <a:t>https://www.mdpi.com/2072-6643/10/4/482</a:t>
            </a:r>
            <a:endParaRPr lang="fa-IR" dirty="0">
              <a:latin typeface="Modern No. 20" panose="02070704070505020303" pitchFamily="18" charset="0"/>
            </a:endParaRPr>
          </a:p>
          <a:p>
            <a:r>
              <a:rPr lang="en-US" dirty="0">
                <a:latin typeface="Modern No. 20" panose="02070704070505020303" pitchFamily="18" charset="0"/>
                <a:hlinkClick r:id="rId4"/>
              </a:rPr>
              <a:t>https://pmc.ncbi.nlm.nih.gov/articles/PMC3968073/</a:t>
            </a:r>
            <a:endParaRPr lang="fa-IR" dirty="0">
              <a:latin typeface="Modern No. 20" panose="02070704070505020303" pitchFamily="18" charset="0"/>
            </a:endParaRPr>
          </a:p>
          <a:p>
            <a:r>
              <a:rPr lang="en-US" dirty="0">
                <a:latin typeface="Modern No. 20" panose="02070704070505020303" pitchFamily="18" charset="0"/>
                <a:hlinkClick r:id="rId2" action="ppaction://hlinkfile"/>
              </a:rPr>
              <a:t>Portale AA, Miller WL. Human 25-hydroxyvitamin D-1alpha-hydroxylase: cloning, mutations, and gene expression. </a:t>
            </a:r>
            <a:r>
              <a:rPr lang="en-US" dirty="0" err="1">
                <a:latin typeface="Modern No. 20" panose="02070704070505020303" pitchFamily="18" charset="0"/>
                <a:hlinkClick r:id="rId2" action="ppaction://hlinkfile"/>
              </a:rPr>
              <a:t>Pediatr</a:t>
            </a:r>
            <a:r>
              <a:rPr lang="en-US" dirty="0">
                <a:latin typeface="Modern No. 20" panose="02070704070505020303" pitchFamily="18" charset="0"/>
                <a:hlinkClick r:id="rId2" action="ppaction://hlinkfile"/>
              </a:rPr>
              <a:t> Nephrol. 2000 Jul;14(7):620-5. </a:t>
            </a:r>
            <a:r>
              <a:rPr lang="en-US" dirty="0" err="1">
                <a:latin typeface="Modern No. 20" panose="02070704070505020303" pitchFamily="18" charset="0"/>
                <a:hlinkClick r:id="rId2" action="ppaction://hlinkfile"/>
              </a:rPr>
              <a:t>doi</a:t>
            </a:r>
            <a:r>
              <a:rPr lang="en-US" dirty="0">
                <a:latin typeface="Modern No. 20" panose="02070704070505020303" pitchFamily="18" charset="0"/>
                <a:hlinkClick r:id="rId2" action="ppaction://hlinkfile"/>
              </a:rPr>
              <a:t>: 10.1007/pl00009639. PMID: 10912530.</a:t>
            </a:r>
            <a:endParaRPr lang="fa-IR" dirty="0">
              <a:latin typeface="Modern No. 20" panose="02070704070505020303" pitchFamily="18" charset="0"/>
            </a:endParaRPr>
          </a:p>
          <a:p>
            <a:r>
              <a:rPr lang="en-US" dirty="0">
                <a:latin typeface="Modern No. 20" panose="02070704070505020303" pitchFamily="18" charset="0"/>
                <a:hlinkClick r:id="rId2" action="ppaction://hlinkfile"/>
              </a:rPr>
              <a:t>https://ods.od.nih.gov/factsheets/VitaminD-HealthProfessional/?utm_</a:t>
            </a:r>
            <a:endParaRPr lang="en-US" dirty="0">
              <a:latin typeface="Modern No. 20" panose="0207070407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D22D-3211-BE6B-504A-B8256130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dern No. 20" panose="02070704070505020303" pitchFamily="18" charset="0"/>
              </a:rPr>
              <a:t>Thank you for your attention .</a:t>
            </a:r>
          </a:p>
        </p:txBody>
      </p:sp>
    </p:spTree>
    <p:extLst>
      <p:ext uri="{BB962C8B-B14F-4D97-AF65-F5344CB8AC3E}">
        <p14:creationId xmlns:p14="http://schemas.microsoft.com/office/powerpoint/2010/main" val="257504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29090-02F0-953F-89BB-439D638A9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BC95D-A1CB-CF65-A363-C0B38D9C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Modern No. 20" panose="02070704070505020303" pitchFamily="18" charset="0"/>
              </a:rPr>
              <a:t>What is vitamin D and why is it important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046D-7525-FCAD-47C4-1CEE7137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71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Modern No. 20" panose="02070704070505020303" pitchFamily="18" charset="0"/>
              </a:rPr>
              <a:t>Vitamin D is a fat-soluble vitamin that also acts as a prohormone. It plays vital roles in mental health, immune system regulation, cardiovascular health, calcium and phosphorus metabolism, and bone maintenance. Deficiency can lead to conditions like rickets in children and </a:t>
            </a:r>
            <a:r>
              <a:rPr lang="en-US" sz="2400" dirty="0" err="1">
                <a:latin typeface="Modern No. 20" panose="02070704070505020303" pitchFamily="18" charset="0"/>
              </a:rPr>
              <a:t>osteomalacia</a:t>
            </a:r>
            <a:r>
              <a:rPr lang="en-US" sz="2400" dirty="0">
                <a:latin typeface="Modern No. 20" panose="02070704070505020303" pitchFamily="18" charset="0"/>
              </a:rPr>
              <a:t> in adults.</a:t>
            </a:r>
          </a:p>
        </p:txBody>
      </p:sp>
    </p:spTree>
    <p:extLst>
      <p:ext uri="{BB962C8B-B14F-4D97-AF65-F5344CB8AC3E}">
        <p14:creationId xmlns:p14="http://schemas.microsoft.com/office/powerpoint/2010/main" val="36442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197AB-4CBF-601C-8EEF-5DA80805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60F82-30DA-B553-D677-D654C5C0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odern No. 20" panose="02070704070505020303" pitchFamily="18" charset="0"/>
              </a:rPr>
              <a:t>Sources of Vitamin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84F4D-22D3-328B-97FE-F395F203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Modern No. 20" panose="02070704070505020303" pitchFamily="18" charset="0"/>
              </a:rPr>
              <a:t>Sunlight: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UVB exposure triggers the conversion of 7-dehydrocholesterol in the skin to vitamin D3 (cholecalciferol). Factors like exposure time, skin color, and season affect synthesis.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Dietary Sources: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Fatty fish (salmon, sardines, tuna)Egg yolk Beef liver UV-exposed mushrooms Fortified foods (milk, breakfast cereals, orange juice)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Supplements: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Prescribed when deficiency is present .Vitamin D3 (cholecalciferol): from animal sources Vitamin D2 (ergocalciferol): from plant sources</a:t>
            </a:r>
          </a:p>
          <a:p>
            <a:endParaRPr lang="en-US" sz="2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C59DD9A-9AED-61C1-1474-DC5A9945E20B}"/>
              </a:ext>
            </a:extLst>
          </p:cNvPr>
          <p:cNvSpPr/>
          <p:nvPr/>
        </p:nvSpPr>
        <p:spPr>
          <a:xfrm>
            <a:off x="557842" y="1690688"/>
            <a:ext cx="3952450" cy="42270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577DE-D778-7A9D-5F55-2C49F06B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odern No. 20" panose="02070704070505020303" pitchFamily="18" charset="0"/>
              </a:rPr>
              <a:t>Biochemistry of Vitamin D: Synthesis and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5713-A72D-CBFC-8026-A68C42EA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3555" cy="4154439"/>
          </a:xfrm>
        </p:spPr>
        <p:txBody>
          <a:bodyPr>
            <a:normAutofit/>
          </a:bodyPr>
          <a:lstStyle/>
          <a:p>
            <a:r>
              <a:rPr lang="en-US" dirty="0">
                <a:latin typeface="Modern No. 20" panose="02070704070505020303" pitchFamily="18" charset="0"/>
              </a:rPr>
              <a:t>1. Chemical Structure Vitamin D3 is a </a:t>
            </a:r>
            <a:r>
              <a:rPr lang="en-US" dirty="0" err="1">
                <a:latin typeface="Modern No. 20" panose="02070704070505020303" pitchFamily="18" charset="0"/>
              </a:rPr>
              <a:t>secosteroid</a:t>
            </a:r>
            <a:r>
              <a:rPr lang="en-US" dirty="0">
                <a:latin typeface="Modern No. 20" panose="02070704070505020303" pitchFamily="18" charset="0"/>
              </a:rPr>
              <a:t> derived from 7-dehydrocholesterol in the skin . Vitamin D2 is produced from ergosterol in plants and fungi under UVB light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3E260-49EA-796A-9596-B3087C9D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92" y="1690688"/>
            <a:ext cx="7681708" cy="428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61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31EEA64-83EB-61C1-B86E-BCAF1C2C6DB2}"/>
              </a:ext>
            </a:extLst>
          </p:cNvPr>
          <p:cNvSpPr/>
          <p:nvPr/>
        </p:nvSpPr>
        <p:spPr>
          <a:xfrm>
            <a:off x="143774" y="1318307"/>
            <a:ext cx="5026324" cy="4973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9634-9271-1DB4-B489-0C9B2C3E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odern No. 20" panose="02070704070505020303" pitchFamily="18" charset="0"/>
              </a:rPr>
              <a:t>Biochemistry of Vitamin D: Synthesis and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4D18-914E-847A-A108-25A68EAA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280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Modern No. 20" panose="02070704070505020303" pitchFamily="18" charset="0"/>
              </a:rPr>
              <a:t>2. Synthesis and Activation Pathway</a:t>
            </a:r>
          </a:p>
          <a:p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A. Skin Synthesis :</a:t>
            </a:r>
          </a:p>
          <a:p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 </a:t>
            </a:r>
            <a:r>
              <a:rPr lang="en-US" sz="2400" dirty="0">
                <a:latin typeface="Modern No. 20" panose="02070704070505020303" pitchFamily="18" charset="0"/>
              </a:rPr>
              <a:t>UVB (280–320 nm) converts 7-dehydrocholesterol into pre-vitamin D3 → then into vitamin D3 (cholecalciferol) through thermal isomerization.</a:t>
            </a:r>
            <a:endParaRPr lang="fa-IR" sz="2400" dirty="0">
              <a:latin typeface="Modern No. 20" panose="02070704070505020303" pitchFamily="18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B. Kidney Activation: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25(OH)D is hydroxylated by 1α-hydroxylase (CYP27B1) → becomes 1,25(OH)₂D (calcitriol), the biologically active form</a:t>
            </a:r>
          </a:p>
          <a:p>
            <a:endParaRPr lang="en-US" sz="2400" dirty="0">
              <a:latin typeface="Modern No. 20" panose="0207070407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C250A-3460-9E05-0EA3-189AE7F7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17" y="1318307"/>
            <a:ext cx="5699573" cy="54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FDA0C28-583A-6454-EB4D-462C638E4D7C}"/>
              </a:ext>
            </a:extLst>
          </p:cNvPr>
          <p:cNvSpPr/>
          <p:nvPr/>
        </p:nvSpPr>
        <p:spPr>
          <a:xfrm>
            <a:off x="211700" y="1650521"/>
            <a:ext cx="3411394" cy="39969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E65DF-C581-FF53-467D-5C16FBE6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42" y="190734"/>
            <a:ext cx="3273795" cy="70066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.C. Liver Conversion:</a:t>
            </a:r>
            <a:b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</a:br>
            <a:r>
              <a:rPr lang="en-US" sz="2400" dirty="0">
                <a:latin typeface="Modern No. 20" panose="02070704070505020303" pitchFamily="18" charset="0"/>
              </a:rPr>
              <a:t>Vitamin D3 is hydroxylated by 25-hydroxylase (CYP2R1) → becomes 25(OH)D (</a:t>
            </a:r>
            <a:r>
              <a:rPr lang="en-US" sz="2400" dirty="0" err="1">
                <a:latin typeface="Modern No. 20" panose="02070704070505020303" pitchFamily="18" charset="0"/>
              </a:rPr>
              <a:t>calcidiol</a:t>
            </a:r>
            <a:r>
              <a:rPr lang="en-US" sz="2400" dirty="0">
                <a:latin typeface="Modern No. 20" panose="02070704070505020303" pitchFamily="18" charset="0"/>
              </a:rPr>
              <a:t>), the main </a:t>
            </a:r>
            <a:br>
              <a:rPr lang="en-US" sz="2400" dirty="0">
                <a:latin typeface="Modern No. 20" panose="02070704070505020303" pitchFamily="18" charset="0"/>
              </a:rPr>
            </a:br>
            <a:r>
              <a:rPr lang="en-US" sz="2400" dirty="0">
                <a:latin typeface="Modern No. 20" panose="02070704070505020303" pitchFamily="18" charset="0"/>
              </a:rPr>
              <a:t>circulating form.</a:t>
            </a:r>
            <a:br>
              <a:rPr lang="en-US" sz="2400" dirty="0">
                <a:latin typeface="Modern No. 20" panose="02070704070505020303" pitchFamily="18" charset="0"/>
              </a:rPr>
            </a:br>
            <a:endParaRPr lang="en-US" sz="2400" dirty="0">
              <a:latin typeface="Modern No. 20" panose="02070704070505020303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B68C17-56DE-FC05-500C-304176537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779" y="190734"/>
            <a:ext cx="7341054" cy="64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E1D65-7571-C262-1C0B-B00D7916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17"/>
            <a:ext cx="12192000" cy="6754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FB7FC-D761-8922-8BC1-C6BFCEDF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odern No. 20" panose="02070704070505020303" pitchFamily="18" charset="0"/>
              </a:rPr>
              <a:t>Key Enzymes in Vitamin D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C5032-EFD3-9E4A-B4DA-D625E3B8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CYP2R1 (25-hydroxylase)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Site: Liver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Role: Converts D3 to 25(OH)D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Regulation: Reduced in obesity, diabetes, corticosteroid use</a:t>
            </a:r>
          </a:p>
          <a:p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CYP27B1 (1</a:t>
            </a:r>
            <a:r>
              <a:rPr lang="el-GR" sz="2400" dirty="0">
                <a:solidFill>
                  <a:schemeClr val="accent1"/>
                </a:solidFill>
              </a:rPr>
              <a:t>α-</a:t>
            </a:r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hydroxylase)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Site: Kidney (and others: immune cells, bone)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Role: Converts </a:t>
            </a:r>
            <a:r>
              <a:rPr lang="en-US" sz="2200" dirty="0" err="1">
                <a:latin typeface="Modern No. 20" panose="02070704070505020303" pitchFamily="18" charset="0"/>
              </a:rPr>
              <a:t>calcidiol</a:t>
            </a:r>
            <a:r>
              <a:rPr lang="en-US" sz="2200" dirty="0">
                <a:latin typeface="Modern No. 20" panose="02070704070505020303" pitchFamily="18" charset="0"/>
              </a:rPr>
              <a:t> to calcitriol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Regulation: Stimulated by PTH; inhibited by FGF23, high phosphate</a:t>
            </a:r>
          </a:p>
          <a:p>
            <a:r>
              <a:rPr lang="en-US" sz="2400" dirty="0">
                <a:solidFill>
                  <a:schemeClr val="accent1"/>
                </a:solidFill>
                <a:latin typeface="Modern No. 20" panose="02070704070505020303" pitchFamily="18" charset="0"/>
              </a:rPr>
              <a:t>CYP24A1 (24-hydroxylase)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Site: Kidney, other tissues</a:t>
            </a:r>
          </a:p>
          <a:p>
            <a:r>
              <a:rPr lang="en-US" sz="2200" dirty="0">
                <a:latin typeface="Modern No. 20" panose="02070704070505020303" pitchFamily="18" charset="0"/>
              </a:rPr>
              <a:t>Role: Inactivates calcitriol by converting it to 24,25(OH)₂D or calcitroic acid</a:t>
            </a:r>
          </a:p>
        </p:txBody>
      </p:sp>
    </p:spTree>
    <p:extLst>
      <p:ext uri="{BB962C8B-B14F-4D97-AF65-F5344CB8AC3E}">
        <p14:creationId xmlns:p14="http://schemas.microsoft.com/office/powerpoint/2010/main" val="13624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69E1D6E-2324-0217-00B0-06886E71D05C}"/>
              </a:ext>
            </a:extLst>
          </p:cNvPr>
          <p:cNvSpPr/>
          <p:nvPr/>
        </p:nvSpPr>
        <p:spPr>
          <a:xfrm>
            <a:off x="184031" y="1305464"/>
            <a:ext cx="6584829" cy="5026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14FB2-3206-5E87-0464-19742F29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🧬 </a:t>
            </a:r>
            <a:r>
              <a:rPr lang="en-US" sz="3600" dirty="0">
                <a:latin typeface="Modern No. 20" panose="02070704070505020303" pitchFamily="18" charset="0"/>
              </a:rPr>
              <a:t>Hormonal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B5F4-BA18-C906-91BA-381153B2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5936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Parathyroid hormone (PTH): 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Increases CYP27B1 activity → raises calcitriol levels</a:t>
            </a:r>
          </a:p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FGF23:</a:t>
            </a:r>
          </a:p>
          <a:p>
            <a:r>
              <a:rPr lang="en-US" dirty="0">
                <a:latin typeface="Modern No. 20" panose="02070704070505020303" pitchFamily="18" charset="0"/>
              </a:rPr>
              <a:t> </a:t>
            </a:r>
            <a:r>
              <a:rPr lang="en-US" sz="2400" dirty="0">
                <a:latin typeface="Modern No. 20" panose="02070704070505020303" pitchFamily="18" charset="0"/>
              </a:rPr>
              <a:t>Inhibits CYP27B1 → lowers calcitriol</a:t>
            </a:r>
          </a:p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Calcium &amp; phosphate levels: 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Low levels stimulate calcitriol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AD9DE-F799-ED2A-08AF-37861E74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921" y="552091"/>
            <a:ext cx="4871048" cy="60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C630E1A-DFCC-219E-7B2C-E7234437C1C6}"/>
              </a:ext>
            </a:extLst>
          </p:cNvPr>
          <p:cNvSpPr/>
          <p:nvPr/>
        </p:nvSpPr>
        <p:spPr>
          <a:xfrm>
            <a:off x="189781" y="1224950"/>
            <a:ext cx="5043577" cy="53943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7E60B-245C-FCDD-5BD8-6BA0A8DA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odern No. 20" panose="02070704070505020303" pitchFamily="18" charset="0"/>
              </a:rPr>
              <a:t>Biological Role of Calcitriol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CC4E-FCFC-9906-8687-EB6A07A5D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6917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Vitamin D Receptor (VDR):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Calcitriol binds VDR, forms a complex with DNA, and regulates gene expression.</a:t>
            </a:r>
          </a:p>
          <a:p>
            <a:r>
              <a:rPr lang="en-US" dirty="0">
                <a:solidFill>
                  <a:schemeClr val="accent1"/>
                </a:solidFill>
                <a:latin typeface="Modern No. 20" panose="02070704070505020303" pitchFamily="18" charset="0"/>
              </a:rPr>
              <a:t>Gene Regulation:</a:t>
            </a:r>
          </a:p>
          <a:p>
            <a:r>
              <a:rPr lang="en-US" sz="2400" dirty="0">
                <a:latin typeface="Modern No. 20" panose="02070704070505020303" pitchFamily="18" charset="0"/>
              </a:rPr>
              <a:t>Affects genes involved in calcium absorption (intestine), calcium reabsorption (kidney), and immune/bone cell differentiation.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9ED68-7FFD-1869-536D-CC0E4F2F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767" y="1098430"/>
            <a:ext cx="5894716" cy="55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778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Modern No. 20</vt:lpstr>
      <vt:lpstr>Office Theme</vt:lpstr>
      <vt:lpstr>Measuring vitamin D in the body</vt:lpstr>
      <vt:lpstr>What is vitamin D and why is it important </vt:lpstr>
      <vt:lpstr>Sources of Vitamin D</vt:lpstr>
      <vt:lpstr>Biochemistry of Vitamin D: Synthesis and Regulation</vt:lpstr>
      <vt:lpstr>Biochemistry of Vitamin D: Synthesis and Regulation</vt:lpstr>
      <vt:lpstr>.C. Liver Conversion: Vitamin D3 is hydroxylated by 25-hydroxylase (CYP2R1) → becomes 25(OH)D (calcidiol), the main  circulating form. </vt:lpstr>
      <vt:lpstr>Key Enzymes in Vitamin D Metabolism</vt:lpstr>
      <vt:lpstr>🧬 Hormonal Regulation</vt:lpstr>
      <vt:lpstr>Biological Role of Calcitriol</vt:lpstr>
      <vt:lpstr>⚠️Disorders Related to Vitamin D</vt:lpstr>
      <vt:lpstr>🧠Vitamin D in Mental Health and Aging</vt:lpstr>
      <vt:lpstr>Types of Vitamin D Tests</vt:lpstr>
      <vt:lpstr>Laboratory Methods</vt:lpstr>
      <vt:lpstr>PowerPoint Presentation</vt:lpstr>
      <vt:lpstr>Interpretation of Test Results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silkroadnb</dc:creator>
  <cp:lastModifiedBy>silkroadnb</cp:lastModifiedBy>
  <cp:revision>5</cp:revision>
  <dcterms:created xsi:type="dcterms:W3CDTF">2025-05-23T08:58:08Z</dcterms:created>
  <dcterms:modified xsi:type="dcterms:W3CDTF">2025-06-06T15:59:36Z</dcterms:modified>
</cp:coreProperties>
</file>