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sldIdLst>
    <p:sldId id="256" r:id="rId2"/>
    <p:sldId id="257" r:id="rId3"/>
    <p:sldId id="259" r:id="rId4"/>
    <p:sldId id="258" r:id="rId5"/>
    <p:sldId id="262" r:id="rId6"/>
    <p:sldId id="260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D69EADEA-0066-45BD-BB26-36E102CAC0E7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93BE9896-674A-48F3-9ABD-6D776533B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96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EADEA-0066-45BD-BB26-36E102CAC0E7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9896-674A-48F3-9ABD-6D776533B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34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EADEA-0066-45BD-BB26-36E102CAC0E7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9896-674A-48F3-9ABD-6D776533B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39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EADEA-0066-45BD-BB26-36E102CAC0E7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9896-674A-48F3-9ABD-6D776533B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18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EADEA-0066-45BD-BB26-36E102CAC0E7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9896-674A-48F3-9ABD-6D776533B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32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EADEA-0066-45BD-BB26-36E102CAC0E7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9896-674A-48F3-9ABD-6D776533B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35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EADEA-0066-45BD-BB26-36E102CAC0E7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9896-674A-48F3-9ABD-6D776533B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47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D69EADEA-0066-45BD-BB26-36E102CAC0E7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9896-674A-48F3-9ABD-6D776533B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11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D69EADEA-0066-45BD-BB26-36E102CAC0E7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9896-674A-48F3-9ABD-6D776533B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50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EADEA-0066-45BD-BB26-36E102CAC0E7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9896-674A-48F3-9ABD-6D776533B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33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EADEA-0066-45BD-BB26-36E102CAC0E7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9896-674A-48F3-9ABD-6D776533B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21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EADEA-0066-45BD-BB26-36E102CAC0E7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9896-674A-48F3-9ABD-6D776533B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7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EADEA-0066-45BD-BB26-36E102CAC0E7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9896-674A-48F3-9ABD-6D776533B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08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EADEA-0066-45BD-BB26-36E102CAC0E7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9896-674A-48F3-9ABD-6D776533B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12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EADEA-0066-45BD-BB26-36E102CAC0E7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9896-674A-48F3-9ABD-6D776533B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82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EADEA-0066-45BD-BB26-36E102CAC0E7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9896-674A-48F3-9ABD-6D776533B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38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EADEA-0066-45BD-BB26-36E102CAC0E7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9896-674A-48F3-9ABD-6D776533B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4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D69EADEA-0066-45BD-BB26-36E102CAC0E7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93BE9896-674A-48F3-9ABD-6D776533B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69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498BB-5BDB-F97F-1B8A-9A63F43DA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592" y="3756991"/>
            <a:ext cx="10878378" cy="1889884"/>
          </a:xfrm>
          <a:noFill/>
          <a:ln>
            <a:gradFill>
              <a:gsLst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+mn-lt"/>
              </a:rPr>
              <a:t>CRISPR-Cas9: Precision Gene Editing Technology</a:t>
            </a:r>
            <a:br>
              <a:rPr lang="en-US" b="1" dirty="0">
                <a:solidFill>
                  <a:schemeClr val="tx1"/>
                </a:solidFill>
                <a:latin typeface="+mn-lt"/>
              </a:rPr>
            </a:br>
            <a:br>
              <a:rPr lang="en-US" b="1" dirty="0">
                <a:solidFill>
                  <a:schemeClr val="tx1"/>
                </a:solidFill>
                <a:latin typeface="+mn-lt"/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Presented by: Sahel </a:t>
            </a:r>
            <a:r>
              <a:rPr lang="en-US" sz="4000" dirty="0" err="1">
                <a:solidFill>
                  <a:schemeClr val="tx1"/>
                </a:solidFill>
              </a:rPr>
              <a:t>Komeili</a:t>
            </a:r>
            <a:r>
              <a:rPr lang="en-US" sz="4000" dirty="0">
                <a:solidFill>
                  <a:schemeClr val="tx1"/>
                </a:solidFill>
              </a:rPr>
              <a:t> &amp; Bahareh </a:t>
            </a:r>
            <a:r>
              <a:rPr lang="en-US" sz="4000" dirty="0" err="1">
                <a:solidFill>
                  <a:schemeClr val="tx1"/>
                </a:solidFill>
              </a:rPr>
              <a:t>Charbgu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professor : Dr. </a:t>
            </a:r>
            <a:r>
              <a:rPr lang="en-US" sz="4000" dirty="0" err="1">
                <a:solidFill>
                  <a:schemeClr val="tx1"/>
                </a:solidFill>
              </a:rPr>
              <a:t>Keyfi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D15943-59F7-AC55-F3F3-266B80333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9099" y="2563950"/>
            <a:ext cx="907084" cy="9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1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86BF1-1F25-395F-BC33-0BD0D959F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Off-target Effects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BC9644-7E89-BFEE-26CA-D0B419875B80}"/>
              </a:ext>
            </a:extLst>
          </p:cNvPr>
          <p:cNvSpPr txBox="1"/>
          <p:nvPr/>
        </p:nvSpPr>
        <p:spPr>
          <a:xfrm>
            <a:off x="573985" y="2878868"/>
            <a:ext cx="617716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Unintended DNA cuts</a:t>
            </a:r>
            <a:endParaRPr kumimoji="0" lang="fa-IR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Genome instability risks</a:t>
            </a:r>
            <a:endParaRPr kumimoji="0" lang="fa-IR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Need for high specificity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183E17-6568-8176-7DA7-9F83316F5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8490" y="1474829"/>
            <a:ext cx="1404040" cy="140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7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AC902-53FE-6D18-9095-C9761C951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0998" y="1085941"/>
            <a:ext cx="8825658" cy="2677648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 your attention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AD48A0-1EFD-6FF0-7ACE-BC681441A5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3012" y="1743351"/>
            <a:ext cx="820945" cy="82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2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32898-415B-7FB7-AD06-810110A16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Introduction to CRISPR-Cas9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06F9218-AC7C-D1A5-AA0E-17E196D29C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99381" y="2710903"/>
            <a:ext cx="11593238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Derived from bacterial immune system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Advanced genome editing technology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CRISPR = Clustered Regularly Interspaced Short Palindromic Repeats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Cas9 = DNA cutting enzyme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9C7D39-4166-B688-DAE3-FCB2A4BBE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192" y="1640315"/>
            <a:ext cx="1110905" cy="111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2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B7476-C8B9-E335-73F9-30425F26D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 of CRISPR System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B7DBE9F-7B64-DAE6-F006-50721347952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976049" y="3138572"/>
            <a:ext cx="644759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Derived from bacterial immune system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First observed in 1987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Used against bacteriophage infections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8CDB7D-72A2-A6F3-EF8D-8C40B677B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7760" y="1936845"/>
            <a:ext cx="850763" cy="85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8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97571-2BC4-5018-D8BC-E16E63C75F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CRISPR Components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CRISPR Array (memory of past infections)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tracrRNA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(trans-activating RNA)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Cas9 protein (endonuclease enzyme</a:t>
            </a:r>
          </a:p>
          <a:p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AA5DFA-DE20-8619-827E-CF075F5BEF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How CRISPR Works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Guide RNA binds to target DNA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Cas9 makes double-strand break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Cell repairs the break (NHEJ or HDR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7E5A6E7-CD8F-0804-FBB0-CCCC57758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068453-9A1D-F324-9CF1-A717A9E703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843" y="1188691"/>
            <a:ext cx="1027735" cy="102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2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92B9E-A22D-F6C5-B6F6-62035C185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17" y="650062"/>
            <a:ext cx="5277379" cy="2283824"/>
          </a:xfrm>
        </p:spPr>
        <p:txBody>
          <a:bodyPr/>
          <a:lstStyle/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RNA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370AB-E600-D42A-0BCE-14E5B2B5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7305" y="604385"/>
            <a:ext cx="5764695" cy="228382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Cas9 Enzyme Function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96FCD3-8628-011B-BE71-2F8465FA558F}"/>
              </a:ext>
            </a:extLst>
          </p:cNvPr>
          <p:cNvSpPr txBox="1"/>
          <p:nvPr/>
        </p:nvSpPr>
        <p:spPr>
          <a:xfrm>
            <a:off x="1272209" y="2888209"/>
            <a:ext cx="37271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20-nucleotide sequence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Matches target DNA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Requires PAM (Protospacer Adjacent Motif)</a:t>
            </a:r>
          </a:p>
          <a:p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495D279-E47A-1989-43D3-914EA14E7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B1B21-1C3D-2978-EB6A-65F2F048DCD3}"/>
              </a:ext>
            </a:extLst>
          </p:cNvPr>
          <p:cNvSpPr txBox="1"/>
          <p:nvPr/>
        </p:nvSpPr>
        <p:spPr>
          <a:xfrm>
            <a:off x="7424531" y="2820674"/>
            <a:ext cx="396571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Makes precise DNA cuts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Has two nuclease domains: </a:t>
            </a:r>
            <a:r>
              <a:rPr lang="en-US" altLang="en-US" sz="2400" dirty="0" err="1">
                <a:latin typeface="Arial" panose="020B0604020202020204" pitchFamily="34" charset="0"/>
              </a:rPr>
              <a:t>RuvC</a:t>
            </a:r>
            <a:r>
              <a:rPr lang="en-US" altLang="en-US" sz="2400" dirty="0">
                <a:latin typeface="Arial" panose="020B0604020202020204" pitchFamily="34" charset="0"/>
              </a:rPr>
              <a:t> &amp; HNH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Introduces double-stranded breaks</a:t>
            </a:r>
          </a:p>
          <a:p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D7BC960-9012-B687-F178-3DB7A94A6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54C5A5-1297-9AC3-DF23-FC229D876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612" y="356684"/>
            <a:ext cx="917023" cy="91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3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2835D-204E-4F1E-C4D9-34B75479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 Mechanisms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2BE13C-60EB-7430-FE14-3FA36E7D3B66}"/>
              </a:ext>
            </a:extLst>
          </p:cNvPr>
          <p:cNvSpPr txBox="1"/>
          <p:nvPr/>
        </p:nvSpPr>
        <p:spPr>
          <a:xfrm>
            <a:off x="805070" y="2574235"/>
            <a:ext cx="83811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NHEJ: causes gene disruption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HDR: allows precise insertion/replacement</a:t>
            </a:r>
          </a:p>
        </p:txBody>
      </p:sp>
      <p:pic>
        <p:nvPicPr>
          <p:cNvPr id="5123" name="Picture 3" descr="The repair processes of NHEJ and HDR. NHEJ, non-homologous end joining;...  | Download Scientific Diagram">
            <a:extLst>
              <a:ext uri="{FF2B5EF4-FFF2-40B4-BE49-F238E27FC236}">
                <a16:creationId xmlns:a16="http://schemas.microsoft.com/office/drawing/2014/main" id="{80E398A7-A858-E037-E7CA-14B10F2EE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5" b="18124"/>
          <a:stretch>
            <a:fillRect/>
          </a:stretch>
        </p:blipFill>
        <p:spPr bwMode="auto">
          <a:xfrm>
            <a:off x="1894597" y="4055164"/>
            <a:ext cx="8187203" cy="227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7C5B7A-E61F-A1AB-79D3-6885851E7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0915" y="1458590"/>
            <a:ext cx="830997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6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RISPR gene editing - Wikipedia">
            <a:extLst>
              <a:ext uri="{FF2B5EF4-FFF2-40B4-BE49-F238E27FC236}">
                <a16:creationId xmlns:a16="http://schemas.microsoft.com/office/drawing/2014/main" id="{4E43F2B2-0AE4-9597-DA0D-434A31EC9C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5158409" cy="515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CRISPR gene editing - Wikipedia">
            <a:extLst>
              <a:ext uri="{FF2B5EF4-FFF2-40B4-BE49-F238E27FC236}">
                <a16:creationId xmlns:a16="http://schemas.microsoft.com/office/drawing/2014/main" id="{E7B4BCE3-111E-DE19-E0FC-9C33D98ED6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22304" y="1855304"/>
            <a:ext cx="1726096" cy="172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CRISPR gene editing - Wikipedia">
            <a:extLst>
              <a:ext uri="{FF2B5EF4-FFF2-40B4-BE49-F238E27FC236}">
                <a16:creationId xmlns:a16="http://schemas.microsoft.com/office/drawing/2014/main" id="{D81D2E13-27B4-74F9-4FCC-890BFAB07A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68757" y="801757"/>
            <a:ext cx="2779643" cy="277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CRISPR gene editing - Wikipedia">
            <a:extLst>
              <a:ext uri="{FF2B5EF4-FFF2-40B4-BE49-F238E27FC236}">
                <a16:creationId xmlns:a16="http://schemas.microsoft.com/office/drawing/2014/main" id="{58267D63-6694-82FE-CC6A-88FBBA8E20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F4C093-CF49-CEC3-22C3-0FDA132A6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0" y="380550"/>
            <a:ext cx="9262384" cy="60969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583B57-5208-D967-9D9F-162BFDD22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8080" y="811696"/>
            <a:ext cx="1043608" cy="104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4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FA648-BAE1-BD6E-4FB8-05705C2AC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 in Medicine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A85D62-726A-D71D-9B59-D43F709F34C4}"/>
              </a:ext>
            </a:extLst>
          </p:cNvPr>
          <p:cNvSpPr txBox="1"/>
          <p:nvPr/>
        </p:nvSpPr>
        <p:spPr>
          <a:xfrm>
            <a:off x="737511" y="2685134"/>
            <a:ext cx="816251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Gene therapy (e.g., sickle cell, thalassemia)</a:t>
            </a:r>
            <a:endParaRPr kumimoji="0" lang="fa-IR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Cancer immunotherapy</a:t>
            </a:r>
            <a:endParaRPr kumimoji="0" lang="fa-IR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Viral infection resistance (e.g., HIV)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799238-C43E-958B-3B30-DC5C67AA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8855" y="1695519"/>
            <a:ext cx="966719" cy="96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8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9ABCD-D9D6-D494-B51A-85AEC9A7D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Ethical Concerns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56391E-51ED-7491-8082-A61A4BFE9BBA}"/>
              </a:ext>
            </a:extLst>
          </p:cNvPr>
          <p:cNvSpPr txBox="1"/>
          <p:nvPr/>
        </p:nvSpPr>
        <p:spPr>
          <a:xfrm>
            <a:off x="931794" y="2837344"/>
            <a:ext cx="617716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Germline editing risks</a:t>
            </a:r>
            <a:endParaRPr kumimoji="0" lang="fa-IR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Designer babies controversy</a:t>
            </a:r>
            <a:endParaRPr kumimoji="0" lang="fa-IR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Regulatory gaps</a:t>
            </a:r>
            <a:endParaRPr kumimoji="0" lang="fa-IR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AB1140-EE52-7E69-B24D-E8C33330B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8977" y="1436950"/>
            <a:ext cx="1006475" cy="10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3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Custom 2">
      <a:dk1>
        <a:sysClr val="windowText" lastClr="000000"/>
      </a:dk1>
      <a:lt1>
        <a:sysClr val="window" lastClr="FFFFFF"/>
      </a:lt1>
      <a:dk2>
        <a:srgbClr val="DDF1F3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151</TotalTime>
  <Words>207</Words>
  <Application>Microsoft Office PowerPoint</Application>
  <PresentationFormat>Widescreen</PresentationFormat>
  <Paragraphs>57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Ion Boardroom</vt:lpstr>
      <vt:lpstr>CRISPR-Cas9: Precision Gene Editing Technology   Presented by: Sahel Komeili &amp; Bahareh Charbgu professor : Dr. Keyfi</vt:lpstr>
      <vt:lpstr>Introduction to CRISPR-Cas9</vt:lpstr>
      <vt:lpstr>Origin of CRISPR System</vt:lpstr>
      <vt:lpstr>PowerPoint Presentation</vt:lpstr>
      <vt:lpstr>Guide RNA Design</vt:lpstr>
      <vt:lpstr>Repair Mechanisms</vt:lpstr>
      <vt:lpstr>PowerPoint Presentation</vt:lpstr>
      <vt:lpstr>Applications in Medicine</vt:lpstr>
      <vt:lpstr>Ethical Concerns</vt:lpstr>
      <vt:lpstr>Off-target Effects</vt:lpstr>
      <vt:lpstr>Thanks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SAM-Tech</dc:creator>
  <cp:lastModifiedBy>SAM-Tech</cp:lastModifiedBy>
  <cp:revision>4</cp:revision>
  <dcterms:created xsi:type="dcterms:W3CDTF">2025-06-14T17:09:30Z</dcterms:created>
  <dcterms:modified xsi:type="dcterms:W3CDTF">2025-06-26T17:34:00Z</dcterms:modified>
</cp:coreProperties>
</file>