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2" r:id="rId4"/>
    <p:sldId id="299" r:id="rId5"/>
    <p:sldId id="281" r:id="rId6"/>
    <p:sldId id="264" r:id="rId7"/>
    <p:sldId id="282" r:id="rId8"/>
    <p:sldId id="294" r:id="rId9"/>
    <p:sldId id="295" r:id="rId10"/>
    <p:sldId id="283" r:id="rId11"/>
    <p:sldId id="265" r:id="rId12"/>
    <p:sldId id="285" r:id="rId13"/>
    <p:sldId id="296" r:id="rId14"/>
    <p:sldId id="284" r:id="rId15"/>
    <p:sldId id="266" r:id="rId16"/>
    <p:sldId id="287" r:id="rId17"/>
    <p:sldId id="289" r:id="rId18"/>
    <p:sldId id="297" r:id="rId19"/>
    <p:sldId id="288" r:id="rId20"/>
    <p:sldId id="267" r:id="rId21"/>
    <p:sldId id="290" r:id="rId22"/>
    <p:sldId id="298" r:id="rId23"/>
    <p:sldId id="291" r:id="rId24"/>
    <p:sldId id="293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38A8"/>
    <a:srgbClr val="2F74FF"/>
    <a:srgbClr val="6D9EFF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547E4-9CC7-4B6E-A9B0-BFED2C7CBC08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D7302-9761-4829-9514-379BAB55E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8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9954-FC1D-4821-A31B-D637B89AD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F4938-644F-444F-8740-5AA7CB331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98987-1BC4-4A24-A0E3-1E60B9B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91DD-E5AB-44AF-8474-457ED5C126F0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C9332-76BB-477F-823A-4213568C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B74EA-5724-4A8D-91A2-F8B98FF5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65DB-3110-4783-8AA5-1FCFAA73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37E06-DFCF-4554-AFB8-B3B4CC9E4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0F411-9D5D-4C44-8AFC-1FCAB15C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2FC0-CFFE-445A-A6EF-57223565CFC7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B612A-BA6F-42F0-A5A1-E76E9E43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1B04A-EDF0-4E15-9608-6F913D38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67484-4E41-4C3A-A466-22B2D8500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9BD92-8BD9-4609-A634-0C75280A4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27058-CA22-4D0D-91F7-9EBDB4BE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B4A-5BAB-4ECD-A47C-ED041F145F23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1A265-E162-48EF-BD8A-D227CE6B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042EA-063B-474D-944D-63669F4E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40B0-ABE3-4981-9026-F1021F62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A799F-09D8-40E7-AA73-11B2E13DE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FCFD-4A38-417D-83BF-73B8B7E8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F75-FD44-46CC-9FB0-FDBA7B694A5B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A94EC-1622-45DD-B1F6-DC7BA0D0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53E9-DE07-4BEF-9B49-833BE9EC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2B7C-8717-4E57-B00E-C6EC17BE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1E479-ADF0-4FEB-BD1D-48791489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D60AA-33CE-4219-8B80-90C88D80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3D2F-A528-4CE6-BE3B-C689D6B632B4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7934-1225-4955-BD85-2FA79602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3ED0E-8B71-42B7-BEA3-FC819542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1E187-C338-4E00-AB20-4A990D63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603EC-E8D0-417C-8A63-17237E2EA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281CC-8BE8-4104-B5CE-4B03C32D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528FD-9659-4958-8DC5-FC1F3A29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2630-FE3A-40ED-889F-FFB6F1688070}" type="datetime1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29B4B-5DEC-41D2-8D1E-7098DCC0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FF9C9-49E4-421A-AFEB-0ECB9B63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4792-00C6-43FF-9068-D0871F56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274CC-2B5C-4174-B386-9B35FEFF6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3126-E680-46C3-8794-2ECC9D4AB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32256-638A-4611-9FC2-BFF063582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0676D-791F-4520-B0C7-41A4266AA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3D2D0-06C1-40EE-A6D4-9EB06C12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C142-FBF1-4C4F-8503-BF39523CF9F4}" type="datetime1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7BB4DB-1AFC-419C-BF15-5D04C89A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216CF-9D02-4A07-8463-D02F3915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FA0C-EB30-4496-9F6E-316A2C65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329B6-7C73-44CE-AC29-0822E314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5CEB-9F00-404E-AF8B-0A668114BEFE}" type="datetime1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1635E-A532-4597-B987-1A4E4658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A6A3D-D4FE-4088-B837-156626F3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793B4-8ED2-4D1E-BE5C-39F88E4B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3129-08B4-4F5D-8D03-06E296089055}" type="datetime1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8C7F2-BAE0-4050-A72C-199FB8A2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62879-CB30-485F-AB9B-AFF99899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1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E812-2962-40AA-AC68-E3D11ADE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85B4-21AC-4AFE-AB4B-E30A05CD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32EA8-5749-411D-9ACE-0F12F626B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1F6CD-4783-4D3E-BCF9-10FD6C96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CE-F1A9-429E-BD06-44867BEE8335}" type="datetime1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ED6DE-6045-437A-B539-F081349D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17D14-87D6-4461-ACB9-07F5FC9F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2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26A8-0761-42D7-A235-22BC63F1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0DDF7-F103-4279-86D9-1EFAD04A9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08C5E-4726-46D0-A30C-07200766F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2A5C1-564D-4636-AB0D-A3402E45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C36C-EFFF-4EF7-9F8E-683D0DDA3737}" type="datetime1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2CBC1-F812-4D08-AC8A-883DE22E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58F61-9354-483F-BF47-63EC9899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0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EFDE0-810C-47A7-A42E-E405AB21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6E91B-9F50-4A40-A3F6-501A8999D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4D231-3601-40D7-A65E-6EBDC0865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1F5A-6094-4FDA-8421-1C87A192ADFB}" type="datetime1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BDC50-9DFC-42F5-BFE5-151121C2B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BE225-24E7-4F1B-938B-302EB07E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4737-4409-4ED9-8238-471CBABD0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A1D92E4-316B-4A8F-9E75-20D92A91BB51}"/>
              </a:ext>
            </a:extLst>
          </p:cNvPr>
          <p:cNvSpPr/>
          <p:nvPr/>
        </p:nvSpPr>
        <p:spPr>
          <a:xfrm>
            <a:off x="-6404796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016A64-60CC-4710-8282-7E8692FCE74D}"/>
              </a:ext>
            </a:extLst>
          </p:cNvPr>
          <p:cNvSpPr/>
          <p:nvPr/>
        </p:nvSpPr>
        <p:spPr>
          <a:xfrm>
            <a:off x="-6404796" y="-1051560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40E200-19AE-499B-84C8-95EA9E48EF6F}"/>
              </a:ext>
            </a:extLst>
          </p:cNvPr>
          <p:cNvSpPr/>
          <p:nvPr/>
        </p:nvSpPr>
        <p:spPr>
          <a:xfrm>
            <a:off x="-6404796" y="-965547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6A65BB-52C0-4A38-B2C8-34733415815B}"/>
              </a:ext>
            </a:extLst>
          </p:cNvPr>
          <p:cNvSpPr/>
          <p:nvPr/>
        </p:nvSpPr>
        <p:spPr>
          <a:xfrm>
            <a:off x="-6404796" y="-1051560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CF60B-C81B-4FF4-A116-2F0664DE0B2D}"/>
              </a:ext>
            </a:extLst>
          </p:cNvPr>
          <p:cNvSpPr/>
          <p:nvPr/>
        </p:nvSpPr>
        <p:spPr>
          <a:xfrm>
            <a:off x="-6404796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F744C-66A2-4887-864A-3F50B43EF2C0}"/>
              </a:ext>
            </a:extLst>
          </p:cNvPr>
          <p:cNvSpPr txBox="1"/>
          <p:nvPr/>
        </p:nvSpPr>
        <p:spPr>
          <a:xfrm>
            <a:off x="-6404796" y="37900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630B8-D4B6-4F6D-82F6-274149F99DB1}"/>
              </a:ext>
            </a:extLst>
          </p:cNvPr>
          <p:cNvSpPr txBox="1"/>
          <p:nvPr/>
        </p:nvSpPr>
        <p:spPr>
          <a:xfrm>
            <a:off x="-6404796" y="3074272"/>
            <a:ext cx="14561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PP65</a:t>
            </a:r>
          </a:p>
          <a:p>
            <a:pPr algn="ctr" rtl="1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CMV</a:t>
            </a:r>
          </a:p>
          <a:p>
            <a:pPr algn="ctr" rtl="1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Antigenemia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A4BA9-FAE0-4CF5-B14B-3ED15D8BB279}"/>
              </a:ext>
            </a:extLst>
          </p:cNvPr>
          <p:cNvSpPr txBox="1"/>
          <p:nvPr/>
        </p:nvSpPr>
        <p:spPr>
          <a:xfrm>
            <a:off x="-6404796" y="37900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E7759-FAF3-48C7-A836-EA76ED848960}"/>
              </a:ext>
            </a:extLst>
          </p:cNvPr>
          <p:cNvSpPr txBox="1"/>
          <p:nvPr/>
        </p:nvSpPr>
        <p:spPr>
          <a:xfrm>
            <a:off x="-6404796" y="3274328"/>
            <a:ext cx="227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Principle of the 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78FAC-5D52-4276-9389-EBCAB0967001}"/>
              </a:ext>
            </a:extLst>
          </p:cNvPr>
          <p:cNvSpPr txBox="1"/>
          <p:nvPr/>
        </p:nvSpPr>
        <p:spPr>
          <a:xfrm>
            <a:off x="-6404796" y="37900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9F445D-C01A-4300-9670-E020D90CEE43}"/>
              </a:ext>
            </a:extLst>
          </p:cNvPr>
          <p:cNvSpPr txBox="1"/>
          <p:nvPr/>
        </p:nvSpPr>
        <p:spPr>
          <a:xfrm>
            <a:off x="-6404796" y="3274328"/>
            <a:ext cx="227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Clinical 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EA9C2-2F06-4784-8454-AC5E728CA9C8}"/>
              </a:ext>
            </a:extLst>
          </p:cNvPr>
          <p:cNvSpPr txBox="1"/>
          <p:nvPr/>
        </p:nvSpPr>
        <p:spPr>
          <a:xfrm>
            <a:off x="-6404796" y="37900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64C5CD-5A0F-4C30-9C3C-C1675B87BC79}"/>
              </a:ext>
            </a:extLst>
          </p:cNvPr>
          <p:cNvSpPr txBox="1"/>
          <p:nvPr/>
        </p:nvSpPr>
        <p:spPr>
          <a:xfrm>
            <a:off x="-6404796" y="37900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0CA7FB-C65B-4752-966E-5EE648786F93}"/>
              </a:ext>
            </a:extLst>
          </p:cNvPr>
          <p:cNvSpPr txBox="1"/>
          <p:nvPr/>
        </p:nvSpPr>
        <p:spPr>
          <a:xfrm>
            <a:off x="-6404796" y="3274328"/>
            <a:ext cx="25484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Advantage</a:t>
            </a:r>
          </a:p>
          <a:p>
            <a:pPr algn="ctr" rtl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&amp;</a:t>
            </a:r>
          </a:p>
          <a:p>
            <a:pPr algn="ctr" rtl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Limitation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831A24-C280-48A8-BD9A-FF9C6291DC47}"/>
              </a:ext>
            </a:extLst>
          </p:cNvPr>
          <p:cNvSpPr txBox="1"/>
          <p:nvPr/>
        </p:nvSpPr>
        <p:spPr>
          <a:xfrm>
            <a:off x="-6404796" y="3174784"/>
            <a:ext cx="2427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PP65 </a:t>
            </a:r>
          </a:p>
          <a:p>
            <a:pPr algn="ctr" rtl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Vs</a:t>
            </a:r>
          </a:p>
          <a:p>
            <a:pPr algn="ctr" rtl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CMV PCR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2380C8-2495-4F5F-B7DF-F230AA02E258}"/>
              </a:ext>
            </a:extLst>
          </p:cNvPr>
          <p:cNvSpPr txBox="1"/>
          <p:nvPr/>
        </p:nvSpPr>
        <p:spPr>
          <a:xfrm>
            <a:off x="2064290" y="1163830"/>
            <a:ext cx="8063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تغییرات متابولیکی در سلول‌های سرطانی</a:t>
            </a:r>
            <a:endParaRPr lang="en-US" sz="80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A13F69-9BB1-43D3-AC17-6904B1038D57}"/>
              </a:ext>
            </a:extLst>
          </p:cNvPr>
          <p:cNvSpPr txBox="1"/>
          <p:nvPr/>
        </p:nvSpPr>
        <p:spPr>
          <a:xfrm>
            <a:off x="2893602" y="3718375"/>
            <a:ext cx="6404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نقش متابولیسم در پیشرفت سرطان و مقاومت درمانی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23D7B7-313F-479F-8490-1088EC51B87C}"/>
              </a:ext>
            </a:extLst>
          </p:cNvPr>
          <p:cNvSpPr txBox="1"/>
          <p:nvPr/>
        </p:nvSpPr>
        <p:spPr>
          <a:xfrm>
            <a:off x="2893602" y="5028654"/>
            <a:ext cx="640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دانشجویان: فاطمه ساعدی، نگین یاری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B3BA9-9B13-9B7A-F317-4080918EC5CE}"/>
              </a:ext>
            </a:extLst>
          </p:cNvPr>
          <p:cNvSpPr txBox="1"/>
          <p:nvPr/>
        </p:nvSpPr>
        <p:spPr>
          <a:xfrm>
            <a:off x="2893602" y="5540281"/>
            <a:ext cx="6404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 خرداد ماه 1404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55A992-C3BD-C6EE-A0AB-6EA7021A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/>
              <a:t>1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466AB0-4669-ACB8-2390-E2BDC1C0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01" y="9728"/>
            <a:ext cx="2255291" cy="22552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72A786-1605-60AA-B00D-BA4B94323D02}"/>
              </a:ext>
            </a:extLst>
          </p:cNvPr>
          <p:cNvSpPr txBox="1"/>
          <p:nvPr/>
        </p:nvSpPr>
        <p:spPr>
          <a:xfrm>
            <a:off x="2893602" y="4572786"/>
            <a:ext cx="640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استاد مربوطه: دکتر فاطمه کیفی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4049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D4BFAE-137F-C9F5-29EC-951A9A54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C347F3-089B-4EE3-2A50-7C78F348C369}"/>
              </a:ext>
            </a:extLst>
          </p:cNvPr>
          <p:cNvSpPr/>
          <p:nvPr/>
        </p:nvSpPr>
        <p:spPr>
          <a:xfrm>
            <a:off x="6022263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B097D9-42B6-BDA0-1B49-818D9D4A8AD2}"/>
              </a:ext>
            </a:extLst>
          </p:cNvPr>
          <p:cNvSpPr/>
          <p:nvPr/>
        </p:nvSpPr>
        <p:spPr>
          <a:xfrm>
            <a:off x="3861422" y="-1211862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3C2DDE-6067-8312-588B-83C665C25043}"/>
              </a:ext>
            </a:extLst>
          </p:cNvPr>
          <p:cNvSpPr/>
          <p:nvPr/>
        </p:nvSpPr>
        <p:spPr>
          <a:xfrm>
            <a:off x="1629103" y="-1125849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3772CA-6CA2-6CC6-FF9E-0E7BF83C7F27}"/>
              </a:ext>
            </a:extLst>
          </p:cNvPr>
          <p:cNvSpPr/>
          <p:nvPr/>
        </p:nvSpPr>
        <p:spPr>
          <a:xfrm>
            <a:off x="-843262" y="-1211862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E97BE4-467B-1BE7-1075-35390D7F24F3}"/>
              </a:ext>
            </a:extLst>
          </p:cNvPr>
          <p:cNvSpPr/>
          <p:nvPr/>
        </p:nvSpPr>
        <p:spPr>
          <a:xfrm>
            <a:off x="-3316328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5AC5E-1C65-978B-BE1E-D743CA51A3E5}"/>
              </a:ext>
            </a:extLst>
          </p:cNvPr>
          <p:cNvSpPr txBox="1"/>
          <p:nvPr/>
        </p:nvSpPr>
        <p:spPr>
          <a:xfrm>
            <a:off x="972519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01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C38F64-D953-3FB9-3EBD-92288EF0037A}"/>
              </a:ext>
            </a:extLst>
          </p:cNvPr>
          <p:cNvSpPr txBox="1"/>
          <p:nvPr/>
        </p:nvSpPr>
        <p:spPr>
          <a:xfrm>
            <a:off x="477134" y="2951946"/>
            <a:ext cx="227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سلولی و سرطان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44E92-C0A5-ECB3-4E9D-3870A2DFFB73}"/>
              </a:ext>
            </a:extLst>
          </p:cNvPr>
          <p:cNvSpPr txBox="1"/>
          <p:nvPr/>
        </p:nvSpPr>
        <p:spPr>
          <a:xfrm>
            <a:off x="3112907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02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506CC-EC62-73FE-49D4-2CD1976B31CE}"/>
              </a:ext>
            </a:extLst>
          </p:cNvPr>
          <p:cNvSpPr txBox="1"/>
          <p:nvPr/>
        </p:nvSpPr>
        <p:spPr>
          <a:xfrm>
            <a:off x="2988142" y="2951946"/>
            <a:ext cx="2649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اثر واربورگ</a:t>
            </a:r>
          </a:p>
          <a:p>
            <a:pPr algn="ctr" rt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2800" b="1" i="0" dirty="0">
                <a:solidFill>
                  <a:srgbClr val="F8FAFF"/>
                </a:solidFill>
                <a:effectLst/>
                <a:latin typeface="DeepSeek-CJK-patch"/>
              </a:rPr>
              <a:t>Warburg Effect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ECC86D-DC68-2E77-76BD-98E19CAC9765}"/>
              </a:ext>
            </a:extLst>
          </p:cNvPr>
          <p:cNvSpPr txBox="1"/>
          <p:nvPr/>
        </p:nvSpPr>
        <p:spPr>
          <a:xfrm>
            <a:off x="5468304" y="218698"/>
            <a:ext cx="167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03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24F0F-BA2B-9DBF-C109-FD535CB34C27}"/>
              </a:ext>
            </a:extLst>
          </p:cNvPr>
          <p:cNvSpPr txBox="1"/>
          <p:nvPr/>
        </p:nvSpPr>
        <p:spPr>
          <a:xfrm>
            <a:off x="5412831" y="2951946"/>
            <a:ext cx="276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تغییرات در </a:t>
            </a:r>
          </a:p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عملکرد میتوکندری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283CF-757B-1D7D-E801-1875D9C8A87B}"/>
              </a:ext>
            </a:extLst>
          </p:cNvPr>
          <p:cNvSpPr txBox="1"/>
          <p:nvPr/>
        </p:nvSpPr>
        <p:spPr>
          <a:xfrm>
            <a:off x="7887074" y="326803"/>
            <a:ext cx="158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04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C54BB7-85FF-99FE-1B99-89CBB3C79948}"/>
              </a:ext>
            </a:extLst>
          </p:cNvPr>
          <p:cNvSpPr txBox="1"/>
          <p:nvPr/>
        </p:nvSpPr>
        <p:spPr>
          <a:xfrm>
            <a:off x="10181941" y="21366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05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06CAC-ACC7-ADB8-E80E-6CD57842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A8EF7-9511-FA8C-7113-3604325B7713}"/>
              </a:ext>
            </a:extLst>
          </p:cNvPr>
          <p:cNvSpPr txBox="1"/>
          <p:nvPr/>
        </p:nvSpPr>
        <p:spPr>
          <a:xfrm>
            <a:off x="3016280" y="536169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6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58A51-5221-99CA-F296-20858FCB4086}"/>
              </a:ext>
            </a:extLst>
          </p:cNvPr>
          <p:cNvSpPr txBox="1"/>
          <p:nvPr/>
        </p:nvSpPr>
        <p:spPr>
          <a:xfrm>
            <a:off x="778263" y="536169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3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DB0697-42DF-E4F9-A15E-E5CB97AB0C25}"/>
              </a:ext>
            </a:extLst>
          </p:cNvPr>
          <p:cNvSpPr txBox="1"/>
          <p:nvPr/>
        </p:nvSpPr>
        <p:spPr>
          <a:xfrm>
            <a:off x="5584450" y="536020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11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59F87-ED1C-9894-8FBB-D9C4307C5FA2}"/>
              </a:ext>
            </a:extLst>
          </p:cNvPr>
          <p:cNvSpPr txBox="1"/>
          <p:nvPr/>
        </p:nvSpPr>
        <p:spPr>
          <a:xfrm>
            <a:off x="7935557" y="536020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15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07E03-F1E4-0FA7-48AC-83295D59062F}"/>
              </a:ext>
            </a:extLst>
          </p:cNvPr>
          <p:cNvSpPr txBox="1"/>
          <p:nvPr/>
        </p:nvSpPr>
        <p:spPr>
          <a:xfrm>
            <a:off x="10192315" y="5366492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20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2C562E-2F00-749C-8BB1-7AE3E89F4821}"/>
              </a:ext>
            </a:extLst>
          </p:cNvPr>
          <p:cNvSpPr txBox="1"/>
          <p:nvPr/>
        </p:nvSpPr>
        <p:spPr>
          <a:xfrm>
            <a:off x="10026752" y="2951946"/>
            <a:ext cx="2427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متابولیسم لیپیدها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394683-45D0-4F6D-EEFE-B6E40C01A30B}"/>
              </a:ext>
            </a:extLst>
          </p:cNvPr>
          <p:cNvSpPr txBox="1"/>
          <p:nvPr/>
        </p:nvSpPr>
        <p:spPr>
          <a:xfrm>
            <a:off x="7869692" y="2890390"/>
            <a:ext cx="2548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آمینواسید‌ها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01675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7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A1D92E4-316B-4A8F-9E75-20D92A91BB51}"/>
              </a:ext>
            </a:extLst>
          </p:cNvPr>
          <p:cNvSpPr/>
          <p:nvPr/>
        </p:nvSpPr>
        <p:spPr>
          <a:xfrm>
            <a:off x="9584860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016A64-60CC-4710-8282-7E8692FCE74D}"/>
              </a:ext>
            </a:extLst>
          </p:cNvPr>
          <p:cNvSpPr/>
          <p:nvPr/>
        </p:nvSpPr>
        <p:spPr>
          <a:xfrm>
            <a:off x="9584860" y="-1051560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40E200-19AE-499B-84C8-95EA9E48EF6F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E7819F-801B-48F4-9282-397DE864E407}"/>
              </a:ext>
            </a:extLst>
          </p:cNvPr>
          <p:cNvSpPr txBox="1"/>
          <p:nvPr/>
        </p:nvSpPr>
        <p:spPr>
          <a:xfrm>
            <a:off x="1003777" y="457396"/>
            <a:ext cx="6806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نقش‌ میتوکندری در سلول‌های سرطانی:</a:t>
            </a:r>
          </a:p>
          <a:p>
            <a:pPr algn="just" rtl="1"/>
            <a:endParaRPr lang="fa-IR" sz="36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تولید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ATP </a:t>
            </a: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از طریق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OXPHOS</a:t>
            </a:r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تولید پیش‌سازهای بیوسنتتیک از طریق چرخه کربس (مانند سیترات برای سنتز لیپید)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تولید گونه‌های فعال اکسیژن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(ROS)</a:t>
            </a:r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متابولیسم اسیدهای آمینه (مانند گلوتامین)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FE81E-839A-F04C-E62D-846815B7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28E5A-6D87-10D1-A8F5-5110D9E04447}"/>
              </a:ext>
            </a:extLst>
          </p:cNvPr>
          <p:cNvSpPr txBox="1"/>
          <p:nvPr/>
        </p:nvSpPr>
        <p:spPr>
          <a:xfrm>
            <a:off x="8819946" y="730994"/>
            <a:ext cx="167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03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ED26F-D37C-22D0-5BF5-17903EDBF012}"/>
              </a:ext>
            </a:extLst>
          </p:cNvPr>
          <p:cNvSpPr txBox="1"/>
          <p:nvPr/>
        </p:nvSpPr>
        <p:spPr>
          <a:xfrm>
            <a:off x="8040625" y="3273552"/>
            <a:ext cx="4151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تغییرات در </a:t>
            </a:r>
          </a:p>
          <a:p>
            <a:pPr algn="ctr" rtl="1"/>
            <a:r>
              <a:rPr lang="fa-IR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عملکرد میتوکندری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165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74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DD120-54D0-D6A3-C7B0-410959ACC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1B95DF1-E599-7FD6-40F9-2BD8FE1CDDFB}"/>
              </a:ext>
            </a:extLst>
          </p:cNvPr>
          <p:cNvSpPr/>
          <p:nvPr/>
        </p:nvSpPr>
        <p:spPr>
          <a:xfrm>
            <a:off x="9584860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78C7E1-B2B1-7CBA-A4FA-79BEF393C5FE}"/>
              </a:ext>
            </a:extLst>
          </p:cNvPr>
          <p:cNvSpPr/>
          <p:nvPr/>
        </p:nvSpPr>
        <p:spPr>
          <a:xfrm>
            <a:off x="9584860" y="-1051560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FD0B2B-92DD-5B43-EA9D-44B9BF259EEF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FB4BC-557C-5A6B-B59D-DCC3344E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89930-32AE-34EE-DFEE-3F4879416B22}"/>
              </a:ext>
            </a:extLst>
          </p:cNvPr>
          <p:cNvSpPr txBox="1"/>
          <p:nvPr/>
        </p:nvSpPr>
        <p:spPr>
          <a:xfrm>
            <a:off x="8819946" y="730994"/>
            <a:ext cx="167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03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89D90-34E9-BD9D-D218-6D9E6B829E46}"/>
              </a:ext>
            </a:extLst>
          </p:cNvPr>
          <p:cNvSpPr txBox="1"/>
          <p:nvPr/>
        </p:nvSpPr>
        <p:spPr>
          <a:xfrm>
            <a:off x="8040625" y="3273552"/>
            <a:ext cx="4151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تغییرات در </a:t>
            </a:r>
          </a:p>
          <a:p>
            <a:pPr algn="ctr" rtl="1"/>
            <a:r>
              <a:rPr lang="fa-IR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عملکرد میتوکندری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B1E5A-E282-8462-6429-B19EBA420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1" y="885318"/>
            <a:ext cx="7921167" cy="50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07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74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14202D-7F8B-4627-D6C5-1E876CB7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2960B6-4F6B-0DD4-DD7D-54A0A0DA7C60}"/>
              </a:ext>
            </a:extLst>
          </p:cNvPr>
          <p:cNvSpPr/>
          <p:nvPr/>
        </p:nvSpPr>
        <p:spPr>
          <a:xfrm>
            <a:off x="9584860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3B7119-503A-006E-5C5E-653028DE3702}"/>
              </a:ext>
            </a:extLst>
          </p:cNvPr>
          <p:cNvSpPr/>
          <p:nvPr/>
        </p:nvSpPr>
        <p:spPr>
          <a:xfrm>
            <a:off x="9584860" y="-1051560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6DAEAF-19EE-BC08-F156-E5DD2DCABEE7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31D02B-4D8A-F976-3D79-DFDD60077C81}"/>
              </a:ext>
            </a:extLst>
          </p:cNvPr>
          <p:cNvSpPr txBox="1"/>
          <p:nvPr/>
        </p:nvSpPr>
        <p:spPr>
          <a:xfrm>
            <a:off x="482977" y="1288393"/>
            <a:ext cx="7557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1. آنالیز فلکس خارج سلولی (مانند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(Seahorse XF Analyzer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:  اندازه‌گیری نرخ مصرف اکسیژن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(OCR)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برای ارزیابی ظرفیت و عملکرد فسفریلاسیون اکسیداتیو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(OXPHOS)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2. بیان پروتئین‌های میتوکندریایی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3. سنجش فعالیت کمپلکس‌های زنجیره انتقال الکترون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4. اندازه‌گیری تولید گونه‌های فعال اکسیژن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(ROS)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میتوکندریایی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DAEAA-7644-F2EE-50D0-9DCF9C38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1D39A-3820-1847-8D1D-3089B8DF9E1C}"/>
              </a:ext>
            </a:extLst>
          </p:cNvPr>
          <p:cNvSpPr txBox="1"/>
          <p:nvPr/>
        </p:nvSpPr>
        <p:spPr>
          <a:xfrm>
            <a:off x="8819946" y="730994"/>
            <a:ext cx="167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03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DE69F-CEE9-5942-58DA-EF6DFCAED144}"/>
              </a:ext>
            </a:extLst>
          </p:cNvPr>
          <p:cNvSpPr txBox="1"/>
          <p:nvPr/>
        </p:nvSpPr>
        <p:spPr>
          <a:xfrm>
            <a:off x="8040625" y="3273552"/>
            <a:ext cx="415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تشخیص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8273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5B62C-493A-C9DB-DBC7-1F0EF6A5F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8FEB129-C3C1-DF30-EAC8-747E9081E8CE}"/>
              </a:ext>
            </a:extLst>
          </p:cNvPr>
          <p:cNvSpPr/>
          <p:nvPr/>
        </p:nvSpPr>
        <p:spPr>
          <a:xfrm>
            <a:off x="6022263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9AE78D-EE4A-3F01-D638-4B9F4C36DB6C}"/>
              </a:ext>
            </a:extLst>
          </p:cNvPr>
          <p:cNvSpPr/>
          <p:nvPr/>
        </p:nvSpPr>
        <p:spPr>
          <a:xfrm>
            <a:off x="3861422" y="-1211862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CD090C-FEEF-4A49-11BE-9E1DA8AE7E3C}"/>
              </a:ext>
            </a:extLst>
          </p:cNvPr>
          <p:cNvSpPr/>
          <p:nvPr/>
        </p:nvSpPr>
        <p:spPr>
          <a:xfrm>
            <a:off x="1629103" y="-1125849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E63783-9D1C-F650-63FE-0AE459DE4F14}"/>
              </a:ext>
            </a:extLst>
          </p:cNvPr>
          <p:cNvSpPr/>
          <p:nvPr/>
        </p:nvSpPr>
        <p:spPr>
          <a:xfrm>
            <a:off x="-843262" y="-1211862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186E10-3321-DA52-4A91-EE3D39344FB6}"/>
              </a:ext>
            </a:extLst>
          </p:cNvPr>
          <p:cNvSpPr/>
          <p:nvPr/>
        </p:nvSpPr>
        <p:spPr>
          <a:xfrm>
            <a:off x="-3316328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0759B-9E78-2074-5C18-A2FED3AB724A}"/>
              </a:ext>
            </a:extLst>
          </p:cNvPr>
          <p:cNvSpPr txBox="1"/>
          <p:nvPr/>
        </p:nvSpPr>
        <p:spPr>
          <a:xfrm>
            <a:off x="972519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01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50A14-6644-01F6-FA46-9B2095C44ACB}"/>
              </a:ext>
            </a:extLst>
          </p:cNvPr>
          <p:cNvSpPr txBox="1"/>
          <p:nvPr/>
        </p:nvSpPr>
        <p:spPr>
          <a:xfrm>
            <a:off x="495518" y="2951946"/>
            <a:ext cx="227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سلولی و سرطان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EB6E0-361D-198A-35D1-CBD4010C76BA}"/>
              </a:ext>
            </a:extLst>
          </p:cNvPr>
          <p:cNvSpPr txBox="1"/>
          <p:nvPr/>
        </p:nvSpPr>
        <p:spPr>
          <a:xfrm>
            <a:off x="3112907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02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49174-7E53-5C2F-9B5F-2EFA2CB1C973}"/>
              </a:ext>
            </a:extLst>
          </p:cNvPr>
          <p:cNvSpPr txBox="1"/>
          <p:nvPr/>
        </p:nvSpPr>
        <p:spPr>
          <a:xfrm>
            <a:off x="2988142" y="2951946"/>
            <a:ext cx="2649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اثر واربورگ</a:t>
            </a:r>
          </a:p>
          <a:p>
            <a:pPr algn="ctr" rt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2800" b="1" i="0" dirty="0">
                <a:solidFill>
                  <a:srgbClr val="F8FAFF"/>
                </a:solidFill>
                <a:effectLst/>
                <a:latin typeface="DeepSeek-CJK-patch"/>
              </a:rPr>
              <a:t>Warburg Effect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1248D-8780-D7ED-F583-569C66701646}"/>
              </a:ext>
            </a:extLst>
          </p:cNvPr>
          <p:cNvSpPr txBox="1"/>
          <p:nvPr/>
        </p:nvSpPr>
        <p:spPr>
          <a:xfrm>
            <a:off x="5468304" y="218698"/>
            <a:ext cx="167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03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444930-B4A8-FA33-9147-8C1EC0249640}"/>
              </a:ext>
            </a:extLst>
          </p:cNvPr>
          <p:cNvSpPr txBox="1"/>
          <p:nvPr/>
        </p:nvSpPr>
        <p:spPr>
          <a:xfrm>
            <a:off x="5412831" y="2951946"/>
            <a:ext cx="276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تغییرات در </a:t>
            </a:r>
          </a:p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عملکرد میتوکندری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ED306-E640-4228-6E56-4CBEAE7C540B}"/>
              </a:ext>
            </a:extLst>
          </p:cNvPr>
          <p:cNvSpPr txBox="1"/>
          <p:nvPr/>
        </p:nvSpPr>
        <p:spPr>
          <a:xfrm>
            <a:off x="7887074" y="326803"/>
            <a:ext cx="158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04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B5B1BB-BAE4-F2D6-99B2-FBF23F013020}"/>
              </a:ext>
            </a:extLst>
          </p:cNvPr>
          <p:cNvSpPr txBox="1"/>
          <p:nvPr/>
        </p:nvSpPr>
        <p:spPr>
          <a:xfrm>
            <a:off x="10181941" y="21366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05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13DE5-77BC-1674-6FB8-89D2A4E30261}"/>
              </a:ext>
            </a:extLst>
          </p:cNvPr>
          <p:cNvSpPr txBox="1"/>
          <p:nvPr/>
        </p:nvSpPr>
        <p:spPr>
          <a:xfrm>
            <a:off x="10026752" y="2951946"/>
            <a:ext cx="2427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متابولیسم لیپیدها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96955-B62B-9A88-1B51-9050781D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79EDE-5AA6-8440-545D-B668F930EE17}"/>
              </a:ext>
            </a:extLst>
          </p:cNvPr>
          <p:cNvSpPr txBox="1"/>
          <p:nvPr/>
        </p:nvSpPr>
        <p:spPr>
          <a:xfrm>
            <a:off x="3016280" y="536169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6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D73D93-447B-D408-D213-EF1BE3A2E0F0}"/>
              </a:ext>
            </a:extLst>
          </p:cNvPr>
          <p:cNvSpPr txBox="1"/>
          <p:nvPr/>
        </p:nvSpPr>
        <p:spPr>
          <a:xfrm>
            <a:off x="778263" y="536169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3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92341-7C50-D2A0-FB63-C90401D07032}"/>
              </a:ext>
            </a:extLst>
          </p:cNvPr>
          <p:cNvSpPr txBox="1"/>
          <p:nvPr/>
        </p:nvSpPr>
        <p:spPr>
          <a:xfrm>
            <a:off x="5584450" y="536020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11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89793B-3370-AD82-B61D-F81C79407A84}"/>
              </a:ext>
            </a:extLst>
          </p:cNvPr>
          <p:cNvSpPr txBox="1"/>
          <p:nvPr/>
        </p:nvSpPr>
        <p:spPr>
          <a:xfrm>
            <a:off x="7935557" y="536020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15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4E23EF-BC52-6660-8B92-FA92E3432BFF}"/>
              </a:ext>
            </a:extLst>
          </p:cNvPr>
          <p:cNvSpPr txBox="1"/>
          <p:nvPr/>
        </p:nvSpPr>
        <p:spPr>
          <a:xfrm>
            <a:off x="10192315" y="5366492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20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5FF373-9E26-1463-8C02-A6E6A1F6A291}"/>
              </a:ext>
            </a:extLst>
          </p:cNvPr>
          <p:cNvSpPr txBox="1"/>
          <p:nvPr/>
        </p:nvSpPr>
        <p:spPr>
          <a:xfrm>
            <a:off x="7869692" y="2890390"/>
            <a:ext cx="2548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آمینواسید‌ها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728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A1D92E4-316B-4A8F-9E75-20D92A91BB51}"/>
              </a:ext>
            </a:extLst>
          </p:cNvPr>
          <p:cNvSpPr/>
          <p:nvPr/>
        </p:nvSpPr>
        <p:spPr>
          <a:xfrm>
            <a:off x="8656974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016A64-60CC-4710-8282-7E8692FCE74D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CE0CB-DE2D-EFDE-3063-316030AF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0EA9E-A661-76FA-71F6-A1F07F56787F}"/>
              </a:ext>
            </a:extLst>
          </p:cNvPr>
          <p:cNvSpPr txBox="1"/>
          <p:nvPr/>
        </p:nvSpPr>
        <p:spPr>
          <a:xfrm>
            <a:off x="8908478" y="754269"/>
            <a:ext cx="158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04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3C910-6191-B006-BA2A-4A8BBE070FC7}"/>
              </a:ext>
            </a:extLst>
          </p:cNvPr>
          <p:cNvSpPr txBox="1"/>
          <p:nvPr/>
        </p:nvSpPr>
        <p:spPr>
          <a:xfrm>
            <a:off x="8425161" y="3273552"/>
            <a:ext cx="2625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آمینواسید‌ها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6548D-994B-F25F-2B12-F42C421EB589}"/>
              </a:ext>
            </a:extLst>
          </p:cNvPr>
          <p:cNvSpPr txBox="1"/>
          <p:nvPr/>
        </p:nvSpPr>
        <p:spPr>
          <a:xfrm>
            <a:off x="632297" y="365063"/>
            <a:ext cx="71782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نقش‌ آمینواسیدها در سلول‌های سرطانی:</a:t>
            </a:r>
          </a:p>
          <a:p>
            <a:pPr algn="just" rtl="1"/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گلوتامین: فراوان‌ترین اسید آمینه در پلاسما است و توسط بسیاری از سلول‌های سرطانی به مقدار زیادی مصرف می‌شود ("اعتیاد به گلوتامین").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سرین و گلایسین: نقش در متابولیسم تک-کربن، سنتز نوکلئوتید و پروتئین.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آرژنین، آسپارتات، آسپاراژین: نقش‌های متنوع در رشد و بقای تومور.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اسیدهای آمینه شاخه‌دار: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منبع انرژی و سیگنالینگ.</a:t>
            </a:r>
          </a:p>
        </p:txBody>
      </p:sp>
    </p:spTree>
    <p:extLst>
      <p:ext uri="{BB962C8B-B14F-4D97-AF65-F5344CB8AC3E}">
        <p14:creationId xmlns:p14="http://schemas.microsoft.com/office/powerpoint/2010/main" val="188635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A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9DBEC-7A98-616D-B04F-65FB699F7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5206EB0-A1EF-CA68-4F49-F2839DA7CB66}"/>
              </a:ext>
            </a:extLst>
          </p:cNvPr>
          <p:cNvSpPr/>
          <p:nvPr/>
        </p:nvSpPr>
        <p:spPr>
          <a:xfrm>
            <a:off x="8656974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9F8078-696E-81F7-8415-42BAECA80DBF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68180-DB84-79BA-F976-D17F7FD4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10D2C-E8CC-C8F2-342A-DA863B1BCB1D}"/>
              </a:ext>
            </a:extLst>
          </p:cNvPr>
          <p:cNvSpPr txBox="1"/>
          <p:nvPr/>
        </p:nvSpPr>
        <p:spPr>
          <a:xfrm>
            <a:off x="8908478" y="754269"/>
            <a:ext cx="158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04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B73AD-BBF6-6137-62F7-E079BE8B59DA}"/>
              </a:ext>
            </a:extLst>
          </p:cNvPr>
          <p:cNvSpPr txBox="1"/>
          <p:nvPr/>
        </p:nvSpPr>
        <p:spPr>
          <a:xfrm>
            <a:off x="8425161" y="3273552"/>
            <a:ext cx="2644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گلوتامین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2C5A7-F28C-C94B-6D4B-D3427F60B7DB}"/>
              </a:ext>
            </a:extLst>
          </p:cNvPr>
          <p:cNvSpPr txBox="1"/>
          <p:nvPr/>
        </p:nvSpPr>
        <p:spPr>
          <a:xfrm>
            <a:off x="1003777" y="120402"/>
            <a:ext cx="680679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نقش‌ گلوتامین در سلول‌های سرطانی:</a:t>
            </a:r>
          </a:p>
          <a:p>
            <a:pPr algn="just" rtl="1"/>
            <a:endParaRPr lang="fa-IR" sz="36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منبع کربن برای پر کردن چرخه کربس (گلوتامینولیز).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منبع نیتروژن برای سنتز نوکلئوتیدها و اسیدهای آمینه غیر ضروری.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کمک به حفظ تعادل ردوکس از طریق تولید گلوتاتیون.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تولید آلفا-کتوگلوتارات که یک متابولیت کلیدی در مسیرهای سیگنالینگ و اپی‌ژنتیک است.</a:t>
            </a:r>
          </a:p>
        </p:txBody>
      </p:sp>
    </p:spTree>
    <p:extLst>
      <p:ext uri="{BB962C8B-B14F-4D97-AF65-F5344CB8AC3E}">
        <p14:creationId xmlns:p14="http://schemas.microsoft.com/office/powerpoint/2010/main" val="3851754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A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40CC2-F959-D374-A745-EAC4FA5E0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5A81424-ECDB-7281-07CD-8A1276852C1A}"/>
              </a:ext>
            </a:extLst>
          </p:cNvPr>
          <p:cNvSpPr/>
          <p:nvPr/>
        </p:nvSpPr>
        <p:spPr>
          <a:xfrm>
            <a:off x="8656974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E4D108-ADB6-4105-5AC4-8E870E59C908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4CA30-C0BE-1025-2F03-620DC2B8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A7ED4-6DAE-D06F-2AD8-42CBE27B9613}"/>
              </a:ext>
            </a:extLst>
          </p:cNvPr>
          <p:cNvSpPr txBox="1"/>
          <p:nvPr/>
        </p:nvSpPr>
        <p:spPr>
          <a:xfrm>
            <a:off x="8908478" y="754269"/>
            <a:ext cx="158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04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D9133-5779-D4E7-B83C-90ADE381C11D}"/>
              </a:ext>
            </a:extLst>
          </p:cNvPr>
          <p:cNvSpPr txBox="1"/>
          <p:nvPr/>
        </p:nvSpPr>
        <p:spPr>
          <a:xfrm>
            <a:off x="8425161" y="3273552"/>
            <a:ext cx="2644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گلوتامین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8051A4-5D08-B987-0C46-B972CECBD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0" y="832626"/>
            <a:ext cx="7904515" cy="51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26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A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F01A1-B27E-369D-CF8A-B00063F3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A5F2EB1-8B5F-107B-1D4A-C46C1FE44646}"/>
              </a:ext>
            </a:extLst>
          </p:cNvPr>
          <p:cNvSpPr/>
          <p:nvPr/>
        </p:nvSpPr>
        <p:spPr>
          <a:xfrm>
            <a:off x="8656974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7DB396-23C1-4824-F4ED-123FE4AEE1D2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D6891-FEBF-5276-7CD5-D5F6DEB7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B3A7F-1DA8-5A72-57F7-B7FB7B2E3731}"/>
              </a:ext>
            </a:extLst>
          </p:cNvPr>
          <p:cNvSpPr txBox="1"/>
          <p:nvPr/>
        </p:nvSpPr>
        <p:spPr>
          <a:xfrm>
            <a:off x="8908478" y="754269"/>
            <a:ext cx="158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04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217B7-1C5C-D748-568F-69EE2338683E}"/>
              </a:ext>
            </a:extLst>
          </p:cNvPr>
          <p:cNvSpPr txBox="1"/>
          <p:nvPr/>
        </p:nvSpPr>
        <p:spPr>
          <a:xfrm>
            <a:off x="8425161" y="3273552"/>
            <a:ext cx="2644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تشخیص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26A57-86D2-9F72-2728-68E9BFAE119B}"/>
              </a:ext>
            </a:extLst>
          </p:cNvPr>
          <p:cNvSpPr txBox="1"/>
          <p:nvPr/>
        </p:nvSpPr>
        <p:spPr>
          <a:xfrm>
            <a:off x="1003777" y="272730"/>
            <a:ext cx="68067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1. استفاده از گلوتامین نشاندار شده با ایزوتوپ پایدار (مانند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13C5-</a:t>
            </a: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گلوتامین یا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15N2-</a:t>
            </a: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گلوتامین): و ردیابی آن در متابولیت‌های پایین‌دست توسط طیف‌سنجی جرمی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(MS) </a:t>
            </a: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برای ارزیابی فلاکس گلوتامینولیز (بیشتر تحقیقاتی).</a:t>
            </a:r>
          </a:p>
          <a:p>
            <a:pPr algn="just" rtl="1"/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2. اندازه‌گیری غلظت متابولیت‌های مرتبط با گلوتامین مثل گلوتامات و آلفا-کتوگلوتارات.</a:t>
            </a:r>
          </a:p>
          <a:p>
            <a:pPr algn="just" rtl="1"/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3. بررسی فعالیت آنزیم‌ گلوتامیناز و ناقل گلوتامین با سنجش بیان ژن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(PCR) </a:t>
            </a:r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یا پروتئین (وسترن بلات،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IHC).</a:t>
            </a:r>
          </a:p>
        </p:txBody>
      </p:sp>
    </p:spTree>
    <p:extLst>
      <p:ext uri="{BB962C8B-B14F-4D97-AF65-F5344CB8AC3E}">
        <p14:creationId xmlns:p14="http://schemas.microsoft.com/office/powerpoint/2010/main" val="4222215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FBE93-71A8-2623-3263-76B02103D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EC1789-F296-5762-F1DD-6579C4787868}"/>
              </a:ext>
            </a:extLst>
          </p:cNvPr>
          <p:cNvSpPr/>
          <p:nvPr/>
        </p:nvSpPr>
        <p:spPr>
          <a:xfrm>
            <a:off x="6022263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281431-C01F-D735-33AF-1916B9DC19AD}"/>
              </a:ext>
            </a:extLst>
          </p:cNvPr>
          <p:cNvSpPr/>
          <p:nvPr/>
        </p:nvSpPr>
        <p:spPr>
          <a:xfrm>
            <a:off x="3861422" y="-1211862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DCF7F1-38C7-2813-0CFE-03047CEA5CFA}"/>
              </a:ext>
            </a:extLst>
          </p:cNvPr>
          <p:cNvSpPr/>
          <p:nvPr/>
        </p:nvSpPr>
        <p:spPr>
          <a:xfrm>
            <a:off x="1629103" y="-1125849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B93D86-D058-C365-1380-CC30EA21AB83}"/>
              </a:ext>
            </a:extLst>
          </p:cNvPr>
          <p:cNvSpPr/>
          <p:nvPr/>
        </p:nvSpPr>
        <p:spPr>
          <a:xfrm>
            <a:off x="-843262" y="-1211862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980500-6456-023F-1773-FD16E5ACCF86}"/>
              </a:ext>
            </a:extLst>
          </p:cNvPr>
          <p:cNvSpPr/>
          <p:nvPr/>
        </p:nvSpPr>
        <p:spPr>
          <a:xfrm>
            <a:off x="-3316328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04C1E-390C-5380-77CA-1BD9BA40A023}"/>
              </a:ext>
            </a:extLst>
          </p:cNvPr>
          <p:cNvSpPr txBox="1"/>
          <p:nvPr/>
        </p:nvSpPr>
        <p:spPr>
          <a:xfrm>
            <a:off x="972519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01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DEFD5-A28B-3591-F322-C93F2BC6EDC4}"/>
              </a:ext>
            </a:extLst>
          </p:cNvPr>
          <p:cNvSpPr txBox="1"/>
          <p:nvPr/>
        </p:nvSpPr>
        <p:spPr>
          <a:xfrm>
            <a:off x="414033" y="2951945"/>
            <a:ext cx="227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سلولی و سرطان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E5F638-4D54-2F15-E9D1-DD902254F732}"/>
              </a:ext>
            </a:extLst>
          </p:cNvPr>
          <p:cNvSpPr txBox="1"/>
          <p:nvPr/>
        </p:nvSpPr>
        <p:spPr>
          <a:xfrm>
            <a:off x="3112907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02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870B9-7625-1C16-6AA6-C5A6E344EA04}"/>
              </a:ext>
            </a:extLst>
          </p:cNvPr>
          <p:cNvSpPr txBox="1"/>
          <p:nvPr/>
        </p:nvSpPr>
        <p:spPr>
          <a:xfrm>
            <a:off x="2988142" y="2951946"/>
            <a:ext cx="2649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اثر واربورگ</a:t>
            </a:r>
          </a:p>
          <a:p>
            <a:pPr algn="ctr" rt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2800" b="1" i="0" dirty="0">
                <a:solidFill>
                  <a:srgbClr val="F8FAFF"/>
                </a:solidFill>
                <a:effectLst/>
                <a:latin typeface="DeepSeek-CJK-patch"/>
              </a:rPr>
              <a:t>Warburg Effect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BFA57-450E-680E-2342-6A1E7182D7D3}"/>
              </a:ext>
            </a:extLst>
          </p:cNvPr>
          <p:cNvSpPr txBox="1"/>
          <p:nvPr/>
        </p:nvSpPr>
        <p:spPr>
          <a:xfrm>
            <a:off x="5468304" y="218698"/>
            <a:ext cx="167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03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6DD501-B7C7-F3EE-E4D8-2B79D338B818}"/>
              </a:ext>
            </a:extLst>
          </p:cNvPr>
          <p:cNvSpPr txBox="1"/>
          <p:nvPr/>
        </p:nvSpPr>
        <p:spPr>
          <a:xfrm>
            <a:off x="5412831" y="2951946"/>
            <a:ext cx="276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تغییرات در </a:t>
            </a:r>
          </a:p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عملکرد میتوکندری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7C8CE7-32A5-59E3-BF5C-6276FB7C2034}"/>
              </a:ext>
            </a:extLst>
          </p:cNvPr>
          <p:cNvSpPr txBox="1"/>
          <p:nvPr/>
        </p:nvSpPr>
        <p:spPr>
          <a:xfrm>
            <a:off x="7887074" y="326803"/>
            <a:ext cx="158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04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78810-A7FB-FD3B-166C-D1E9EBAD2D20}"/>
              </a:ext>
            </a:extLst>
          </p:cNvPr>
          <p:cNvSpPr txBox="1"/>
          <p:nvPr/>
        </p:nvSpPr>
        <p:spPr>
          <a:xfrm>
            <a:off x="10181941" y="21366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05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E87AB-72B1-BAF5-4947-78848E2E0DA3}"/>
              </a:ext>
            </a:extLst>
          </p:cNvPr>
          <p:cNvSpPr txBox="1"/>
          <p:nvPr/>
        </p:nvSpPr>
        <p:spPr>
          <a:xfrm>
            <a:off x="7869692" y="2890390"/>
            <a:ext cx="2548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آمینواسیدها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8B2723-E40E-D9D2-CAB7-141766B6CAC3}"/>
              </a:ext>
            </a:extLst>
          </p:cNvPr>
          <p:cNvSpPr txBox="1"/>
          <p:nvPr/>
        </p:nvSpPr>
        <p:spPr>
          <a:xfrm>
            <a:off x="10026752" y="2951946"/>
            <a:ext cx="2427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متابولیسم لیپیدها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D9925-C709-5730-86D7-CA47EB49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336E3-05C9-791B-CD98-86DD915C202F}"/>
              </a:ext>
            </a:extLst>
          </p:cNvPr>
          <p:cNvSpPr txBox="1"/>
          <p:nvPr/>
        </p:nvSpPr>
        <p:spPr>
          <a:xfrm>
            <a:off x="3016280" y="536169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6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4A26B0-FE86-1C8A-A13C-02B1D31EEAE3}"/>
              </a:ext>
            </a:extLst>
          </p:cNvPr>
          <p:cNvSpPr txBox="1"/>
          <p:nvPr/>
        </p:nvSpPr>
        <p:spPr>
          <a:xfrm>
            <a:off x="778263" y="536169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3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4B6EF7-2874-BC4E-49EA-5288CBD86D33}"/>
              </a:ext>
            </a:extLst>
          </p:cNvPr>
          <p:cNvSpPr txBox="1"/>
          <p:nvPr/>
        </p:nvSpPr>
        <p:spPr>
          <a:xfrm>
            <a:off x="5584450" y="536020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11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C0F05A-55C9-CB96-4F35-A6F578487061}"/>
              </a:ext>
            </a:extLst>
          </p:cNvPr>
          <p:cNvSpPr txBox="1"/>
          <p:nvPr/>
        </p:nvSpPr>
        <p:spPr>
          <a:xfrm>
            <a:off x="7935557" y="536020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15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B72CC-FB61-F0AE-31A7-57066E62C5B5}"/>
              </a:ext>
            </a:extLst>
          </p:cNvPr>
          <p:cNvSpPr txBox="1"/>
          <p:nvPr/>
        </p:nvSpPr>
        <p:spPr>
          <a:xfrm>
            <a:off x="10192315" y="5366492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20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916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A1D92E4-316B-4A8F-9E75-20D92A91BB51}"/>
              </a:ext>
            </a:extLst>
          </p:cNvPr>
          <p:cNvSpPr/>
          <p:nvPr/>
        </p:nvSpPr>
        <p:spPr>
          <a:xfrm>
            <a:off x="6022263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016A64-60CC-4710-8282-7E8692FCE74D}"/>
              </a:ext>
            </a:extLst>
          </p:cNvPr>
          <p:cNvSpPr/>
          <p:nvPr/>
        </p:nvSpPr>
        <p:spPr>
          <a:xfrm>
            <a:off x="3861422" y="-1211862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40E200-19AE-499B-84C8-95EA9E48EF6F}"/>
              </a:ext>
            </a:extLst>
          </p:cNvPr>
          <p:cNvSpPr/>
          <p:nvPr/>
        </p:nvSpPr>
        <p:spPr>
          <a:xfrm>
            <a:off x="1629103" y="-1125849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6A65BB-52C0-4A38-B2C8-34733415815B}"/>
              </a:ext>
            </a:extLst>
          </p:cNvPr>
          <p:cNvSpPr/>
          <p:nvPr/>
        </p:nvSpPr>
        <p:spPr>
          <a:xfrm>
            <a:off x="-843262" y="-1211862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CF60B-C81B-4FF4-A116-2F0664DE0B2D}"/>
              </a:ext>
            </a:extLst>
          </p:cNvPr>
          <p:cNvSpPr/>
          <p:nvPr/>
        </p:nvSpPr>
        <p:spPr>
          <a:xfrm>
            <a:off x="-3316328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F744C-66A2-4887-864A-3F50B43EF2C0}"/>
              </a:ext>
            </a:extLst>
          </p:cNvPr>
          <p:cNvSpPr txBox="1"/>
          <p:nvPr/>
        </p:nvSpPr>
        <p:spPr>
          <a:xfrm>
            <a:off x="972519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01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C630B8-D4B6-4F6D-82F6-274149F99DB1}"/>
              </a:ext>
            </a:extLst>
          </p:cNvPr>
          <p:cNvSpPr txBox="1"/>
          <p:nvPr/>
        </p:nvSpPr>
        <p:spPr>
          <a:xfrm>
            <a:off x="440620" y="2951945"/>
            <a:ext cx="227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سلولی و سرطان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A4BA9-FAE0-4CF5-B14B-3ED15D8BB279}"/>
              </a:ext>
            </a:extLst>
          </p:cNvPr>
          <p:cNvSpPr txBox="1"/>
          <p:nvPr/>
        </p:nvSpPr>
        <p:spPr>
          <a:xfrm>
            <a:off x="3112907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02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E7759-FAF3-48C7-A836-EA76ED848960}"/>
              </a:ext>
            </a:extLst>
          </p:cNvPr>
          <p:cNvSpPr txBox="1"/>
          <p:nvPr/>
        </p:nvSpPr>
        <p:spPr>
          <a:xfrm>
            <a:off x="2988142" y="2951946"/>
            <a:ext cx="2649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اثر واربورگ</a:t>
            </a:r>
          </a:p>
          <a:p>
            <a:pPr algn="ctr" rt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2800" b="1" i="0" dirty="0">
                <a:solidFill>
                  <a:srgbClr val="F8FAFF"/>
                </a:solidFill>
                <a:effectLst/>
                <a:latin typeface="DeepSeek-CJK-patch"/>
              </a:rPr>
              <a:t>Warburg Effect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78FAC-5D52-4276-9389-EBCAB0967001}"/>
              </a:ext>
            </a:extLst>
          </p:cNvPr>
          <p:cNvSpPr txBox="1"/>
          <p:nvPr/>
        </p:nvSpPr>
        <p:spPr>
          <a:xfrm>
            <a:off x="5468304" y="218698"/>
            <a:ext cx="167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03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9F445D-C01A-4300-9670-E020D90CEE43}"/>
              </a:ext>
            </a:extLst>
          </p:cNvPr>
          <p:cNvSpPr txBox="1"/>
          <p:nvPr/>
        </p:nvSpPr>
        <p:spPr>
          <a:xfrm>
            <a:off x="5412831" y="2951946"/>
            <a:ext cx="276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تغییرات در </a:t>
            </a:r>
          </a:p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عملکرد میتوکندری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EA9C2-2F06-4784-8454-AC5E728CA9C8}"/>
              </a:ext>
            </a:extLst>
          </p:cNvPr>
          <p:cNvSpPr txBox="1"/>
          <p:nvPr/>
        </p:nvSpPr>
        <p:spPr>
          <a:xfrm>
            <a:off x="7887074" y="326803"/>
            <a:ext cx="158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04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64C5CD-5A0F-4C30-9C3C-C1675B87BC79}"/>
              </a:ext>
            </a:extLst>
          </p:cNvPr>
          <p:cNvSpPr txBox="1"/>
          <p:nvPr/>
        </p:nvSpPr>
        <p:spPr>
          <a:xfrm>
            <a:off x="10181941" y="21366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05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0CA7FB-C65B-4752-966E-5EE648786F93}"/>
              </a:ext>
            </a:extLst>
          </p:cNvPr>
          <p:cNvSpPr txBox="1"/>
          <p:nvPr/>
        </p:nvSpPr>
        <p:spPr>
          <a:xfrm>
            <a:off x="7869692" y="2890390"/>
            <a:ext cx="2548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آمینواسید‌ها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3671C-316D-105F-DF6D-FB0FDF3F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D33858-3D39-6E8A-8FCB-FD2D5D171A77}"/>
              </a:ext>
            </a:extLst>
          </p:cNvPr>
          <p:cNvSpPr txBox="1"/>
          <p:nvPr/>
        </p:nvSpPr>
        <p:spPr>
          <a:xfrm>
            <a:off x="3016280" y="536169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6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A50719-870C-B956-FE74-5A42A78071B1}"/>
              </a:ext>
            </a:extLst>
          </p:cNvPr>
          <p:cNvSpPr txBox="1"/>
          <p:nvPr/>
        </p:nvSpPr>
        <p:spPr>
          <a:xfrm>
            <a:off x="778263" y="536169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3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E44D3-EABA-AC7D-906B-2A840634C168}"/>
              </a:ext>
            </a:extLst>
          </p:cNvPr>
          <p:cNvSpPr txBox="1"/>
          <p:nvPr/>
        </p:nvSpPr>
        <p:spPr>
          <a:xfrm>
            <a:off x="5584450" y="536020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11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430B21-A299-1040-D79A-DBBAED901082}"/>
              </a:ext>
            </a:extLst>
          </p:cNvPr>
          <p:cNvSpPr txBox="1"/>
          <p:nvPr/>
        </p:nvSpPr>
        <p:spPr>
          <a:xfrm>
            <a:off x="7935557" y="536020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15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96A8D6-2090-E79B-F75D-F1F6AAFE76EC}"/>
              </a:ext>
            </a:extLst>
          </p:cNvPr>
          <p:cNvSpPr txBox="1"/>
          <p:nvPr/>
        </p:nvSpPr>
        <p:spPr>
          <a:xfrm>
            <a:off x="10192315" y="5366492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20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BE8E3-086D-B8DC-EC20-B9E66B3EDA32}"/>
              </a:ext>
            </a:extLst>
          </p:cNvPr>
          <p:cNvSpPr txBox="1"/>
          <p:nvPr/>
        </p:nvSpPr>
        <p:spPr>
          <a:xfrm>
            <a:off x="10026752" y="2951946"/>
            <a:ext cx="2427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متابولیسم لیپیدها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244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A1D92E4-316B-4A8F-9E75-20D92A91BB51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FB355-3C90-4255-5D2C-78DC96F2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82610-91BB-8908-72F8-87E15FA99823}"/>
              </a:ext>
            </a:extLst>
          </p:cNvPr>
          <p:cNvSpPr txBox="1"/>
          <p:nvPr/>
        </p:nvSpPr>
        <p:spPr>
          <a:xfrm>
            <a:off x="9021889" y="685617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05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CB870-CEDA-3133-86D5-78EDB35EA59B}"/>
              </a:ext>
            </a:extLst>
          </p:cNvPr>
          <p:cNvSpPr txBox="1"/>
          <p:nvPr/>
        </p:nvSpPr>
        <p:spPr>
          <a:xfrm>
            <a:off x="8536187" y="3451895"/>
            <a:ext cx="2427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متابولیسم لیپیدها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89EC2-3054-505C-E6EA-9DDFE2BE71AC}"/>
              </a:ext>
            </a:extLst>
          </p:cNvPr>
          <p:cNvSpPr txBox="1"/>
          <p:nvPr/>
        </p:nvSpPr>
        <p:spPr>
          <a:xfrm>
            <a:off x="661481" y="1197620"/>
            <a:ext cx="71393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نقش‌ لیپیدها در سلول‌های سرطانی:</a:t>
            </a:r>
          </a:p>
          <a:p>
            <a:pPr algn="just" rtl="1"/>
            <a:endParaRPr lang="fa-IR" sz="32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فزایش سنتز اسیدهای چرب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de novo</a:t>
            </a:r>
            <a:r>
              <a:rPr lang="fa-IR" sz="36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: 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fa-IR" sz="36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تغییرات در جذب و انتقال لیپیدها.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fa-IR" sz="36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36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افزایش اکسیداسیون اسیدهای چرب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(FAO) </a:t>
            </a:r>
            <a:r>
              <a:rPr lang="fa-IR" sz="36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برخی سرطان‌ها</a:t>
            </a:r>
          </a:p>
        </p:txBody>
      </p:sp>
    </p:spTree>
    <p:extLst>
      <p:ext uri="{BB962C8B-B14F-4D97-AF65-F5344CB8AC3E}">
        <p14:creationId xmlns:p14="http://schemas.microsoft.com/office/powerpoint/2010/main" val="1803972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3AA62-9F42-D6DD-B487-505E078F5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DAAE48C-724B-60CC-727A-C0AEC9FE9618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899BD-B978-3E5C-EF84-7D3F31E3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E20AD-69B1-4049-94F0-5E42D5DD1EFF}"/>
              </a:ext>
            </a:extLst>
          </p:cNvPr>
          <p:cNvSpPr txBox="1"/>
          <p:nvPr/>
        </p:nvSpPr>
        <p:spPr>
          <a:xfrm>
            <a:off x="9021889" y="685617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05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147B0-7143-86BB-69B6-6C611E118004}"/>
              </a:ext>
            </a:extLst>
          </p:cNvPr>
          <p:cNvSpPr txBox="1"/>
          <p:nvPr/>
        </p:nvSpPr>
        <p:spPr>
          <a:xfrm>
            <a:off x="8536187" y="3451895"/>
            <a:ext cx="2427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متابولیسم لیپیدها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3B7B47-6753-3B90-A749-9EAE7E1F2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5" y="685617"/>
            <a:ext cx="7787608" cy="567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8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6A9E0-EA9A-8F7E-B31E-404B89647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9451F5-762E-51F5-D1DE-FDAC394DFDC9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5C012-7D41-1006-6BF6-C9D1406D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28FB8-980A-7641-B92C-0C09CEF08E32}"/>
              </a:ext>
            </a:extLst>
          </p:cNvPr>
          <p:cNvSpPr txBox="1"/>
          <p:nvPr/>
        </p:nvSpPr>
        <p:spPr>
          <a:xfrm>
            <a:off x="9021889" y="685617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05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5E26D-44B7-4535-3B25-44C0C9898E38}"/>
              </a:ext>
            </a:extLst>
          </p:cNvPr>
          <p:cNvSpPr txBox="1"/>
          <p:nvPr/>
        </p:nvSpPr>
        <p:spPr>
          <a:xfrm>
            <a:off x="8536187" y="3451895"/>
            <a:ext cx="242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تشخیص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600D9-48B2-116F-7ECA-9A36334165BE}"/>
              </a:ext>
            </a:extLst>
          </p:cNvPr>
          <p:cNvSpPr txBox="1"/>
          <p:nvPr/>
        </p:nvSpPr>
        <p:spPr>
          <a:xfrm>
            <a:off x="639234" y="1012954"/>
            <a:ext cx="71393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1. ردیابی ایزوتوپی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2. بررسی بیان و فعالیت آنزیم‌هایی مانند استیل-کوآ کربوکسیلاز از طریق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PCR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، وسترن بلات،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IHC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3. اندازه‌گیری تولید اجسام کتونی یا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CO2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نشاندار: پس از تجویز اسیدهای چرب نشاندار.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4. پروفایل جامع لیپیدها: با استفاده از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LC-MS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یا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GC-MS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برای شناسایی و تعیین کمیت انواع مختلف گونه‌های لیپیدی در سلول‌ها، بافت‌ها یا پلاسما.</a:t>
            </a:r>
          </a:p>
        </p:txBody>
      </p:sp>
    </p:spTree>
    <p:extLst>
      <p:ext uri="{BB962C8B-B14F-4D97-AF65-F5344CB8AC3E}">
        <p14:creationId xmlns:p14="http://schemas.microsoft.com/office/powerpoint/2010/main" val="1261904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93E85-A697-E434-153F-AD48EF787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 28">
            <a:extLst>
              <a:ext uri="{FF2B5EF4-FFF2-40B4-BE49-F238E27FC236}">
                <a16:creationId xmlns:a16="http://schemas.microsoft.com/office/drawing/2014/main" id="{67033E87-881D-0E04-92FC-F47A6DB6D3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ADFDF-FAB5-E625-745D-C898361C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23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241028-1425-9D16-7EEA-05E9BE5D4C6D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08822-E1CE-3D75-E675-E615A0842710}"/>
              </a:ext>
            </a:extLst>
          </p:cNvPr>
          <p:cNvSpPr txBox="1"/>
          <p:nvPr/>
        </p:nvSpPr>
        <p:spPr>
          <a:xfrm>
            <a:off x="8292995" y="2888831"/>
            <a:ext cx="2427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منابع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D246E-1B56-29ED-B82E-F02348D28781}"/>
              </a:ext>
            </a:extLst>
          </p:cNvPr>
          <p:cNvSpPr txBox="1"/>
          <p:nvPr/>
        </p:nvSpPr>
        <p:spPr>
          <a:xfrm>
            <a:off x="642025" y="633416"/>
            <a:ext cx="713935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Kubicka, A.; Matczak, K.;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Łabieniec-Watała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, M. More Than Meets the Eye Regarding Cancer Metabolism. Int. J. Mol. Sci. 2021, 22, 9507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Vander Heiden, M. G., Cantley, L. C., &amp; Thompson, C. B. (2009). Understanding the Warburg effect: the metabolic requirements of cell proliferation. Science, 324(5930), 1029-1033.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DeBerardinis, R. J., &amp; Chandel, N. S. (2016). Fundamentals of cancer metabolism. Science advances, 2(5), e1600200.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058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BFD29-67EB-29AA-D714-09D718EF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 28">
            <a:extLst>
              <a:ext uri="{FF2B5EF4-FFF2-40B4-BE49-F238E27FC236}">
                <a16:creationId xmlns:a16="http://schemas.microsoft.com/office/drawing/2014/main" id="{B3A42BE4-00A7-5547-4063-F9CE817C3EF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D5B86-ECAD-8E79-03CC-96B0A810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24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D0DDF8-6D3C-DD68-86A4-125FE0BFC351}"/>
              </a:ext>
            </a:extLst>
          </p:cNvPr>
          <p:cNvSpPr/>
          <p:nvPr/>
        </p:nvSpPr>
        <p:spPr>
          <a:xfrm>
            <a:off x="8193024" y="-1207008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AB6B4-2CF5-7956-85EC-B989253FC1CA}"/>
              </a:ext>
            </a:extLst>
          </p:cNvPr>
          <p:cNvSpPr txBox="1"/>
          <p:nvPr/>
        </p:nvSpPr>
        <p:spPr>
          <a:xfrm>
            <a:off x="8292995" y="2888831"/>
            <a:ext cx="2427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منابع</a:t>
            </a:r>
            <a:endParaRPr lang="en-US" sz="6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99BF0-3C46-68A1-04C1-6692B7FFB3A7}"/>
              </a:ext>
            </a:extLst>
          </p:cNvPr>
          <p:cNvSpPr txBox="1"/>
          <p:nvPr/>
        </p:nvSpPr>
        <p:spPr>
          <a:xfrm>
            <a:off x="633043" y="366623"/>
            <a:ext cx="713935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Weinberg, S. E., &amp; Chandel, N. S. (2015). Targeting mitochondria metabolism for cancer therapy. Nature chemical biology, 11(1), 9-15.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Jin J, Byun JK, Choi YK, Park KG. Targeting glutamine metabolism as a therapeutic strategy for cancer. Exp Mol Med. 2023 Apr;55(4):706-715.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Martin-Perez M,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Urdiroz-Urricelqui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U, Bigas C, Aznar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Benitah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S. The role of lipids in cancer progression and metastasis. Cell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Metab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 2022 Nov 1;34(11):1675-1699.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2433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45842-C071-FCDD-EDC6-6082CF1DC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 28">
            <a:extLst>
              <a:ext uri="{FF2B5EF4-FFF2-40B4-BE49-F238E27FC236}">
                <a16:creationId xmlns:a16="http://schemas.microsoft.com/office/drawing/2014/main" id="{9988EA09-397D-77E8-3320-9124613755A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3175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A138A-A638-0B05-0B6A-084800BB8A9D}"/>
              </a:ext>
            </a:extLst>
          </p:cNvPr>
          <p:cNvSpPr txBox="1"/>
          <p:nvPr/>
        </p:nvSpPr>
        <p:spPr>
          <a:xfrm>
            <a:off x="1169436" y="2393345"/>
            <a:ext cx="9853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cs typeface="B Titr" panose="00000700000000000000" pitchFamily="2" charset="-78"/>
              </a:rPr>
              <a:t>با تشکر از توجه شما!</a:t>
            </a:r>
            <a:endParaRPr lang="en-US" sz="9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982BA8-74CC-99BC-0A10-65ACC692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1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A1D92E4-316B-4A8F-9E75-20D92A91BB51}"/>
              </a:ext>
            </a:extLst>
          </p:cNvPr>
          <p:cNvSpPr/>
          <p:nvPr/>
        </p:nvSpPr>
        <p:spPr>
          <a:xfrm>
            <a:off x="8690513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016A64-60CC-4710-8282-7E8692FCE74D}"/>
              </a:ext>
            </a:extLst>
          </p:cNvPr>
          <p:cNvSpPr/>
          <p:nvPr/>
        </p:nvSpPr>
        <p:spPr>
          <a:xfrm>
            <a:off x="8690513" y="-1051560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40E200-19AE-499B-84C8-95EA9E48EF6F}"/>
              </a:ext>
            </a:extLst>
          </p:cNvPr>
          <p:cNvSpPr/>
          <p:nvPr/>
        </p:nvSpPr>
        <p:spPr>
          <a:xfrm>
            <a:off x="8690513" y="-965547"/>
            <a:ext cx="6404796" cy="8961120"/>
          </a:xfrm>
          <a:prstGeom prst="ellipse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6A65BB-52C0-4A38-B2C8-34733415815B}"/>
              </a:ext>
            </a:extLst>
          </p:cNvPr>
          <p:cNvSpPr/>
          <p:nvPr/>
        </p:nvSpPr>
        <p:spPr>
          <a:xfrm>
            <a:off x="8690513" y="-1051560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CF60B-C81B-4FF4-A116-2F0664DE0B2D}"/>
              </a:ext>
            </a:extLst>
          </p:cNvPr>
          <p:cNvSpPr/>
          <p:nvPr/>
        </p:nvSpPr>
        <p:spPr>
          <a:xfrm>
            <a:off x="8191749" y="-120623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DEE8E-FEAB-77E6-B0CF-B1F04D90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3F1F0-D6CA-BD63-FFB8-1951BD3C8C04}"/>
              </a:ext>
            </a:extLst>
          </p:cNvPr>
          <p:cNvSpPr txBox="1"/>
          <p:nvPr/>
        </p:nvSpPr>
        <p:spPr>
          <a:xfrm>
            <a:off x="9367489" y="510873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01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82E20-2749-7B34-052F-D5593DF6D813}"/>
              </a:ext>
            </a:extLst>
          </p:cNvPr>
          <p:cNvSpPr txBox="1"/>
          <p:nvPr/>
        </p:nvSpPr>
        <p:spPr>
          <a:xfrm>
            <a:off x="8236811" y="3133251"/>
            <a:ext cx="3490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سلولی و سرطان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65C9E-E475-21BB-3E76-5AAB676143A3}"/>
              </a:ext>
            </a:extLst>
          </p:cNvPr>
          <p:cNvSpPr txBox="1"/>
          <p:nvPr/>
        </p:nvSpPr>
        <p:spPr>
          <a:xfrm>
            <a:off x="983423" y="889843"/>
            <a:ext cx="66406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سلول‌های سرطانی برای حمایت از رشد سریع و تکثیر کنترل نشده خود، متابولیسم خود را به طور قابل توجهی بازبرنامه‌ریزی می‌کنند.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این تغییرات متابولیکی به عنوان "مشخصه‌های سرطان“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(Hallmarks of Cancer)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شناخته می‌شوند.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BD0611-6655-7F44-3710-3E075B06F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0" b="89728" l="8889" r="90000">
                        <a14:foregroundMark x1="8889" y1="53474" x2="8889" y2="53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7" y="3133251"/>
            <a:ext cx="6205803" cy="38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92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D6B293-BD2F-E236-F710-A0162AE60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DA32DEA-D365-C4FE-E7D4-1FBD4F631902}"/>
              </a:ext>
            </a:extLst>
          </p:cNvPr>
          <p:cNvSpPr/>
          <p:nvPr/>
        </p:nvSpPr>
        <p:spPr>
          <a:xfrm>
            <a:off x="8690513" y="-1051560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1D42AC-181C-2C54-D886-4CAE91B0F671}"/>
              </a:ext>
            </a:extLst>
          </p:cNvPr>
          <p:cNvSpPr/>
          <p:nvPr/>
        </p:nvSpPr>
        <p:spPr>
          <a:xfrm>
            <a:off x="8690513" y="-1051560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C98C2E-016B-C5FC-9741-B0441F94BE3B}"/>
              </a:ext>
            </a:extLst>
          </p:cNvPr>
          <p:cNvSpPr/>
          <p:nvPr/>
        </p:nvSpPr>
        <p:spPr>
          <a:xfrm>
            <a:off x="8690513" y="-965547"/>
            <a:ext cx="6404796" cy="8961120"/>
          </a:xfrm>
          <a:prstGeom prst="ellipse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38A03A-0107-9B5F-5E9A-319EC17F2A90}"/>
              </a:ext>
            </a:extLst>
          </p:cNvPr>
          <p:cNvSpPr/>
          <p:nvPr/>
        </p:nvSpPr>
        <p:spPr>
          <a:xfrm>
            <a:off x="8690513" y="-1051560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FC4DD2-D0A8-BFE0-6475-3AFE61BAD28E}"/>
              </a:ext>
            </a:extLst>
          </p:cNvPr>
          <p:cNvSpPr/>
          <p:nvPr/>
        </p:nvSpPr>
        <p:spPr>
          <a:xfrm>
            <a:off x="8191749" y="-120623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F3C84-AA26-921B-41F1-86ED30E9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D1B72-C93D-B400-5F01-A7F120716DB2}"/>
              </a:ext>
            </a:extLst>
          </p:cNvPr>
          <p:cNvSpPr txBox="1"/>
          <p:nvPr/>
        </p:nvSpPr>
        <p:spPr>
          <a:xfrm>
            <a:off x="9367489" y="510873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01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12538-D4FB-603D-1D37-55B10FFC0AD4}"/>
              </a:ext>
            </a:extLst>
          </p:cNvPr>
          <p:cNvSpPr txBox="1"/>
          <p:nvPr/>
        </p:nvSpPr>
        <p:spPr>
          <a:xfrm>
            <a:off x="8236811" y="3133251"/>
            <a:ext cx="3490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سلولی و سرطان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CC8D3-2FCF-F64A-D8ED-EBB80EB2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5" y="-48771"/>
            <a:ext cx="7612233" cy="69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62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F7EBDF-FFE8-C354-138E-95477EE51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7CF326-8F2C-AA3C-A0D3-DCD40A403C28}"/>
              </a:ext>
            </a:extLst>
          </p:cNvPr>
          <p:cNvSpPr/>
          <p:nvPr/>
        </p:nvSpPr>
        <p:spPr>
          <a:xfrm>
            <a:off x="6022263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E98956-B576-03C9-DB7A-5DF79CBCE0E3}"/>
              </a:ext>
            </a:extLst>
          </p:cNvPr>
          <p:cNvSpPr/>
          <p:nvPr/>
        </p:nvSpPr>
        <p:spPr>
          <a:xfrm>
            <a:off x="3861422" y="-1211862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AA6BA2-3D1C-4E27-5CFD-08103CF6E587}"/>
              </a:ext>
            </a:extLst>
          </p:cNvPr>
          <p:cNvSpPr/>
          <p:nvPr/>
        </p:nvSpPr>
        <p:spPr>
          <a:xfrm>
            <a:off x="1629103" y="-1125849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61C498-4BCD-CD10-BA81-8B8BDBF1DA57}"/>
              </a:ext>
            </a:extLst>
          </p:cNvPr>
          <p:cNvSpPr/>
          <p:nvPr/>
        </p:nvSpPr>
        <p:spPr>
          <a:xfrm>
            <a:off x="-843262" y="-1211862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6ECBDF-FEF2-AFC5-D185-A72866071C32}"/>
              </a:ext>
            </a:extLst>
          </p:cNvPr>
          <p:cNvSpPr/>
          <p:nvPr/>
        </p:nvSpPr>
        <p:spPr>
          <a:xfrm>
            <a:off x="-3316328" y="-1211862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49A4A-C355-9E03-BE97-1EC58E13B54C}"/>
              </a:ext>
            </a:extLst>
          </p:cNvPr>
          <p:cNvSpPr txBox="1"/>
          <p:nvPr/>
        </p:nvSpPr>
        <p:spPr>
          <a:xfrm>
            <a:off x="972519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01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B50DA-FA83-A016-0FD7-B83FCD9ED662}"/>
              </a:ext>
            </a:extLst>
          </p:cNvPr>
          <p:cNvSpPr txBox="1"/>
          <p:nvPr/>
        </p:nvSpPr>
        <p:spPr>
          <a:xfrm>
            <a:off x="456258" y="2951945"/>
            <a:ext cx="227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سلولی و سرطان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20341-AEFE-ED3C-045A-F944B42F7949}"/>
              </a:ext>
            </a:extLst>
          </p:cNvPr>
          <p:cNvSpPr txBox="1"/>
          <p:nvPr/>
        </p:nvSpPr>
        <p:spPr>
          <a:xfrm>
            <a:off x="3112907" y="218698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02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681DF-A9D9-EA70-90BB-1A4EE235A622}"/>
              </a:ext>
            </a:extLst>
          </p:cNvPr>
          <p:cNvSpPr txBox="1"/>
          <p:nvPr/>
        </p:nvSpPr>
        <p:spPr>
          <a:xfrm>
            <a:off x="2988142" y="2951946"/>
            <a:ext cx="2649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اثر واربورگ</a:t>
            </a:r>
          </a:p>
          <a:p>
            <a:pPr algn="ctr" rt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2800" b="1" i="0" dirty="0">
                <a:solidFill>
                  <a:srgbClr val="F8FAFF"/>
                </a:solidFill>
                <a:effectLst/>
                <a:latin typeface="DeepSeek-CJK-patch"/>
              </a:rPr>
              <a:t>Warburg Effect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34158-65EC-D25A-0187-55D48EE502A4}"/>
              </a:ext>
            </a:extLst>
          </p:cNvPr>
          <p:cNvSpPr txBox="1"/>
          <p:nvPr/>
        </p:nvSpPr>
        <p:spPr>
          <a:xfrm>
            <a:off x="5468304" y="218698"/>
            <a:ext cx="1670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03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125063-18F6-893C-D063-A34B699FD68B}"/>
              </a:ext>
            </a:extLst>
          </p:cNvPr>
          <p:cNvSpPr txBox="1"/>
          <p:nvPr/>
        </p:nvSpPr>
        <p:spPr>
          <a:xfrm>
            <a:off x="5412831" y="2951946"/>
            <a:ext cx="276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تغییرات در </a:t>
            </a:r>
          </a:p>
          <a:p>
            <a:pPr algn="ctr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عملکرد میتوکندری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75F3F6-92AC-A8AC-91B3-B41A5B070C3E}"/>
              </a:ext>
            </a:extLst>
          </p:cNvPr>
          <p:cNvSpPr txBox="1"/>
          <p:nvPr/>
        </p:nvSpPr>
        <p:spPr>
          <a:xfrm>
            <a:off x="7887074" y="326803"/>
            <a:ext cx="1581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04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0E528F-ED05-5DD4-B868-1106D0D8CEA4}"/>
              </a:ext>
            </a:extLst>
          </p:cNvPr>
          <p:cNvSpPr txBox="1"/>
          <p:nvPr/>
        </p:nvSpPr>
        <p:spPr>
          <a:xfrm>
            <a:off x="10181941" y="21366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05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5A17F-4C64-9313-45A5-0846C20C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D7FF3-5584-A92E-2395-E75345FC933D}"/>
              </a:ext>
            </a:extLst>
          </p:cNvPr>
          <p:cNvSpPr txBox="1"/>
          <p:nvPr/>
        </p:nvSpPr>
        <p:spPr>
          <a:xfrm>
            <a:off x="3016280" y="536169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6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D4430-44F4-58B6-DE94-08698C7F41DE}"/>
              </a:ext>
            </a:extLst>
          </p:cNvPr>
          <p:cNvSpPr txBox="1"/>
          <p:nvPr/>
        </p:nvSpPr>
        <p:spPr>
          <a:xfrm>
            <a:off x="778263" y="536169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3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2EAB3E-D47E-900A-3515-0C240854E02F}"/>
              </a:ext>
            </a:extLst>
          </p:cNvPr>
          <p:cNvSpPr txBox="1"/>
          <p:nvPr/>
        </p:nvSpPr>
        <p:spPr>
          <a:xfrm>
            <a:off x="5584450" y="5360203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11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459053-06A7-4DAC-EBBF-28BED86C3F99}"/>
              </a:ext>
            </a:extLst>
          </p:cNvPr>
          <p:cNvSpPr txBox="1"/>
          <p:nvPr/>
        </p:nvSpPr>
        <p:spPr>
          <a:xfrm>
            <a:off x="7935557" y="5360204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15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48465D-A5AC-82FA-0DF5-083F69E531C8}"/>
              </a:ext>
            </a:extLst>
          </p:cNvPr>
          <p:cNvSpPr txBox="1"/>
          <p:nvPr/>
        </p:nvSpPr>
        <p:spPr>
          <a:xfrm>
            <a:off x="10192315" y="5366492"/>
            <a:ext cx="169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صفحه 20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8D3DEC-F065-64C6-14AC-CA9C7CFA42A9}"/>
              </a:ext>
            </a:extLst>
          </p:cNvPr>
          <p:cNvSpPr txBox="1"/>
          <p:nvPr/>
        </p:nvSpPr>
        <p:spPr>
          <a:xfrm>
            <a:off x="10026752" y="2951946"/>
            <a:ext cx="2427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متابولیسم لیپیدها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17E82A-8EE5-A2E1-B9C1-40496B1259B7}"/>
              </a:ext>
            </a:extLst>
          </p:cNvPr>
          <p:cNvSpPr txBox="1"/>
          <p:nvPr/>
        </p:nvSpPr>
        <p:spPr>
          <a:xfrm>
            <a:off x="7869692" y="2890390"/>
            <a:ext cx="2548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متابولیسم آمینواسید‌ها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305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A1D92E4-316B-4A8F-9E75-20D92A91BB51}"/>
              </a:ext>
            </a:extLst>
          </p:cNvPr>
          <p:cNvSpPr/>
          <p:nvPr/>
        </p:nvSpPr>
        <p:spPr>
          <a:xfrm>
            <a:off x="10012115" y="-1039633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016A64-60CC-4710-8282-7E8692FCE74D}"/>
              </a:ext>
            </a:extLst>
          </p:cNvPr>
          <p:cNvSpPr/>
          <p:nvPr/>
        </p:nvSpPr>
        <p:spPr>
          <a:xfrm>
            <a:off x="9833002" y="-1039633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40E200-19AE-499B-84C8-95EA9E48EF6F}"/>
              </a:ext>
            </a:extLst>
          </p:cNvPr>
          <p:cNvSpPr/>
          <p:nvPr/>
        </p:nvSpPr>
        <p:spPr>
          <a:xfrm>
            <a:off x="9485166" y="-1039633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6A65BB-52C0-4A38-B2C8-34733415815B}"/>
              </a:ext>
            </a:extLst>
          </p:cNvPr>
          <p:cNvSpPr/>
          <p:nvPr/>
        </p:nvSpPr>
        <p:spPr>
          <a:xfrm>
            <a:off x="8190673" y="-1207008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0A167D-2B21-4079-B04F-BCCD928A03DC}"/>
              </a:ext>
            </a:extLst>
          </p:cNvPr>
          <p:cNvSpPr txBox="1"/>
          <p:nvPr/>
        </p:nvSpPr>
        <p:spPr>
          <a:xfrm>
            <a:off x="969358" y="493369"/>
            <a:ext cx="66406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سلول‌های طبیعی، گلیکولیز عمدتاً در شرایط کمبود اکسیژن (هیپوکسی) غالب است و در حضور اکسیژن، فسفریلاسیون اکسیداتیو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(OXPHOS)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مسیر اصلی تولید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ATP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است.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78342-59B5-20C3-8B3D-1E72D02C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328A1-7C59-A34A-9F5F-EDCF66F97F76}"/>
              </a:ext>
            </a:extLst>
          </p:cNvPr>
          <p:cNvSpPr txBox="1"/>
          <p:nvPr/>
        </p:nvSpPr>
        <p:spPr>
          <a:xfrm>
            <a:off x="9029669" y="61648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02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FB181-4825-E09B-1D88-BB2E377710DC}"/>
              </a:ext>
            </a:extLst>
          </p:cNvPr>
          <p:cNvSpPr txBox="1"/>
          <p:nvPr/>
        </p:nvSpPr>
        <p:spPr>
          <a:xfrm>
            <a:off x="8079562" y="3180533"/>
            <a:ext cx="3993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اثر واربورگ</a:t>
            </a:r>
          </a:p>
          <a:p>
            <a:pPr algn="ctr" rt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4000" b="1" i="0" dirty="0">
                <a:solidFill>
                  <a:srgbClr val="F8FAFF"/>
                </a:solidFill>
                <a:effectLst/>
                <a:latin typeface="DeepSeek-CJK-patch"/>
              </a:rPr>
              <a:t>Warburg Effect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E3982-4EF5-7029-AC51-6BFCDCC96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2" b="89954" l="6118" r="91176">
                        <a14:foregroundMark x1="60471" y1="16847" x2="60471" y2="16847"/>
                        <a14:foregroundMark x1="60000" y1="14065" x2="60000" y2="14065"/>
                        <a14:foregroundMark x1="60000" y1="12674" x2="60000" y2="12674"/>
                        <a14:foregroundMark x1="60000" y1="9892" x2="60000" y2="9892"/>
                        <a14:foregroundMark x1="60118" y1="11437" x2="60118" y2="11437"/>
                        <a14:foregroundMark x1="69059" y1="36631" x2="69059" y2="36631"/>
                        <a14:foregroundMark x1="30941" y1="34312" x2="30941" y2="34312"/>
                        <a14:foregroundMark x1="25647" y1="42195" x2="25647" y2="42195"/>
                        <a14:foregroundMark x1="6235" y1="33076" x2="6235" y2="33076"/>
                        <a14:foregroundMark x1="15765" y1="10201" x2="15765" y2="10201"/>
                        <a14:foregroundMark x1="7059" y1="16074" x2="7059" y2="16074"/>
                        <a14:backgroundMark x1="89882" y1="35703" x2="89882" y2="35703"/>
                        <a14:backgroundMark x1="91176" y1="36012" x2="91176" y2="36012"/>
                        <a14:backgroundMark x1="88588" y1="36167" x2="88588" y2="36167"/>
                        <a14:backgroundMark x1="88588" y1="35549" x2="88588" y2="35549"/>
                        <a14:backgroundMark x1="88588" y1="35549" x2="90824" y2="36167"/>
                        <a14:backgroundMark x1="91176" y1="36167" x2="88588" y2="35703"/>
                        <a14:backgroundMark x1="88588" y1="34003" x2="88235" y2="36167"/>
                        <a14:backgroundMark x1="15882" y1="10355" x2="15882" y2="10355"/>
                        <a14:backgroundMark x1="59765" y1="9737" x2="59765" y2="9737"/>
                        <a14:backgroundMark x1="60118" y1="10046" x2="60118" y2="10046"/>
                        <a14:backgroundMark x1="60118" y1="11437" x2="60118" y2="11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0" y="1617349"/>
            <a:ext cx="7702290" cy="58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28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86764-769A-1061-9B53-C1C8F4215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8989881-F91E-13DF-9D70-A940F5EF7A58}"/>
              </a:ext>
            </a:extLst>
          </p:cNvPr>
          <p:cNvSpPr/>
          <p:nvPr/>
        </p:nvSpPr>
        <p:spPr>
          <a:xfrm>
            <a:off x="10012115" y="-1039633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B6467C-79E8-8E48-6B89-D501F8F5B0C6}"/>
              </a:ext>
            </a:extLst>
          </p:cNvPr>
          <p:cNvSpPr/>
          <p:nvPr/>
        </p:nvSpPr>
        <p:spPr>
          <a:xfrm>
            <a:off x="9833002" y="-1039633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8A9577-1312-3A3A-B93E-F55D68234299}"/>
              </a:ext>
            </a:extLst>
          </p:cNvPr>
          <p:cNvSpPr/>
          <p:nvPr/>
        </p:nvSpPr>
        <p:spPr>
          <a:xfrm>
            <a:off x="9485166" y="-1039633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7D6776-1E28-F89B-8C7A-8ED78EF88692}"/>
              </a:ext>
            </a:extLst>
          </p:cNvPr>
          <p:cNvSpPr/>
          <p:nvPr/>
        </p:nvSpPr>
        <p:spPr>
          <a:xfrm>
            <a:off x="8190673" y="-1207008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D2C739-42A8-0544-4AA8-80D42297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F105E-527C-FA5C-E76A-B1060E8931DF}"/>
              </a:ext>
            </a:extLst>
          </p:cNvPr>
          <p:cNvSpPr txBox="1"/>
          <p:nvPr/>
        </p:nvSpPr>
        <p:spPr>
          <a:xfrm>
            <a:off x="9029669" y="61648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02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694A6A-E0C6-3DA1-0E98-38DC18D25C61}"/>
              </a:ext>
            </a:extLst>
          </p:cNvPr>
          <p:cNvSpPr txBox="1"/>
          <p:nvPr/>
        </p:nvSpPr>
        <p:spPr>
          <a:xfrm>
            <a:off x="8079562" y="3180533"/>
            <a:ext cx="3993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اثر واربورگ</a:t>
            </a:r>
          </a:p>
          <a:p>
            <a:pPr algn="ctr" rtl="1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</a:t>
            </a:r>
            <a:r>
              <a:rPr lang="en-US" sz="4000" b="1" i="0" dirty="0">
                <a:solidFill>
                  <a:srgbClr val="F8FAFF"/>
                </a:solidFill>
                <a:effectLst/>
                <a:latin typeface="DeepSeek-CJK-patch"/>
              </a:rPr>
              <a:t>Warburg Effect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7714C-A2F9-7E25-7E2C-78B2A8E1EF6B}"/>
              </a:ext>
            </a:extLst>
          </p:cNvPr>
          <p:cNvSpPr txBox="1"/>
          <p:nvPr/>
        </p:nvSpPr>
        <p:spPr>
          <a:xfrm>
            <a:off x="902785" y="1164596"/>
            <a:ext cx="66406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مزایای اثر واربورگ برای سلول‌های سرطانی:</a:t>
            </a:r>
          </a:p>
          <a:p>
            <a:pPr algn="just" rtl="1"/>
            <a:endParaRPr lang="fa-IR" sz="32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تولید سریع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ATP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(اگرچه کمتر کارآمد نسبت به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OXPHOS.)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تولید پیش‌سازهای بیوسنتتیک برای ساخت نوکلئوتیدها، لیپیدها و اسیدهای آمینه غیر ضروری.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ایجاد یک ریزمحیط توموری اسیدی که به تهاجم و سرکوب سیستم ایمنی کمک می‌کند.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7059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7E9284-367C-9B9C-9FB0-89217F9B0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D12B593-DA6E-0505-7F42-F59089A4932F}"/>
              </a:ext>
            </a:extLst>
          </p:cNvPr>
          <p:cNvSpPr/>
          <p:nvPr/>
        </p:nvSpPr>
        <p:spPr>
          <a:xfrm>
            <a:off x="10012115" y="-1039633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793C2D-CBB2-26AB-7975-8B10B6FB40E4}"/>
              </a:ext>
            </a:extLst>
          </p:cNvPr>
          <p:cNvSpPr/>
          <p:nvPr/>
        </p:nvSpPr>
        <p:spPr>
          <a:xfrm>
            <a:off x="9833002" y="-1039633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95CBED-05AD-B1E6-7C31-7C69769A82ED}"/>
              </a:ext>
            </a:extLst>
          </p:cNvPr>
          <p:cNvSpPr/>
          <p:nvPr/>
        </p:nvSpPr>
        <p:spPr>
          <a:xfrm>
            <a:off x="9485166" y="-1039633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60B929-7286-D8E2-F3BF-FEE2635D58FC}"/>
              </a:ext>
            </a:extLst>
          </p:cNvPr>
          <p:cNvSpPr/>
          <p:nvPr/>
        </p:nvSpPr>
        <p:spPr>
          <a:xfrm>
            <a:off x="8190673" y="-1207008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1A4F08-F9F4-004E-7921-30B083C4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29FF7-7B63-42FB-865F-3F996F0F44D4}"/>
              </a:ext>
            </a:extLst>
          </p:cNvPr>
          <p:cNvSpPr txBox="1"/>
          <p:nvPr/>
        </p:nvSpPr>
        <p:spPr>
          <a:xfrm>
            <a:off x="9029669" y="61648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02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7732D-8DD7-5CAA-DC78-24A2330C0EC9}"/>
              </a:ext>
            </a:extLst>
          </p:cNvPr>
          <p:cNvSpPr txBox="1"/>
          <p:nvPr/>
        </p:nvSpPr>
        <p:spPr>
          <a:xfrm>
            <a:off x="8011560" y="3209416"/>
            <a:ext cx="399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تشخیص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ABEFF-0BDC-1BBF-AF5B-7100B614B711}"/>
              </a:ext>
            </a:extLst>
          </p:cNvPr>
          <p:cNvSpPr txBox="1"/>
          <p:nvPr/>
        </p:nvSpPr>
        <p:spPr>
          <a:xfrm>
            <a:off x="933635" y="1072949"/>
            <a:ext cx="66406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اندازه‌گیری جذب گلوکز:</a:t>
            </a: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1. پت اسکن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PET Scan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 با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18F-FDG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2. سنجش‌های آزمایشگاهی جذب گلوکز: استفاده از گلوکز نشاندار شده با رادیوایزوتوپ مانند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(3H-deoxyglucose)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یا آنالوگ‌های فلورسنت گلوکز مانند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(2-NBDG)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محیط کشت سلولی یا نمونه‌های بافتی.</a:t>
            </a: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3. اندازه‌گیری مصرف گلوکز از محیط کشت: با استفاده از آنالیزورهای بیوشیمیایی.</a:t>
            </a:r>
          </a:p>
        </p:txBody>
      </p:sp>
    </p:spTree>
    <p:extLst>
      <p:ext uri="{BB962C8B-B14F-4D97-AF65-F5344CB8AC3E}">
        <p14:creationId xmlns:p14="http://schemas.microsoft.com/office/powerpoint/2010/main" val="30590207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0B0A6-7064-94F2-58CE-473757DF1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0DCA8C0-4D83-0E03-7A98-4F3CB687B20F}"/>
              </a:ext>
            </a:extLst>
          </p:cNvPr>
          <p:cNvSpPr/>
          <p:nvPr/>
        </p:nvSpPr>
        <p:spPr>
          <a:xfrm>
            <a:off x="10012115" y="-1039633"/>
            <a:ext cx="6404796" cy="896112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378F61-EC06-F7A4-22FE-6260F82B8ECB}"/>
              </a:ext>
            </a:extLst>
          </p:cNvPr>
          <p:cNvSpPr/>
          <p:nvPr/>
        </p:nvSpPr>
        <p:spPr>
          <a:xfrm>
            <a:off x="9833002" y="-1039633"/>
            <a:ext cx="6404796" cy="8961120"/>
          </a:xfrm>
          <a:prstGeom prst="ellipse">
            <a:avLst/>
          </a:prstGeom>
          <a:solidFill>
            <a:srgbClr val="0038A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61436E-66D4-E5A5-14D7-85EAACD1F0EC}"/>
              </a:ext>
            </a:extLst>
          </p:cNvPr>
          <p:cNvSpPr/>
          <p:nvPr/>
        </p:nvSpPr>
        <p:spPr>
          <a:xfrm>
            <a:off x="9485166" y="-1039633"/>
            <a:ext cx="6404796" cy="8961120"/>
          </a:xfrm>
          <a:prstGeom prst="ellipse">
            <a:avLst/>
          </a:prstGeom>
          <a:solidFill>
            <a:srgbClr val="2F74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C2DA34-80AF-9095-AA89-40DBE34EDF45}"/>
              </a:ext>
            </a:extLst>
          </p:cNvPr>
          <p:cNvSpPr/>
          <p:nvPr/>
        </p:nvSpPr>
        <p:spPr>
          <a:xfrm>
            <a:off x="8190673" y="-1207008"/>
            <a:ext cx="6404796" cy="8961120"/>
          </a:xfrm>
          <a:prstGeom prst="ellipse">
            <a:avLst/>
          </a:prstGeom>
          <a:solidFill>
            <a:srgbClr val="6D9E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EC1FF-D31F-F525-E686-BE21921A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737-4409-4ED9-8238-471CBABD0EAB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9B9E1-DF21-8E62-57E7-20157F77CDB5}"/>
              </a:ext>
            </a:extLst>
          </p:cNvPr>
          <p:cNvSpPr txBox="1"/>
          <p:nvPr/>
        </p:nvSpPr>
        <p:spPr>
          <a:xfrm>
            <a:off x="9029669" y="616480"/>
            <a:ext cx="14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96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02</a:t>
            </a:r>
            <a:endParaRPr lang="en-US" sz="9600" dirty="0">
              <a:solidFill>
                <a:schemeClr val="bg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8A349-C191-D9F7-4350-9F02A698A2A5}"/>
              </a:ext>
            </a:extLst>
          </p:cNvPr>
          <p:cNvSpPr txBox="1"/>
          <p:nvPr/>
        </p:nvSpPr>
        <p:spPr>
          <a:xfrm>
            <a:off x="8011560" y="3209416"/>
            <a:ext cx="3993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schemeClr val="bg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تشخیص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45F2A-80EF-A649-C599-E2F34BB70277}"/>
              </a:ext>
            </a:extLst>
          </p:cNvPr>
          <p:cNvSpPr txBox="1"/>
          <p:nvPr/>
        </p:nvSpPr>
        <p:spPr>
          <a:xfrm>
            <a:off x="293858" y="1228397"/>
            <a:ext cx="75742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اندازه‌گیری تولید لاکتات: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1. سنجش‌های آنزیمی/رنگ‌سنجی.</a:t>
            </a: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2. آنالیز فلکس خارج سلولی مانند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(Seahorse XF Analyzer)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بررسی بیان و فعالیت آنزیم‌های کلیدی گلیکولیز:</a:t>
            </a:r>
            <a:endParaRPr lang="fa-IR" sz="2800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1. مولکولی: سنجش بیان ژن توسط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(PCR)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یا پروتئین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(توسط وسترن بلات، ایمونوهیستوشیمی/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(IHC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آنزیم‌هایی مانند هگزوکیناز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پیروات کیناز و لاکتات دهیدروژناز.</a:t>
            </a:r>
          </a:p>
          <a:p>
            <a:pPr algn="just" rtl="1"/>
            <a:r>
              <a:rPr lang="fa-IR" sz="2800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2. بیوشیمیایی: سنجش فعالیت آنزیمی آنزیم‌های نام‌برده در لیز سلولی یا بافتی.</a:t>
            </a:r>
          </a:p>
        </p:txBody>
      </p:sp>
    </p:spTree>
    <p:extLst>
      <p:ext uri="{BB962C8B-B14F-4D97-AF65-F5344CB8AC3E}">
        <p14:creationId xmlns:p14="http://schemas.microsoft.com/office/powerpoint/2010/main" val="895025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1155</Words>
  <Application>Microsoft Office PowerPoint</Application>
  <PresentationFormat>Widescreen</PresentationFormat>
  <Paragraphs>258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 Titr</vt:lpstr>
      <vt:lpstr>Calibri</vt:lpstr>
      <vt:lpstr>Calibri Light</vt:lpstr>
      <vt:lpstr>DeepSeek-CJK-patch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Fatima</cp:lastModifiedBy>
  <cp:revision>20</cp:revision>
  <dcterms:created xsi:type="dcterms:W3CDTF">2025-04-20T09:21:34Z</dcterms:created>
  <dcterms:modified xsi:type="dcterms:W3CDTF">2025-05-23T06:34:38Z</dcterms:modified>
</cp:coreProperties>
</file>