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26"/>
  </p:notesMasterIdLst>
  <p:sldIdLst>
    <p:sldId id="336" r:id="rId2"/>
    <p:sldId id="345" r:id="rId3"/>
    <p:sldId id="347" r:id="rId4"/>
    <p:sldId id="348" r:id="rId5"/>
    <p:sldId id="376" r:id="rId6"/>
    <p:sldId id="349" r:id="rId7"/>
    <p:sldId id="350" r:id="rId8"/>
    <p:sldId id="354" r:id="rId9"/>
    <p:sldId id="377" r:id="rId10"/>
    <p:sldId id="379" r:id="rId11"/>
    <p:sldId id="351" r:id="rId12"/>
    <p:sldId id="352" r:id="rId13"/>
    <p:sldId id="355" r:id="rId14"/>
    <p:sldId id="381" r:id="rId15"/>
    <p:sldId id="382" r:id="rId16"/>
    <p:sldId id="384" r:id="rId17"/>
    <p:sldId id="385" r:id="rId18"/>
    <p:sldId id="356" r:id="rId19"/>
    <p:sldId id="339" r:id="rId20"/>
    <p:sldId id="387" r:id="rId21"/>
    <p:sldId id="365" r:id="rId22"/>
    <p:sldId id="388" r:id="rId23"/>
    <p:sldId id="359" r:id="rId24"/>
    <p:sldId id="35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Ink Free" panose="03080402000500000000" pitchFamily="66" charset="0"/>
      <p:regular r:id="rId31"/>
    </p:embeddedFont>
    <p:embeddedFont>
      <p:font typeface="Josefin Sans" pitchFamily="2" charset="0"/>
      <p:regular r:id="rId32"/>
      <p:bold r:id="rId33"/>
    </p:embeddedFont>
    <p:embeddedFont>
      <p:font typeface="Open Sans" panose="020B0606030504020204" pitchFamily="34" charset="0"/>
      <p:regular r:id="rId34"/>
      <p:bold r:id="rId35"/>
      <p:italic r:id="rId36"/>
      <p:boldItalic r:id="rId37"/>
    </p:embeddedFont>
    <p:embeddedFont>
      <p:font typeface="Open Sans SemiBold" panose="020B0706030804020204" pitchFamily="34" charset="0"/>
      <p:bold r:id="rId38"/>
      <p:boldItalic r:id="rId39"/>
    </p:embeddedFont>
    <p:embeddedFont>
      <p:font typeface="Segoe Print" panose="02000600000000000000" pitchFamily="2"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9DD"/>
    <a:srgbClr val="2F768F"/>
    <a:srgbClr val="285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460EA1-CC66-4677-9E1C-58513CDB03C3}">
  <a:tblStyle styleId="{05460EA1-CC66-4677-9E1C-58513CDB03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5" autoAdjust="0"/>
    <p:restoredTop sz="94660"/>
  </p:normalViewPr>
  <p:slideViewPr>
    <p:cSldViewPr snapToGrid="0">
      <p:cViewPr varScale="1">
        <p:scale>
          <a:sx n="143" d="100"/>
          <a:sy n="143" d="100"/>
        </p:scale>
        <p:origin x="207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86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b8d1ca927_3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b8d1ca927_3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00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b8d1ca927_3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b8d1ca927_3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86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b8d1ca927_3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b8d1ca927_3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34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b8d1ca927_3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b8d1ca927_3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91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b8d1ca927_3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b8d1ca927_3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85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b8d1ca927_3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b8d1ca927_3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b8d1ca927_3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b8d1ca927_3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80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388100" y="1076025"/>
            <a:ext cx="6367800" cy="283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7" name="Google Shape;107;p8"/>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rgbClr val="80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147">
            <a:off x="232464" y="-691625"/>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68351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3173616" y="24472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6566441" y="273550"/>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0800000" flipH="1">
            <a:off x="2631095" y="4430364"/>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6302893" y="4618767"/>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rgbClr val="80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5399853">
            <a:off x="7457460" y="3823444"/>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flipH="1">
            <a:off x="8312846" y="452006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10800000" flipH="1">
            <a:off x="6455196" y="43956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10800000" flipH="1">
            <a:off x="5822746" y="4882242"/>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10800000" flipH="1">
            <a:off x="8749921" y="42321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10800000" flipH="1">
            <a:off x="2364821" y="4788617"/>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flipH="1">
            <a:off x="181341" y="8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3373350" y="2938325"/>
            <a:ext cx="4044000" cy="49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30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6" name="Google Shape;196;p14"/>
          <p:cNvSpPr txBox="1">
            <a:spLocks noGrp="1"/>
          </p:cNvSpPr>
          <p:nvPr>
            <p:ph type="subTitle" idx="1"/>
          </p:nvPr>
        </p:nvSpPr>
        <p:spPr>
          <a:xfrm>
            <a:off x="1726650" y="1707450"/>
            <a:ext cx="5690700" cy="98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97" name="Google Shape;197;p14"/>
          <p:cNvSpPr/>
          <p:nvPr/>
        </p:nvSpPr>
        <p:spPr>
          <a:xfrm>
            <a:off x="2301825" y="-81050"/>
            <a:ext cx="5472801"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rot="10800000">
            <a:off x="3105740" y="-321877"/>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rgbClr val="80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rot="-5400000">
            <a:off x="5094113" y="-67676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5400000">
            <a:off x="6553938" y="4582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5400000">
            <a:off x="4522788" y="64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5400000">
            <a:off x="8054788" y="93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rot="5400000">
            <a:off x="2853363" y="30173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rot="5400000">
            <a:off x="2401288" y="5398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rot="10800000">
            <a:off x="1820973" y="3982367"/>
            <a:ext cx="5577954"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4175688" y="4603443"/>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rgbClr val="80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rot="5400000">
            <a:off x="3798057" y="386450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rot="-5400000">
            <a:off x="2853375" y="4363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rot="-5400000">
            <a:off x="5079550" y="43954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rot="-5400000">
            <a:off x="1555000" y="48415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rot="-5400000">
            <a:off x="6683875" y="467820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5400000">
            <a:off x="7201050" y="4504906"/>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2846475" y="363275"/>
            <a:ext cx="3450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45" name="Google Shape;245;p17"/>
          <p:cNvSpPr txBox="1">
            <a:spLocks noGrp="1"/>
          </p:cNvSpPr>
          <p:nvPr>
            <p:ph type="subTitle" idx="1"/>
          </p:nvPr>
        </p:nvSpPr>
        <p:spPr>
          <a:xfrm>
            <a:off x="788350"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46" name="Google Shape;246;p17"/>
          <p:cNvSpPr txBox="1">
            <a:spLocks noGrp="1"/>
          </p:cNvSpPr>
          <p:nvPr>
            <p:ph type="subTitle" idx="2"/>
          </p:nvPr>
        </p:nvSpPr>
        <p:spPr>
          <a:xfrm>
            <a:off x="53817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247" name="Google Shape;247;p17"/>
          <p:cNvSpPr txBox="1">
            <a:spLocks noGrp="1"/>
          </p:cNvSpPr>
          <p:nvPr>
            <p:ph type="subTitle" idx="3"/>
          </p:nvPr>
        </p:nvSpPr>
        <p:spPr>
          <a:xfrm>
            <a:off x="5158975"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248" name="Google Shape;248;p17"/>
          <p:cNvSpPr txBox="1">
            <a:spLocks noGrp="1"/>
          </p:cNvSpPr>
          <p:nvPr>
            <p:ph type="subTitle" idx="4"/>
          </p:nvPr>
        </p:nvSpPr>
        <p:spPr>
          <a:xfrm>
            <a:off x="477182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249" name="Google Shape;249;p17"/>
          <p:cNvSpPr/>
          <p:nvPr/>
        </p:nvSpPr>
        <p:spPr>
          <a:xfrm rot="-10350985" flipH="1">
            <a:off x="6450155" y="-124771"/>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flipH="1">
            <a:off x="8345826" y="98462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flipH="1">
            <a:off x="8977776" y="13254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flipH="1">
            <a:off x="6236651" y="1883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flipH="1">
            <a:off x="7070376" y="539299"/>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7168769" y="-99365"/>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rot="10800000" flipH="1">
            <a:off x="7678176" y="-210266"/>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rot="10350985">
            <a:off x="-562292" y="-173408"/>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823471" y="93598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256621" y="1276811"/>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2997746" y="13973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2164021" y="490661"/>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flipH="1">
            <a:off x="-353582" y="-148002"/>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rot="10800000">
            <a:off x="-402608" y="-258904"/>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334" name="Google Shape;334;p21"/>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35" name="Google Shape;335;p21"/>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rot="-10667561">
            <a:off x="305871" y="43938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10800000">
            <a:off x="402459" y="43010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272112" y="41566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402451" y="39496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1153051" y="43881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2859751" y="47349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5246676" y="48182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60" r:id="rId4"/>
    <p:sldLayoutId id="2147483663" r:id="rId5"/>
    <p:sldLayoutId id="2147483667"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1838780" y="-176691"/>
            <a:ext cx="7787100" cy="22245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3600" dirty="0">
                <a:latin typeface="Ink Free" panose="03080402000500000000" pitchFamily="66" charset="0"/>
              </a:rPr>
            </a:br>
            <a:r>
              <a:rPr lang="en-US" sz="3600" dirty="0">
                <a:latin typeface="Ink Free" panose="03080402000500000000" pitchFamily="66" charset="0"/>
              </a:rPr>
              <a:t>Human digestive system</a:t>
            </a:r>
          </a:p>
        </p:txBody>
      </p:sp>
      <p:sp>
        <p:nvSpPr>
          <p:cNvPr id="463" name="Google Shape;463;p30"/>
          <p:cNvSpPr txBox="1">
            <a:spLocks noGrp="1"/>
          </p:cNvSpPr>
          <p:nvPr>
            <p:ph type="subTitle" idx="1"/>
          </p:nvPr>
        </p:nvSpPr>
        <p:spPr>
          <a:xfrm>
            <a:off x="4011920" y="1876909"/>
            <a:ext cx="4048800" cy="7377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accent6">
                    <a:lumMod val="50000"/>
                  </a:schemeClr>
                </a:solidFill>
                <a:latin typeface="Segoe Print" panose="02000600000000000000" pitchFamily="2" charset="0"/>
                <a:ea typeface="Arial"/>
                <a:cs typeface="Mj_Moharram Light" panose="04040307060704010302" pitchFamily="82" charset="-78"/>
                <a:sym typeface="Arial"/>
              </a:rPr>
              <a:t>Dr.</a:t>
            </a:r>
            <a:r>
              <a:rPr lang="fa-IR" sz="2000" b="1" dirty="0">
                <a:solidFill>
                  <a:schemeClr val="accent6">
                    <a:lumMod val="50000"/>
                  </a:schemeClr>
                </a:solidFill>
                <a:latin typeface="Segoe Print" panose="02000600000000000000" pitchFamily="2" charset="0"/>
                <a:ea typeface="Arial"/>
                <a:cs typeface="Mj_Moharram Light" panose="04040307060704010302" pitchFamily="82" charset="-78"/>
                <a:sym typeface="Arial"/>
              </a:rPr>
              <a:t> </a:t>
            </a:r>
            <a:r>
              <a:rPr lang="en-US" sz="2000" b="1" dirty="0">
                <a:solidFill>
                  <a:schemeClr val="accent6">
                    <a:lumMod val="50000"/>
                  </a:schemeClr>
                </a:solidFill>
                <a:latin typeface="Segoe Print" panose="02000600000000000000" pitchFamily="2" charset="0"/>
                <a:ea typeface="Arial"/>
                <a:cs typeface="Mj_Moharram Light" panose="04040307060704010302" pitchFamily="82" charset="-78"/>
                <a:sym typeface="Arial"/>
              </a:rPr>
              <a:t> H</a:t>
            </a:r>
            <a:r>
              <a:rPr lang="en" sz="2000" b="1" dirty="0">
                <a:solidFill>
                  <a:schemeClr val="accent6">
                    <a:lumMod val="50000"/>
                  </a:schemeClr>
                </a:solidFill>
                <a:latin typeface="Segoe Print" panose="02000600000000000000" pitchFamily="2" charset="0"/>
                <a:ea typeface="Arial"/>
                <a:cs typeface="Mj_Moharram Light" panose="04040307060704010302" pitchFamily="82" charset="-78"/>
                <a:sym typeface="Arial"/>
              </a:rPr>
              <a:t>ossein Javid</a:t>
            </a:r>
          </a:p>
          <a:p>
            <a:pPr marL="0" lvl="0" indent="0" algn="ctr" rtl="0">
              <a:spcBef>
                <a:spcPts val="0"/>
              </a:spcBef>
              <a:spcAft>
                <a:spcPts val="0"/>
              </a:spcAft>
              <a:buNone/>
            </a:pPr>
            <a:r>
              <a:rPr lang="en" sz="1600" dirty="0">
                <a:solidFill>
                  <a:schemeClr val="accent6">
                    <a:lumMod val="50000"/>
                  </a:schemeClr>
                </a:solidFill>
                <a:latin typeface="Segoe Print" panose="02000600000000000000" pitchFamily="2" charset="0"/>
                <a:ea typeface="Arial"/>
                <a:cs typeface="Mj_Moharram Light" panose="04040307060704010302" pitchFamily="82" charset="-78"/>
                <a:sym typeface="Arial"/>
              </a:rPr>
              <a:t>Amirhossein Ebadi</a:t>
            </a:r>
          </a:p>
        </p:txBody>
      </p:sp>
      <p:sp>
        <p:nvSpPr>
          <p:cNvPr id="4" name="Google Shape;463;p30"/>
          <p:cNvSpPr txBox="1">
            <a:spLocks/>
          </p:cNvSpPr>
          <p:nvPr/>
        </p:nvSpPr>
        <p:spPr>
          <a:xfrm>
            <a:off x="4011920" y="2733130"/>
            <a:ext cx="4048800" cy="3553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800"/>
              <a:buFont typeface="Open Sans"/>
              <a:buNone/>
              <a:defRPr sz="28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800"/>
              <a:buFont typeface="Open Sans"/>
              <a:buNone/>
              <a:defRPr sz="28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800"/>
              <a:buFont typeface="Open Sans"/>
              <a:buNone/>
              <a:defRPr sz="28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800"/>
              <a:buFont typeface="Open Sans"/>
              <a:buNone/>
              <a:defRPr sz="28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800"/>
              <a:buFont typeface="Open Sans"/>
              <a:buNone/>
              <a:defRPr sz="28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800"/>
              <a:buFont typeface="Open Sans"/>
              <a:buNone/>
              <a:defRPr sz="28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800"/>
              <a:buFont typeface="Open Sans"/>
              <a:buNone/>
              <a:defRPr sz="28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800"/>
              <a:buFont typeface="Open Sans"/>
              <a:buNone/>
              <a:defRPr sz="2800" b="0" i="0" u="none" strike="noStrike" cap="none">
                <a:solidFill>
                  <a:schemeClr val="dk2"/>
                </a:solidFill>
                <a:latin typeface="Open Sans"/>
                <a:ea typeface="Open Sans"/>
                <a:cs typeface="Open Sans"/>
                <a:sym typeface="Open Sans"/>
              </a:defRPr>
            </a:lvl9pPr>
          </a:lstStyle>
          <a:p>
            <a:pPr marL="0" indent="0"/>
            <a:r>
              <a:rPr lang="en-US" sz="1200" dirty="0">
                <a:solidFill>
                  <a:schemeClr val="accent2">
                    <a:lumMod val="75000"/>
                  </a:schemeClr>
                </a:solidFill>
                <a:latin typeface="Segoe Print" panose="02000600000000000000" pitchFamily="2" charset="0"/>
                <a:ea typeface="Arial"/>
                <a:cs typeface="Mj_Moharram Light" panose="04040307060704010302" pitchFamily="82" charset="-78"/>
                <a:sym typeface="Arial"/>
              </a:rPr>
              <a:t>14</a:t>
            </a:r>
            <a:r>
              <a:rPr lang="en-US" sz="1200" baseline="30000" dirty="0">
                <a:solidFill>
                  <a:schemeClr val="accent2">
                    <a:lumMod val="75000"/>
                  </a:schemeClr>
                </a:solidFill>
                <a:latin typeface="Segoe Print" panose="02000600000000000000" pitchFamily="2" charset="0"/>
                <a:ea typeface="Arial"/>
                <a:cs typeface="Mj_Moharram Light" panose="04040307060704010302" pitchFamily="82" charset="-78"/>
                <a:sym typeface="Arial"/>
              </a:rPr>
              <a:t>th</a:t>
            </a:r>
            <a:r>
              <a:rPr lang="en-US" sz="1200" dirty="0">
                <a:solidFill>
                  <a:schemeClr val="accent2">
                    <a:lumMod val="75000"/>
                  </a:schemeClr>
                </a:solidFill>
                <a:latin typeface="Segoe Print" panose="02000600000000000000" pitchFamily="2" charset="0"/>
                <a:ea typeface="Arial"/>
                <a:cs typeface="Mj_Moharram Light" panose="04040307060704010302" pitchFamily="82" charset="-78"/>
                <a:sym typeface="Arial"/>
              </a:rPr>
              <a:t> </a:t>
            </a:r>
            <a:r>
              <a:rPr lang="en-US" sz="1200" dirty="0">
                <a:solidFill>
                  <a:schemeClr val="accent2">
                    <a:lumMod val="75000"/>
                  </a:schemeClr>
                </a:solidFill>
                <a:latin typeface="Segoe Print" panose="02000600000000000000" pitchFamily="2" charset="0"/>
                <a:cs typeface="Mj_Moharram Light" panose="04040307060704010302" pitchFamily="82" charset="-78"/>
              </a:rPr>
              <a:t>November</a:t>
            </a:r>
            <a:r>
              <a:rPr lang="en-US" sz="1200" dirty="0">
                <a:solidFill>
                  <a:schemeClr val="accent2">
                    <a:lumMod val="75000"/>
                  </a:schemeClr>
                </a:solidFill>
                <a:latin typeface="Segoe Print" panose="02000600000000000000" pitchFamily="2" charset="0"/>
                <a:ea typeface="Arial"/>
                <a:cs typeface="Mj_Moharram Light" panose="04040307060704010302" pitchFamily="82" charset="-78"/>
                <a:sym typeface="Arial"/>
              </a:rPr>
              <a:t> 2022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857" y="0"/>
            <a:ext cx="901845" cy="1400380"/>
          </a:xfrm>
          <a:prstGeom prst="rect">
            <a:avLst/>
          </a:prstGeom>
        </p:spPr>
      </p:pic>
      <p:pic>
        <p:nvPicPr>
          <p:cNvPr id="5" name="Picture 4">
            <a:extLst>
              <a:ext uri="{FF2B5EF4-FFF2-40B4-BE49-F238E27FC236}">
                <a16:creationId xmlns:a16="http://schemas.microsoft.com/office/drawing/2014/main" id="{0EFA6AAF-FCC6-2132-8B44-8D4527DC9274}"/>
              </a:ext>
            </a:extLst>
          </p:cNvPr>
          <p:cNvPicPr>
            <a:picLocks noChangeAspect="1"/>
          </p:cNvPicPr>
          <p:nvPr/>
        </p:nvPicPr>
        <p:blipFill>
          <a:blip r:embed="rId4"/>
          <a:stretch>
            <a:fillRect/>
          </a:stretch>
        </p:blipFill>
        <p:spPr>
          <a:xfrm>
            <a:off x="754212" y="1513844"/>
            <a:ext cx="2657441" cy="2570921"/>
          </a:xfrm>
          <a:prstGeom prst="rect">
            <a:avLst/>
          </a:prstGeom>
        </p:spPr>
      </p:pic>
    </p:spTree>
    <p:extLst>
      <p:ext uri="{BB962C8B-B14F-4D97-AF65-F5344CB8AC3E}">
        <p14:creationId xmlns:p14="http://schemas.microsoft.com/office/powerpoint/2010/main" val="2374509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58479" y="802920"/>
            <a:ext cx="9027042" cy="4242389"/>
          </a:xfrm>
        </p:spPr>
        <p:txBody>
          <a:bodyPr/>
          <a:lstStyle/>
          <a:p>
            <a:pPr marL="0" algn="r" rtl="1">
              <a:lnSpc>
                <a:spcPct val="107000"/>
              </a:lnSpc>
              <a:spcAft>
                <a:spcPts val="800"/>
              </a:spcAft>
            </a:pPr>
            <a:r>
              <a:rPr lang="fa-IR" sz="1800" dirty="0">
                <a:latin typeface="Calibri" panose="020F0502020204030204" pitchFamily="34" charset="0"/>
                <a:ea typeface="Calibri" panose="020F0502020204030204" pitchFamily="34" charset="0"/>
                <a:cs typeface="Calibri" panose="020F0502020204030204" pitchFamily="34" charset="0"/>
              </a:rPr>
              <a:t>اگر غذا وارد نای شود در سیستم ریوی مشکلاتی ایجاد می کند که به آن آسپیراسیون ریوی می گویند که می تواند باعث خفگی شود.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0774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2317896" y="0"/>
            <a:ext cx="4657061" cy="956433"/>
          </a:xfrm>
          <a:prstGeom prst="rect">
            <a:avLst/>
          </a:prstGeom>
        </p:spPr>
        <p:txBody>
          <a:bodyPr spcFirstLastPara="1" wrap="square" lIns="91425" tIns="91425" rIns="91425" bIns="91425" anchor="ctr" anchorCtr="0">
            <a:noAutofit/>
          </a:bodyPr>
          <a:lstStyle/>
          <a:p>
            <a:pPr marL="0" marR="0" lvl="0" indent="-342900" defTabSz="914400" rtl="1" eaLnBrk="1" fontAlgn="auto" latinLnBrk="0" hangingPunct="1">
              <a:lnSpc>
                <a:spcPct val="107000"/>
              </a:lnSpc>
              <a:spcBef>
                <a:spcPts val="0"/>
              </a:spcBef>
              <a:spcAft>
                <a:spcPts val="800"/>
              </a:spcAft>
              <a:buClr>
                <a:prstClr val="black"/>
              </a:buClr>
              <a:buSzPts val="2100"/>
              <a:buFont typeface="Josefin Sans"/>
              <a:buNone/>
              <a:tabLst/>
              <a:defRPr/>
            </a:pPr>
            <a:br>
              <a:rPr lang="fa-IR" sz="4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r>
              <a:rPr lang="fa-IR"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مری</a:t>
            </a:r>
            <a:br>
              <a:rPr lang="en-US"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endParaRPr lang="en-US"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sym typeface="Open Sans"/>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132905" y="956433"/>
            <a:ext cx="9027042" cy="4059476"/>
          </a:xfrm>
        </p:spPr>
        <p:txBody>
          <a:bodyPr/>
          <a:lstStyle/>
          <a:p>
            <a:pPr algn="r" rtl="1"/>
            <a:r>
              <a:rPr lang="fa-IR" sz="1800" dirty="0">
                <a:cs typeface="B Koodak" panose="00000700000000000000" pitchFamily="2" charset="-78"/>
              </a:rPr>
              <a:t>مری یک لوله عضلانی است که حلق را به</a:t>
            </a:r>
            <a:r>
              <a:rPr lang="en-US" sz="1800" dirty="0">
                <a:cs typeface="B Koodak" panose="00000700000000000000" pitchFamily="2" charset="-78"/>
              </a:rPr>
              <a:t> </a:t>
            </a:r>
            <a:r>
              <a:rPr lang="fa-IR" sz="1800" dirty="0">
                <a:cs typeface="B Koodak" panose="00000700000000000000" pitchFamily="2" charset="-78"/>
              </a:rPr>
              <a:t>معده</a:t>
            </a:r>
            <a:r>
              <a:rPr lang="en-US" sz="1800" dirty="0">
                <a:cs typeface="B Koodak" panose="00000700000000000000" pitchFamily="2" charset="-78"/>
              </a:rPr>
              <a:t> </a:t>
            </a:r>
            <a:r>
              <a:rPr lang="fa-IR" sz="1800" dirty="0">
                <a:cs typeface="B Koodak" panose="00000700000000000000" pitchFamily="2" charset="-78"/>
              </a:rPr>
              <a:t>متصل می‌کند. طول مری حدود ۲5 سانتی‌متر است . مری از پشت نای و قلب و در جلوی ستون فقرات امتداد دارد. اسفنکتر فوقانی مری</a:t>
            </a:r>
            <a:r>
              <a:rPr lang="en-US" sz="1800" dirty="0">
                <a:cs typeface="B Koodak" panose="00000700000000000000" pitchFamily="2" charset="-78"/>
              </a:rPr>
              <a:t>( Upper esophageal sphincter) (UES) </a:t>
            </a:r>
            <a:r>
              <a:rPr lang="fa-IR" sz="1800" dirty="0">
                <a:cs typeface="B Koodak" panose="00000700000000000000" pitchFamily="2" charset="-78"/>
              </a:rPr>
              <a:t>یک دسته از عضلات واقع در بالای مری است .در واقع این دریچه برای این است که به موقع بسته شده و هوایی از سیستم نای وارد مری نشود و نفخی ایجاد نشود و مهم این که غذایی از طرف مری وارد نای و آسپیراسیون اتفاق نیوفتد.</a:t>
            </a:r>
            <a:r>
              <a:rPr lang="en-US" sz="1800" dirty="0">
                <a:cs typeface="B Koodak" panose="00000700000000000000" pitchFamily="2" charset="-78"/>
              </a:rPr>
              <a:t>  </a:t>
            </a:r>
            <a:r>
              <a:rPr lang="fa-IR" sz="1800" dirty="0">
                <a:cs typeface="B Koodak" panose="00000700000000000000" pitchFamily="2" charset="-78"/>
              </a:rPr>
              <a:t>اسفنکتر تحتانی مری</a:t>
            </a:r>
            <a:r>
              <a:rPr lang="en-US" sz="1800" dirty="0">
                <a:cs typeface="B Koodak" panose="00000700000000000000" pitchFamily="2" charset="-78"/>
              </a:rPr>
              <a:t> (LES) </a:t>
            </a:r>
            <a:r>
              <a:rPr lang="fa-IR" sz="1800" dirty="0">
                <a:cs typeface="B Koodak" panose="00000700000000000000" pitchFamily="2" charset="-78"/>
              </a:rPr>
              <a:t>دسته‌ای از عضلات انتهایی مری است که در محل اتصال به معده قرار دارد. وقتی که عضلات</a:t>
            </a:r>
            <a:r>
              <a:rPr lang="en-US" sz="1800" dirty="0">
                <a:cs typeface="B Koodak" panose="00000700000000000000" pitchFamily="2" charset="-78"/>
              </a:rPr>
              <a:t> LES </a:t>
            </a:r>
            <a:r>
              <a:rPr lang="fa-IR" sz="1800" dirty="0">
                <a:cs typeface="B Koodak" panose="00000700000000000000" pitchFamily="2" charset="-78"/>
              </a:rPr>
              <a:t>بسته است، مانع برگشت اسید و محتویات معده به عقب می‌شود. عضلات</a:t>
            </a:r>
            <a:r>
              <a:rPr lang="en-US" sz="1800" dirty="0">
                <a:cs typeface="B Koodak" panose="00000700000000000000" pitchFamily="2" charset="-78"/>
              </a:rPr>
              <a:t> LES </a:t>
            </a:r>
            <a:r>
              <a:rPr lang="fa-IR" sz="1800" dirty="0">
                <a:cs typeface="B Koodak" panose="00000700000000000000" pitchFamily="2" charset="-78"/>
              </a:rPr>
              <a:t>تحت کنترل ارادی نیستند</a:t>
            </a:r>
            <a:r>
              <a:rPr lang="en-US" sz="1800" dirty="0">
                <a:cs typeface="B Koodak" panose="00000700000000000000" pitchFamily="2" charset="-78"/>
              </a:rPr>
              <a:t>.</a:t>
            </a:r>
          </a:p>
          <a:p>
            <a:pPr algn="r" rtl="1"/>
            <a:r>
              <a:rPr lang="fa-IR" sz="1800" dirty="0">
                <a:cs typeface="B Koodak" panose="00000700000000000000" pitchFamily="2" charset="-78"/>
              </a:rPr>
              <a:t>حرکات پریستالتیک یا موجی دودی مری اجازه پیش رفتن غذا را به سمت معده می دهد</a:t>
            </a:r>
            <a:r>
              <a:rPr lang="en-US" sz="1800" dirty="0">
                <a:cs typeface="B Koodak" panose="00000700000000000000" pitchFamily="2" charset="-78"/>
              </a:rPr>
              <a:t>.</a:t>
            </a:r>
          </a:p>
          <a:p>
            <a:pPr algn="r" rtl="1">
              <a:lnSpc>
                <a:spcPct val="70000"/>
              </a:lnSpc>
            </a:pPr>
            <a:endParaRPr lang="en-US" altLang="ar-SA" sz="1800" b="0" dirty="0">
              <a:solidFill>
                <a:schemeClr val="accent6">
                  <a:lumMod val="50000"/>
                </a:schemeClr>
              </a:solidFill>
              <a:latin typeface="Times New Roman" panose="02020603050405020304" pitchFamily="18" charset="0"/>
              <a:cs typeface="B Koodak" panose="00000700000000000000" pitchFamily="2" charset="-78"/>
              <a:sym typeface="Arial"/>
            </a:endParaRPr>
          </a:p>
        </p:txBody>
      </p:sp>
      <p:pic>
        <p:nvPicPr>
          <p:cNvPr id="4" name="Picture 3">
            <a:extLst>
              <a:ext uri="{FF2B5EF4-FFF2-40B4-BE49-F238E27FC236}">
                <a16:creationId xmlns:a16="http://schemas.microsoft.com/office/drawing/2014/main" id="{2692FD82-5929-45D0-3D01-1CE14FAF44A4}"/>
              </a:ext>
            </a:extLst>
          </p:cNvPr>
          <p:cNvPicPr>
            <a:picLocks noChangeAspect="1"/>
          </p:cNvPicPr>
          <p:nvPr/>
        </p:nvPicPr>
        <p:blipFill>
          <a:blip r:embed="rId2"/>
          <a:stretch>
            <a:fillRect/>
          </a:stretch>
        </p:blipFill>
        <p:spPr>
          <a:xfrm>
            <a:off x="0" y="1234773"/>
            <a:ext cx="2951727" cy="3988820"/>
          </a:xfrm>
          <a:prstGeom prst="rect">
            <a:avLst/>
          </a:prstGeom>
        </p:spPr>
      </p:pic>
      <p:pic>
        <p:nvPicPr>
          <p:cNvPr id="6" name="Picture 5">
            <a:extLst>
              <a:ext uri="{FF2B5EF4-FFF2-40B4-BE49-F238E27FC236}">
                <a16:creationId xmlns:a16="http://schemas.microsoft.com/office/drawing/2014/main" id="{023C4AB1-CC05-B29F-7774-38C63AB3B08B}"/>
              </a:ext>
            </a:extLst>
          </p:cNvPr>
          <p:cNvPicPr>
            <a:picLocks noChangeAspect="1"/>
          </p:cNvPicPr>
          <p:nvPr/>
        </p:nvPicPr>
        <p:blipFill>
          <a:blip r:embed="rId3"/>
          <a:stretch>
            <a:fillRect/>
          </a:stretch>
        </p:blipFill>
        <p:spPr>
          <a:xfrm>
            <a:off x="6339859" y="1253905"/>
            <a:ext cx="2376975" cy="3889595"/>
          </a:xfrm>
          <a:prstGeom prst="rect">
            <a:avLst/>
          </a:prstGeom>
        </p:spPr>
      </p:pic>
    </p:spTree>
    <p:extLst>
      <p:ext uri="{BB962C8B-B14F-4D97-AF65-F5344CB8AC3E}">
        <p14:creationId xmlns:p14="http://schemas.microsoft.com/office/powerpoint/2010/main" val="2076195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3">
                                            <p:txEl>
                                              <p:pRg st="0" end="0"/>
                                            </p:txEl>
                                          </p:spTgt>
                                        </p:tgtEl>
                                      </p:cBhvr>
                                    </p:animEffect>
                                    <p:set>
                                      <p:cBhvr>
                                        <p:cTn id="18" dur="1" fill="hold">
                                          <p:stCondLst>
                                            <p:cond delay="499"/>
                                          </p:stCondLst>
                                        </p:cTn>
                                        <p:tgtEl>
                                          <p:spTgt spid="13">
                                            <p:txEl>
                                              <p:pRg st="0" end="0"/>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xEl>
                                              <p:pRg st="1" end="1"/>
                                            </p:txEl>
                                          </p:spTgt>
                                        </p:tgtEl>
                                      </p:cBhvr>
                                    </p:animEffect>
                                    <p:set>
                                      <p:cBhvr>
                                        <p:cTn id="21" dur="1" fill="hold">
                                          <p:stCondLst>
                                            <p:cond delay="499"/>
                                          </p:stCondLst>
                                        </p:cTn>
                                        <p:tgtEl>
                                          <p:spTgt spid="13">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2317896" y="0"/>
            <a:ext cx="4657061" cy="956433"/>
          </a:xfrm>
          <a:prstGeom prst="rect">
            <a:avLst/>
          </a:prstGeom>
        </p:spPr>
        <p:txBody>
          <a:bodyPr spcFirstLastPara="1" wrap="square" lIns="91425" tIns="91425" rIns="91425" bIns="91425" anchor="ctr" anchorCtr="0">
            <a:noAutofit/>
          </a:bodyPr>
          <a:lstStyle/>
          <a:p>
            <a:pPr marL="0" marR="0" lvl="0" indent="-342900" defTabSz="914400" rtl="1" eaLnBrk="1" fontAlgn="auto" latinLnBrk="0" hangingPunct="1">
              <a:lnSpc>
                <a:spcPct val="107000"/>
              </a:lnSpc>
              <a:spcBef>
                <a:spcPts val="0"/>
              </a:spcBef>
              <a:spcAft>
                <a:spcPts val="800"/>
              </a:spcAft>
              <a:buClr>
                <a:prstClr val="black"/>
              </a:buClr>
              <a:buSzPts val="2100"/>
              <a:buFont typeface="Josefin Sans"/>
              <a:buNone/>
              <a:tabLst/>
              <a:defRPr/>
            </a:pPr>
            <a:br>
              <a:rPr lang="fa-IR" sz="4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r>
              <a:rPr lang="fa-IR"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معده</a:t>
            </a:r>
            <a:br>
              <a:rPr lang="en-US"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endParaRPr lang="en-US"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sym typeface="Open Sans"/>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192975" y="162172"/>
            <a:ext cx="9027042" cy="4877039"/>
          </a:xfrm>
        </p:spPr>
        <p:txBody>
          <a:bodyPr/>
          <a:lstStyle/>
          <a:p>
            <a:pPr algn="r" rtl="1"/>
            <a:r>
              <a:rPr lang="fa-IR" sz="1800" dirty="0">
                <a:cs typeface="B Koodak" panose="00000700000000000000" pitchFamily="2" charset="-78"/>
              </a:rPr>
              <a:t>3 عملکرد دارد:</a:t>
            </a:r>
            <a:endParaRPr lang="en-US" sz="1800" dirty="0">
              <a:cs typeface="B Koodak" panose="00000700000000000000" pitchFamily="2" charset="-78"/>
            </a:endParaRPr>
          </a:p>
          <a:p>
            <a:pPr algn="r" rtl="1"/>
            <a:r>
              <a:rPr lang="fa-IR" sz="1800" dirty="0">
                <a:cs typeface="B Koodak" panose="00000700000000000000" pitchFamily="2" charset="-78"/>
              </a:rPr>
              <a:t> 1-ذخیره غذا</a:t>
            </a:r>
            <a:endParaRPr lang="en-US" sz="1800" dirty="0">
              <a:cs typeface="B Koodak" panose="00000700000000000000" pitchFamily="2" charset="-78"/>
            </a:endParaRPr>
          </a:p>
          <a:p>
            <a:pPr algn="r" rtl="1"/>
            <a:r>
              <a:rPr lang="fa-IR" sz="1800" dirty="0">
                <a:cs typeface="B Koodak" panose="00000700000000000000" pitchFamily="2" charset="-78"/>
              </a:rPr>
              <a:t> 2-مخلوط کردن غذا با ترشحات معدی تا زمانی که مخلوطی نیمه مایع به نام کیموس را شکل دهد</a:t>
            </a:r>
            <a:endParaRPr lang="en-US" sz="1800" dirty="0">
              <a:cs typeface="B Koodak" panose="00000700000000000000" pitchFamily="2" charset="-78"/>
            </a:endParaRPr>
          </a:p>
          <a:p>
            <a:pPr algn="r" rtl="1"/>
            <a:r>
              <a:rPr lang="fa-IR" sz="1800" dirty="0">
                <a:cs typeface="B Koodak" panose="00000700000000000000" pitchFamily="2" charset="-78"/>
              </a:rPr>
              <a:t> 3-تخلیه غذا به داخل روده کوچک با سرعتی که برای هضم و جذب مناسب است. </a:t>
            </a:r>
            <a:endParaRPr lang="en-US" sz="1800" dirty="0">
              <a:cs typeface="B Koodak" panose="00000700000000000000" pitchFamily="2" charset="-78"/>
            </a:endParaRPr>
          </a:p>
          <a:p>
            <a:pPr algn="r" rtl="1"/>
            <a:r>
              <a:rPr lang="fa-IR" sz="1800" dirty="0">
                <a:cs typeface="B Koodak" panose="00000700000000000000" pitchFamily="2" charset="-78"/>
              </a:rPr>
              <a:t>اسفنگتر پیلوری برای کنترل تخلیه معده مهم است. اسفنکتر پیلوری در اغلب اوقات به میزان کمی به صورت منقبض</a:t>
            </a:r>
            <a:endParaRPr lang="en-US" sz="1800" dirty="0">
              <a:cs typeface="B Koodak" panose="00000700000000000000" pitchFamily="2" charset="-78"/>
            </a:endParaRPr>
          </a:p>
          <a:p>
            <a:pPr algn="r" rtl="1"/>
            <a:r>
              <a:rPr lang="fa-IR" sz="1800" dirty="0">
                <a:cs typeface="B Koodak" panose="00000700000000000000" pitchFamily="2" charset="-78"/>
              </a:rPr>
              <a:t>باقی می ماند. این انقباض به طور طبیعی از عبور ذرات غذا تا زمانی که آنها به شکل تقریبا مایع به نام کیموس در</a:t>
            </a:r>
            <a:endParaRPr lang="en-US" sz="1800" dirty="0">
              <a:cs typeface="B Koodak" panose="00000700000000000000" pitchFamily="2" charset="-78"/>
            </a:endParaRPr>
          </a:p>
          <a:p>
            <a:pPr algn="r" rtl="1"/>
            <a:r>
              <a:rPr lang="fa-IR" sz="1800" dirty="0">
                <a:cs typeface="B Koodak" panose="00000700000000000000" pitchFamily="2" charset="-78"/>
              </a:rPr>
              <a:t>نیامده باشند جلوگیری می کند.</a:t>
            </a:r>
            <a:endParaRPr lang="en-US" sz="1800" dirty="0">
              <a:cs typeface="B Koodak" panose="00000700000000000000" pitchFamily="2" charset="-78"/>
            </a:endParaRPr>
          </a:p>
          <a:p>
            <a:pPr algn="r" rtl="1"/>
            <a:endParaRPr lang="en-US" sz="1800" dirty="0">
              <a:cs typeface="B Koodak" panose="00000700000000000000" pitchFamily="2" charset="-78"/>
            </a:endParaRPr>
          </a:p>
          <a:p>
            <a:pPr algn="r" rtl="1"/>
            <a:endParaRPr lang="en-US" sz="1800" dirty="0">
              <a:cs typeface="B Koodak" panose="00000700000000000000" pitchFamily="2" charset="-78"/>
            </a:endParaRPr>
          </a:p>
          <a:p>
            <a:pPr algn="r" rtl="1"/>
            <a:endParaRPr lang="en-US" sz="1800" dirty="0">
              <a:cs typeface="B Koodak" panose="00000700000000000000" pitchFamily="2" charset="-78"/>
            </a:endParaRPr>
          </a:p>
          <a:p>
            <a:pPr algn="r" rtl="1"/>
            <a:r>
              <a:rPr lang="en-US" sz="1800" dirty="0">
                <a:cs typeface="B Koodak" panose="00000700000000000000" pitchFamily="2" charset="-78"/>
              </a:rPr>
              <a:t> </a:t>
            </a:r>
          </a:p>
        </p:txBody>
      </p:sp>
      <p:pic>
        <p:nvPicPr>
          <p:cNvPr id="3" name="Picture 2">
            <a:extLst>
              <a:ext uri="{FF2B5EF4-FFF2-40B4-BE49-F238E27FC236}">
                <a16:creationId xmlns:a16="http://schemas.microsoft.com/office/drawing/2014/main" id="{BFC9B7E3-739C-CE01-55C3-D5D51047339C}"/>
              </a:ext>
            </a:extLst>
          </p:cNvPr>
          <p:cNvPicPr>
            <a:picLocks noChangeAspect="1"/>
          </p:cNvPicPr>
          <p:nvPr/>
        </p:nvPicPr>
        <p:blipFill>
          <a:blip r:embed="rId2"/>
          <a:stretch>
            <a:fillRect/>
          </a:stretch>
        </p:blipFill>
        <p:spPr>
          <a:xfrm>
            <a:off x="48603" y="2923410"/>
            <a:ext cx="5028019" cy="2220090"/>
          </a:xfrm>
          <a:prstGeom prst="rect">
            <a:avLst/>
          </a:prstGeom>
        </p:spPr>
      </p:pic>
    </p:spTree>
    <p:extLst>
      <p:ext uri="{BB962C8B-B14F-4D97-AF65-F5344CB8AC3E}">
        <p14:creationId xmlns:p14="http://schemas.microsoft.com/office/powerpoint/2010/main" val="262905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wheel(1)">
                                      <p:cBhvr>
                                        <p:cTn id="26" dur="2000"/>
                                        <p:tgtEl>
                                          <p:spTgt spid="13">
                                            <p:txEl>
                                              <p:pRg st="4" end="4"/>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wheel(1)">
                                      <p:cBhvr>
                                        <p:cTn id="29" dur="2000"/>
                                        <p:tgtEl>
                                          <p:spTgt spid="13">
                                            <p:txEl>
                                              <p:pRg st="5" end="5"/>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wheel(1)">
                                      <p:cBhvr>
                                        <p:cTn id="32" dur="2000"/>
                                        <p:tgtEl>
                                          <p:spTgt spid="13">
                                            <p:txEl>
                                              <p:pRg st="6" end="6"/>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13">
                                            <p:txEl>
                                              <p:pRg st="10" end="10"/>
                                            </p:txEl>
                                          </p:spTgt>
                                        </p:tgtEl>
                                        <p:attrNameLst>
                                          <p:attrName>style.visibility</p:attrName>
                                        </p:attrNameLst>
                                      </p:cBhvr>
                                      <p:to>
                                        <p:strVal val="visible"/>
                                      </p:to>
                                    </p:set>
                                    <p:animEffect transition="in" filter="wheel(1)">
                                      <p:cBhvr>
                                        <p:cTn id="35" dur="20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EA7AD-0E5B-8877-666A-86CFE1328ED3}"/>
              </a:ext>
            </a:extLst>
          </p:cNvPr>
          <p:cNvPicPr>
            <a:picLocks noChangeAspect="1"/>
          </p:cNvPicPr>
          <p:nvPr/>
        </p:nvPicPr>
        <p:blipFill>
          <a:blip r:embed="rId2"/>
          <a:stretch>
            <a:fillRect/>
          </a:stretch>
        </p:blipFill>
        <p:spPr>
          <a:xfrm>
            <a:off x="2010664" y="56733"/>
            <a:ext cx="4944391" cy="5030033"/>
          </a:xfrm>
          <a:prstGeom prst="rect">
            <a:avLst/>
          </a:prstGeom>
        </p:spPr>
      </p:pic>
      <p:sp>
        <p:nvSpPr>
          <p:cNvPr id="5" name="Title 4">
            <a:extLst>
              <a:ext uri="{FF2B5EF4-FFF2-40B4-BE49-F238E27FC236}">
                <a16:creationId xmlns:a16="http://schemas.microsoft.com/office/drawing/2014/main" id="{EEC551FB-A51A-33A4-C133-EBBC21226A5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7577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2317896" y="0"/>
            <a:ext cx="4657061" cy="956433"/>
          </a:xfrm>
          <a:prstGeom prst="rect">
            <a:avLst/>
          </a:prstGeom>
        </p:spPr>
        <p:txBody>
          <a:bodyPr spcFirstLastPara="1" wrap="square" lIns="91425" tIns="91425" rIns="91425" bIns="91425" anchor="ctr" anchorCtr="0">
            <a:noAutofit/>
          </a:bodyPr>
          <a:lstStyle/>
          <a:p>
            <a:pPr marL="0" marR="0" lvl="0" indent="-342900" defTabSz="914400" rtl="1" eaLnBrk="1" fontAlgn="auto" latinLnBrk="0" hangingPunct="1">
              <a:lnSpc>
                <a:spcPct val="107000"/>
              </a:lnSpc>
              <a:spcBef>
                <a:spcPts val="0"/>
              </a:spcBef>
              <a:spcAft>
                <a:spcPts val="800"/>
              </a:spcAft>
              <a:buClr>
                <a:prstClr val="black"/>
              </a:buClr>
              <a:buSzPts val="2100"/>
              <a:buFont typeface="Josefin Sans"/>
              <a:buNone/>
              <a:tabLst/>
              <a:defRPr/>
            </a:pPr>
            <a:br>
              <a:rPr lang="fa-IR" sz="4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r>
              <a:rPr lang="fa-IR"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معده</a:t>
            </a:r>
            <a:br>
              <a:rPr lang="en-US"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endParaRPr lang="en-US" sz="2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sym typeface="Open Sans"/>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186300" y="722826"/>
            <a:ext cx="9027042" cy="4877039"/>
          </a:xfrm>
        </p:spPr>
        <p:txBody>
          <a:bodyPr/>
          <a:lstStyle/>
          <a:p>
            <a:pPr algn="r" rtl="1"/>
            <a:r>
              <a:rPr lang="fa-IR" sz="1800" dirty="0">
                <a:cs typeface="B Koodak" panose="00000700000000000000" pitchFamily="2" charset="-78"/>
              </a:rPr>
              <a:t>سلول های معده فاکتوری را ترشح می کنند به نام فاکتور داخلی معده(</a:t>
            </a:r>
            <a:r>
              <a:rPr lang="en-US" sz="1800" dirty="0">
                <a:cs typeface="B Koodak" panose="00000700000000000000" pitchFamily="2" charset="-78"/>
              </a:rPr>
              <a:t>IF</a:t>
            </a:r>
            <a:r>
              <a:rPr lang="fa-IR" sz="1800" dirty="0">
                <a:cs typeface="B Koodak" panose="00000700000000000000" pitchFamily="2" charset="-78"/>
              </a:rPr>
              <a:t>) این فاکتور در جذب </a:t>
            </a:r>
            <a:r>
              <a:rPr lang="en-US" sz="1800" dirty="0">
                <a:cs typeface="B Koodak" panose="00000700000000000000" pitchFamily="2" charset="-78"/>
              </a:rPr>
              <a:t>B</a:t>
            </a:r>
            <a:r>
              <a:rPr lang="en-US" sz="1800" baseline="-25000" dirty="0">
                <a:cs typeface="B Koodak" panose="00000700000000000000" pitchFamily="2" charset="-78"/>
              </a:rPr>
              <a:t>12</a:t>
            </a:r>
            <a:r>
              <a:rPr lang="fa-IR" sz="1800" dirty="0">
                <a:cs typeface="B Koodak" panose="00000700000000000000" pitchFamily="2" charset="-78"/>
              </a:rPr>
              <a:t> نقش مهمی دارد.</a:t>
            </a:r>
            <a:endParaRPr lang="en-US" sz="1800" dirty="0">
              <a:cs typeface="B Koodak" panose="00000700000000000000" pitchFamily="2" charset="-78"/>
            </a:endParaRPr>
          </a:p>
          <a:p>
            <a:pPr algn="r" rtl="1"/>
            <a:r>
              <a:rPr lang="en-US" sz="1800" dirty="0">
                <a:cs typeface="B Koodak" panose="00000700000000000000" pitchFamily="2" charset="-78"/>
              </a:rPr>
              <a:t>B</a:t>
            </a:r>
            <a:r>
              <a:rPr lang="en-US" sz="1800" baseline="-25000" dirty="0">
                <a:cs typeface="B Koodak" panose="00000700000000000000" pitchFamily="2" charset="-78"/>
              </a:rPr>
              <a:t>12</a:t>
            </a:r>
            <a:r>
              <a:rPr lang="fa-IR" sz="1800" dirty="0">
                <a:cs typeface="B Koodak" panose="00000700000000000000" pitchFamily="2" charset="-78"/>
              </a:rPr>
              <a:t> (کوبالامین) و </a:t>
            </a:r>
            <a:r>
              <a:rPr lang="en-US" sz="1800" dirty="0">
                <a:cs typeface="B Koodak" panose="00000700000000000000" pitchFamily="2" charset="-78"/>
              </a:rPr>
              <a:t>B</a:t>
            </a:r>
            <a:r>
              <a:rPr lang="en-US" sz="1800" baseline="-25000" dirty="0">
                <a:cs typeface="B Koodak" panose="00000700000000000000" pitchFamily="2" charset="-78"/>
              </a:rPr>
              <a:t>9</a:t>
            </a:r>
            <a:r>
              <a:rPr lang="en-US" sz="1800" dirty="0">
                <a:cs typeface="B Koodak" panose="00000700000000000000" pitchFamily="2" charset="-78"/>
              </a:rPr>
              <a:t> </a:t>
            </a:r>
            <a:r>
              <a:rPr lang="fa-IR" sz="1800" dirty="0">
                <a:cs typeface="B Koodak" panose="00000700000000000000" pitchFamily="2" charset="-78"/>
              </a:rPr>
              <a:t> (فولیک اسید) برای رشد و تقسیم سلول اهمیت دارد و </a:t>
            </a:r>
            <a:r>
              <a:rPr lang="en-US" sz="1800" dirty="0">
                <a:cs typeface="B Koodak" panose="00000700000000000000" pitchFamily="2" charset="-78"/>
              </a:rPr>
              <a:t>B</a:t>
            </a:r>
            <a:r>
              <a:rPr lang="en-US" sz="1800" baseline="-25000" dirty="0">
                <a:cs typeface="B Koodak" panose="00000700000000000000" pitchFamily="2" charset="-78"/>
              </a:rPr>
              <a:t>12 </a:t>
            </a:r>
            <a:r>
              <a:rPr lang="fa-IR" sz="1800" dirty="0">
                <a:cs typeface="B Koodak" panose="00000700000000000000" pitchFamily="2" charset="-78"/>
              </a:rPr>
              <a:t> در معده با </a:t>
            </a:r>
            <a:r>
              <a:rPr lang="en-US" sz="1800" dirty="0">
                <a:cs typeface="B Koodak" panose="00000700000000000000" pitchFamily="2" charset="-78"/>
              </a:rPr>
              <a:t>IF</a:t>
            </a:r>
            <a:r>
              <a:rPr lang="fa-IR" sz="1800" dirty="0">
                <a:cs typeface="B Koodak" panose="00000700000000000000" pitchFamily="2" charset="-78"/>
              </a:rPr>
              <a:t> جذب میشود. حال اگر کمبودی در این دو ویتامین باشد با کمبود رشد و تقسیم سلولی می تواند همراه شود . اگر فردی دچار کمبود </a:t>
            </a:r>
            <a:r>
              <a:rPr lang="en-US" sz="1800" dirty="0">
                <a:cs typeface="B Koodak" panose="00000700000000000000" pitchFamily="2" charset="-78"/>
              </a:rPr>
              <a:t>B</a:t>
            </a:r>
            <a:r>
              <a:rPr lang="en-US" sz="1800" baseline="-25000" dirty="0">
                <a:cs typeface="B Koodak" panose="00000700000000000000" pitchFamily="2" charset="-78"/>
              </a:rPr>
              <a:t>9</a:t>
            </a:r>
            <a:r>
              <a:rPr lang="fa-IR" sz="1800" dirty="0">
                <a:cs typeface="B Koodak" panose="00000700000000000000" pitchFamily="2" charset="-78"/>
              </a:rPr>
              <a:t> یا فولیک اسید شود باعث می شود رشد و تقسیم سلولی در گلبول های قرمز به درستی اتفاق نیوفتد و آنمی مگالوبلاستی رخ دهد .</a:t>
            </a:r>
            <a:endParaRPr lang="en-US" sz="1800" dirty="0">
              <a:cs typeface="B Koodak" panose="00000700000000000000" pitchFamily="2" charset="-78"/>
            </a:endParaRPr>
          </a:p>
          <a:p>
            <a:pPr algn="r" rtl="1"/>
            <a:r>
              <a:rPr lang="fa-IR" sz="1800" dirty="0">
                <a:cs typeface="B Koodak" panose="00000700000000000000" pitchFamily="2" charset="-78"/>
              </a:rPr>
              <a:t>اگر شخصی به خاطر کمبود </a:t>
            </a:r>
            <a:r>
              <a:rPr lang="en-US" sz="1800" dirty="0">
                <a:cs typeface="B Koodak" panose="00000700000000000000" pitchFamily="2" charset="-78"/>
              </a:rPr>
              <a:t>IF </a:t>
            </a:r>
            <a:r>
              <a:rPr lang="fa-IR" sz="1800" dirty="0">
                <a:cs typeface="B Koodak" panose="00000700000000000000" pitchFamily="2" charset="-78"/>
              </a:rPr>
              <a:t> دچار کمبود </a:t>
            </a:r>
            <a:r>
              <a:rPr lang="en-US" sz="1800" dirty="0">
                <a:cs typeface="B Koodak" panose="00000700000000000000" pitchFamily="2" charset="-78"/>
              </a:rPr>
              <a:t>B</a:t>
            </a:r>
            <a:r>
              <a:rPr lang="en-US" sz="1800" baseline="-25000" dirty="0">
                <a:cs typeface="B Koodak" panose="00000700000000000000" pitchFamily="2" charset="-78"/>
              </a:rPr>
              <a:t>12</a:t>
            </a:r>
            <a:r>
              <a:rPr lang="fa-IR" sz="1800" dirty="0">
                <a:cs typeface="B Koodak" panose="00000700000000000000" pitchFamily="2" charset="-78"/>
              </a:rPr>
              <a:t> شود باعث کمبود </a:t>
            </a:r>
            <a:r>
              <a:rPr lang="en-US" sz="1800" dirty="0">
                <a:cs typeface="B Koodak" panose="00000700000000000000" pitchFamily="2" charset="-78"/>
              </a:rPr>
              <a:t>B</a:t>
            </a:r>
            <a:r>
              <a:rPr lang="en-US" sz="1800" baseline="-25000" dirty="0">
                <a:cs typeface="B Koodak" panose="00000700000000000000" pitchFamily="2" charset="-78"/>
              </a:rPr>
              <a:t>9</a:t>
            </a:r>
            <a:r>
              <a:rPr lang="en-US" sz="1800" dirty="0">
                <a:cs typeface="B Koodak" panose="00000700000000000000" pitchFamily="2" charset="-78"/>
              </a:rPr>
              <a:t> </a:t>
            </a:r>
            <a:r>
              <a:rPr lang="fa-IR" sz="1800" dirty="0">
                <a:cs typeface="B Koodak" panose="00000700000000000000" pitchFamily="2" charset="-78"/>
              </a:rPr>
              <a:t> هم می شود چون جذب </a:t>
            </a:r>
            <a:r>
              <a:rPr lang="en-US" sz="1800" dirty="0">
                <a:cs typeface="B Koodak" panose="00000700000000000000" pitchFamily="2" charset="-78"/>
              </a:rPr>
              <a:t>B</a:t>
            </a:r>
            <a:r>
              <a:rPr lang="en-US" sz="1800" baseline="-25000" dirty="0">
                <a:cs typeface="B Koodak" panose="00000700000000000000" pitchFamily="2" charset="-78"/>
              </a:rPr>
              <a:t>9</a:t>
            </a:r>
            <a:r>
              <a:rPr lang="fa-IR" sz="1800" dirty="0">
                <a:cs typeface="B Koodak" panose="00000700000000000000" pitchFamily="2" charset="-78"/>
              </a:rPr>
              <a:t> کاملا وابسته به </a:t>
            </a:r>
            <a:r>
              <a:rPr lang="en-US" sz="1800" dirty="0">
                <a:cs typeface="B Koodak" panose="00000700000000000000" pitchFamily="2" charset="-78"/>
              </a:rPr>
              <a:t>B</a:t>
            </a:r>
            <a:r>
              <a:rPr lang="en-US" sz="1800" baseline="-25000" dirty="0">
                <a:cs typeface="B Koodak" panose="00000700000000000000" pitchFamily="2" charset="-78"/>
              </a:rPr>
              <a:t>12</a:t>
            </a:r>
            <a:r>
              <a:rPr lang="fa-IR" sz="1800" dirty="0">
                <a:cs typeface="B Koodak" panose="00000700000000000000" pitchFamily="2" charset="-78"/>
              </a:rPr>
              <a:t> است .پس اگر </a:t>
            </a:r>
            <a:r>
              <a:rPr lang="en-US" sz="1800" dirty="0">
                <a:cs typeface="B Koodak" panose="00000700000000000000" pitchFamily="2" charset="-78"/>
              </a:rPr>
              <a:t>B</a:t>
            </a:r>
            <a:r>
              <a:rPr lang="en-US" sz="1800" baseline="-25000" dirty="0">
                <a:cs typeface="B Koodak" panose="00000700000000000000" pitchFamily="2" charset="-78"/>
              </a:rPr>
              <a:t>12</a:t>
            </a:r>
            <a:r>
              <a:rPr lang="fa-IR" sz="1800" dirty="0">
                <a:cs typeface="B Koodak" panose="00000700000000000000" pitchFamily="2" charset="-78"/>
              </a:rPr>
              <a:t> نباشد </a:t>
            </a:r>
            <a:r>
              <a:rPr lang="en-US" sz="1800" dirty="0">
                <a:cs typeface="B Koodak" panose="00000700000000000000" pitchFamily="2" charset="-78"/>
              </a:rPr>
              <a:t>B</a:t>
            </a:r>
            <a:r>
              <a:rPr lang="en-US" sz="1800" baseline="-25000" dirty="0">
                <a:cs typeface="B Koodak" panose="00000700000000000000" pitchFamily="2" charset="-78"/>
              </a:rPr>
              <a:t>9</a:t>
            </a:r>
            <a:r>
              <a:rPr lang="fa-IR" sz="1800" dirty="0">
                <a:cs typeface="B Koodak" panose="00000700000000000000" pitchFamily="2" charset="-78"/>
              </a:rPr>
              <a:t> جذب نمی شود. در این حالت فرم شدیدی از آنمی مگالوبلاستیک ایجاد می شود که به آن آنمی پرنیشیوز یا آنمی کشنده یا حاد می گویند. ظاهر مگالوبلاستیک ( کمبود </a:t>
            </a:r>
            <a:r>
              <a:rPr lang="en-US" sz="1800" dirty="0">
                <a:cs typeface="B Koodak" panose="00000700000000000000" pitchFamily="2" charset="-78"/>
              </a:rPr>
              <a:t>B</a:t>
            </a:r>
            <a:r>
              <a:rPr lang="en-US" sz="1800" baseline="-25000" dirty="0">
                <a:cs typeface="B Koodak" panose="00000700000000000000" pitchFamily="2" charset="-78"/>
              </a:rPr>
              <a:t>9</a:t>
            </a:r>
            <a:r>
              <a:rPr lang="fa-IR" sz="1800" dirty="0">
                <a:cs typeface="B Koodak" panose="00000700000000000000" pitchFamily="2" charset="-78"/>
              </a:rPr>
              <a:t> ) را پرنیشیوز دارد و به لحاظ کمبود </a:t>
            </a:r>
            <a:r>
              <a:rPr lang="en-US" sz="1800" dirty="0">
                <a:cs typeface="B Koodak" panose="00000700000000000000" pitchFamily="2" charset="-78"/>
              </a:rPr>
              <a:t>B</a:t>
            </a:r>
            <a:r>
              <a:rPr lang="en-US" sz="1800" baseline="-25000" dirty="0">
                <a:cs typeface="B Koodak" panose="00000700000000000000" pitchFamily="2" charset="-78"/>
              </a:rPr>
              <a:t>12</a:t>
            </a:r>
            <a:r>
              <a:rPr lang="fa-IR" sz="1800" dirty="0">
                <a:cs typeface="B Koodak" panose="00000700000000000000" pitchFamily="2" charset="-78"/>
              </a:rPr>
              <a:t> مشکلات تجزیه اسید های چرب و مشکلات عصبی را به همراه دارد.</a:t>
            </a:r>
            <a:endParaRPr lang="en-US" sz="1800" dirty="0">
              <a:cs typeface="B Koodak" panose="00000700000000000000" pitchFamily="2" charset="-78"/>
            </a:endParaRPr>
          </a:p>
          <a:p>
            <a:pPr algn="r" rtl="1"/>
            <a:endParaRPr lang="en-US" sz="1800" dirty="0">
              <a:cs typeface="B Koodak" panose="00000700000000000000" pitchFamily="2" charset="-78"/>
            </a:endParaRPr>
          </a:p>
        </p:txBody>
      </p:sp>
    </p:spTree>
    <p:extLst>
      <p:ext uri="{BB962C8B-B14F-4D97-AF65-F5344CB8AC3E}">
        <p14:creationId xmlns:p14="http://schemas.microsoft.com/office/powerpoint/2010/main" val="3006737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2C85-51C7-31CA-6D64-E1451A26F76E}"/>
              </a:ext>
            </a:extLst>
          </p:cNvPr>
          <p:cNvSpPr>
            <a:spLocks noGrp="1"/>
          </p:cNvSpPr>
          <p:nvPr>
            <p:ph type="title"/>
          </p:nvPr>
        </p:nvSpPr>
        <p:spPr>
          <a:xfrm>
            <a:off x="680794" y="114739"/>
            <a:ext cx="7782412" cy="753563"/>
          </a:xfrm>
        </p:spPr>
        <p:txBody>
          <a:bodyPr/>
          <a:lstStyle/>
          <a:p>
            <a:pPr rtl="1"/>
            <a:r>
              <a:rPr lang="fa-IR"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بیماری رفلاکس محتویات معده به مری</a:t>
            </a:r>
            <a:br>
              <a:rPr lang="en-US"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r>
              <a:rPr lang="en-US"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(GERD)  (gastro esophageal reflux disease)</a:t>
            </a:r>
            <a:r>
              <a:rPr lang="fa-IR"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 :</a:t>
            </a:r>
            <a:endParaRPr lang="en-US" sz="1800" dirty="0"/>
          </a:p>
        </p:txBody>
      </p:sp>
      <p:sp>
        <p:nvSpPr>
          <p:cNvPr id="3" name="Subtitle 2">
            <a:extLst>
              <a:ext uri="{FF2B5EF4-FFF2-40B4-BE49-F238E27FC236}">
                <a16:creationId xmlns:a16="http://schemas.microsoft.com/office/drawing/2014/main" id="{279B85EB-6A5D-5A66-B8E7-25F260B49C90}"/>
              </a:ext>
            </a:extLst>
          </p:cNvPr>
          <p:cNvSpPr>
            <a:spLocks noGrp="1"/>
          </p:cNvSpPr>
          <p:nvPr>
            <p:ph type="subTitle" idx="1"/>
          </p:nvPr>
        </p:nvSpPr>
        <p:spPr>
          <a:xfrm>
            <a:off x="1782079" y="1445535"/>
            <a:ext cx="7361921" cy="2312341"/>
          </a:xfrm>
        </p:spPr>
        <p:txBody>
          <a:bodyPr/>
          <a:lstStyle/>
          <a:p>
            <a:pPr marL="0" marR="0" algn="r" rtl="1">
              <a:lnSpc>
                <a:spcPct val="107000"/>
              </a:lnSpc>
              <a:spcBef>
                <a:spcPts val="0"/>
              </a:spcBef>
              <a:spcAft>
                <a:spcPts val="800"/>
              </a:spcAft>
            </a:pPr>
            <a:r>
              <a:rPr lang="fa-IR" sz="1600" b="0" dirty="0">
                <a:effectLst/>
                <a:latin typeface="Calibri" panose="020F0502020204030204" pitchFamily="34" charset="0"/>
                <a:ea typeface="Calibri" panose="020F0502020204030204" pitchFamily="34" charset="0"/>
                <a:cs typeface="B Koodak" panose="00000700000000000000" pitchFamily="2" charset="-78"/>
              </a:rPr>
              <a:t>بیماری ریفلاکس معده به مری</a:t>
            </a:r>
            <a:r>
              <a:rPr lang="en-US" sz="1600" b="0" dirty="0">
                <a:effectLst/>
                <a:latin typeface="Calibri" panose="020F0502020204030204" pitchFamily="34" charset="0"/>
                <a:ea typeface="Calibri" panose="020F0502020204030204" pitchFamily="34" charset="0"/>
                <a:cs typeface="B Koodak" panose="00000700000000000000" pitchFamily="2" charset="-78"/>
              </a:rPr>
              <a:t> (GERD) </a:t>
            </a:r>
            <a:r>
              <a:rPr lang="fa-IR" sz="1600" b="0" dirty="0">
                <a:effectLst/>
                <a:latin typeface="Calibri" panose="020F0502020204030204" pitchFamily="34" charset="0"/>
                <a:ea typeface="Calibri" panose="020F0502020204030204" pitchFamily="34" charset="0"/>
                <a:cs typeface="B Koodak" panose="00000700000000000000" pitchFamily="2" charset="-78"/>
              </a:rPr>
              <a:t>نوعی بیماری گوارشی مزمن است. ریفلاکس معده به مری زمانی اتفاق می افتد که اسید معده یا گاهی محتوای معده، به داخل لوله مری بازمی گردد. این بازگشت (رفلاکس) باعث تحریک مخاط مری و بروز </a:t>
            </a:r>
            <a:r>
              <a:rPr lang="en-US" sz="1600" b="0" dirty="0">
                <a:effectLst/>
                <a:latin typeface="Calibri" panose="020F0502020204030204" pitchFamily="34" charset="0"/>
                <a:ea typeface="Calibri" panose="020F0502020204030204" pitchFamily="34" charset="0"/>
                <a:cs typeface="B Koodak" panose="00000700000000000000" pitchFamily="2" charset="-78"/>
              </a:rPr>
              <a:t>GERD </a:t>
            </a:r>
            <a:r>
              <a:rPr lang="fa-IR" sz="1600" b="0" dirty="0">
                <a:effectLst/>
                <a:latin typeface="Calibri" panose="020F0502020204030204" pitchFamily="34" charset="0"/>
                <a:ea typeface="Calibri" panose="020F0502020204030204" pitchFamily="34" charset="0"/>
                <a:cs typeface="B Koodak" panose="00000700000000000000" pitchFamily="2" charset="-78"/>
              </a:rPr>
              <a:t>می شود</a:t>
            </a:r>
            <a:r>
              <a:rPr lang="en-US" sz="1600" b="0" dirty="0">
                <a:effectLst/>
                <a:latin typeface="Calibri" panose="020F0502020204030204" pitchFamily="34" charset="0"/>
                <a:ea typeface="Calibri" panose="020F0502020204030204" pitchFamily="34" charset="0"/>
                <a:cs typeface="B Koodak" panose="00000700000000000000" pitchFamily="2" charset="-78"/>
              </a:rPr>
              <a:t>. </a:t>
            </a:r>
            <a:r>
              <a:rPr lang="fa-IR" sz="1600" b="0" dirty="0">
                <a:effectLst/>
                <a:latin typeface="Calibri" panose="020F0502020204030204" pitchFamily="34" charset="0"/>
                <a:ea typeface="Calibri" panose="020F0502020204030204" pitchFamily="34" charset="0"/>
                <a:cs typeface="B Koodak" panose="00000700000000000000" pitchFamily="2" charset="-78"/>
              </a:rPr>
              <a:t> ( اصطلاح فرد ترش کرده)</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marL="0" marR="0" algn="r" rtl="1">
              <a:lnSpc>
                <a:spcPct val="107000"/>
              </a:lnSpc>
              <a:spcBef>
                <a:spcPts val="0"/>
              </a:spcBef>
              <a:spcAft>
                <a:spcPts val="800"/>
              </a:spcAft>
            </a:pPr>
            <a:r>
              <a:rPr lang="fa-IR" sz="1600" b="0" dirty="0">
                <a:effectLst/>
                <a:latin typeface="Calibri" panose="020F0502020204030204" pitchFamily="34" charset="0"/>
                <a:ea typeface="Calibri" panose="020F0502020204030204" pitchFamily="34" charset="0"/>
                <a:cs typeface="B Koodak" panose="00000700000000000000" pitchFamily="2" charset="-78"/>
              </a:rPr>
              <a:t>بیماری رفلاکس معده حدود ۲۰ درصد از مردم را درگیر کرده است</a:t>
            </a:r>
            <a:r>
              <a:rPr lang="en-US" sz="1600" b="0" dirty="0">
                <a:effectLst/>
                <a:latin typeface="Calibri" panose="020F0502020204030204" pitchFamily="34" charset="0"/>
                <a:ea typeface="Calibri" panose="020F0502020204030204" pitchFamily="34" charset="0"/>
                <a:cs typeface="B Koodak" panose="00000700000000000000" pitchFamily="2" charset="-78"/>
              </a:rPr>
              <a:t>.</a:t>
            </a:r>
          </a:p>
          <a:p>
            <a:pPr rtl="1"/>
            <a:endParaRPr lang="en-US" sz="1600" b="0" dirty="0">
              <a:cs typeface="B Koodak" panose="00000700000000000000" pitchFamily="2" charset="-78"/>
            </a:endParaRPr>
          </a:p>
        </p:txBody>
      </p:sp>
      <p:sp>
        <p:nvSpPr>
          <p:cNvPr id="5" name="Subtitle 4">
            <a:extLst>
              <a:ext uri="{FF2B5EF4-FFF2-40B4-BE49-F238E27FC236}">
                <a16:creationId xmlns:a16="http://schemas.microsoft.com/office/drawing/2014/main" id="{391FB848-6444-69A2-CFAF-171213480D56}"/>
              </a:ext>
            </a:extLst>
          </p:cNvPr>
          <p:cNvSpPr>
            <a:spLocks noGrp="1"/>
          </p:cNvSpPr>
          <p:nvPr>
            <p:ph type="subTitle" idx="3"/>
          </p:nvPr>
        </p:nvSpPr>
        <p:spPr>
          <a:xfrm>
            <a:off x="46720" y="1326885"/>
            <a:ext cx="9144000" cy="2489730"/>
          </a:xfrm>
        </p:spPr>
        <p:txBody>
          <a:bodyPr/>
          <a:lstStyle/>
          <a:p>
            <a:pPr algn="r" rtl="1"/>
            <a:r>
              <a:rPr lang="fa-IR" sz="1600" b="0" dirty="0">
                <a:effectLst/>
                <a:latin typeface="Calibri" panose="020F0502020204030204" pitchFamily="34" charset="0"/>
                <a:ea typeface="Calibri" panose="020F0502020204030204" pitchFamily="34" charset="0"/>
                <a:cs typeface="B Koodak" panose="00000700000000000000" pitchFamily="2" charset="-78"/>
              </a:rPr>
              <a:t>تظاهرات بالینی: بلع مشکل(دیسفاژی)  یا</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algn="r" rtl="1"/>
            <a:r>
              <a:rPr lang="fa-IR" sz="1600" b="0" dirty="0">
                <a:effectLst/>
                <a:latin typeface="Calibri" panose="020F0502020204030204" pitchFamily="34" charset="0"/>
                <a:ea typeface="Calibri" panose="020F0502020204030204" pitchFamily="34" charset="0"/>
                <a:cs typeface="B Koodak" panose="00000700000000000000" pitchFamily="2" charset="-78"/>
              </a:rPr>
              <a:t>دردناک( آدینوفاژی) ، پس زدن غذا، </a:t>
            </a:r>
            <a:r>
              <a:rPr lang="en-US" sz="1600" b="0" dirty="0">
                <a:effectLst/>
                <a:latin typeface="Calibri" panose="020F0502020204030204" pitchFamily="34" charset="0"/>
                <a:ea typeface="Calibri" panose="020F0502020204030204" pitchFamily="34" charset="0"/>
                <a:cs typeface="B Koodak" panose="00000700000000000000" pitchFamily="2" charset="-78"/>
              </a:rPr>
              <a:t> </a:t>
            </a:r>
            <a:r>
              <a:rPr lang="fa-IR" sz="1600" b="0" dirty="0">
                <a:effectLst/>
                <a:latin typeface="Calibri" panose="020F0502020204030204" pitchFamily="34" charset="0"/>
                <a:ea typeface="Calibri" panose="020F0502020204030204" pitchFamily="34" charset="0"/>
                <a:cs typeface="B Koodak" panose="00000700000000000000" pitchFamily="2" charset="-78"/>
              </a:rPr>
              <a:t>احساس</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algn="r" rtl="1"/>
            <a:r>
              <a:rPr lang="fa-IR" sz="1600" b="0" dirty="0">
                <a:effectLst/>
                <a:latin typeface="Calibri" panose="020F0502020204030204" pitchFamily="34" charset="0"/>
                <a:ea typeface="Calibri" panose="020F0502020204030204" pitchFamily="34" charset="0"/>
                <a:cs typeface="B Koodak" panose="00000700000000000000" pitchFamily="2" charset="-78"/>
              </a:rPr>
              <a:t>سوزش در قفسه سینه (سوزش سردل)، که</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algn="r" rtl="1"/>
            <a:r>
              <a:rPr lang="fa-IR" sz="1600" b="0" dirty="0">
                <a:effectLst/>
                <a:latin typeface="Calibri" panose="020F0502020204030204" pitchFamily="34" charset="0"/>
                <a:ea typeface="Calibri" panose="020F0502020204030204" pitchFamily="34" charset="0"/>
                <a:cs typeface="B Koodak" panose="00000700000000000000" pitchFamily="2" charset="-78"/>
              </a:rPr>
              <a:t>گاهی این سوزش به سمت گلو کشیده می شود</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algn="r" rtl="1"/>
            <a:r>
              <a:rPr lang="fa-IR" sz="1600" b="0" dirty="0">
                <a:effectLst/>
                <a:latin typeface="Calibri" panose="020F0502020204030204" pitchFamily="34" charset="0"/>
                <a:ea typeface="Calibri" panose="020F0502020204030204" pitchFamily="34" charset="0"/>
                <a:cs typeface="B Koodak" panose="00000700000000000000" pitchFamily="2" charset="-78"/>
              </a:rPr>
              <a:t>که با طعم ترشی در دهان همراه است</a:t>
            </a:r>
            <a:r>
              <a:rPr lang="en-US" sz="1600" b="0" dirty="0">
                <a:effectLst/>
                <a:latin typeface="Calibri" panose="020F0502020204030204" pitchFamily="34" charset="0"/>
                <a:ea typeface="Calibri" panose="020F0502020204030204" pitchFamily="34" charset="0"/>
                <a:cs typeface="B Koodak" panose="00000700000000000000" pitchFamily="2" charset="-78"/>
              </a:rPr>
              <a:t> </a:t>
            </a:r>
            <a:r>
              <a:rPr lang="fa-IR" sz="1600" b="0" dirty="0">
                <a:effectLst/>
                <a:latin typeface="Calibri" panose="020F0502020204030204" pitchFamily="34" charset="0"/>
                <a:ea typeface="Calibri" panose="020F0502020204030204" pitchFamily="34" charset="0"/>
                <a:cs typeface="B Koodak" panose="00000700000000000000" pitchFamily="2" charset="-78"/>
              </a:rPr>
              <a:t>و التهاب مری</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algn="r" rtl="1"/>
            <a:endParaRPr lang="en-US" sz="1600" b="0" dirty="0">
              <a:cs typeface="B Koodak" panose="00000700000000000000" pitchFamily="2" charset="-78"/>
            </a:endParaRPr>
          </a:p>
        </p:txBody>
      </p:sp>
      <p:sp>
        <p:nvSpPr>
          <p:cNvPr id="7" name="Subtitle 2">
            <a:extLst>
              <a:ext uri="{FF2B5EF4-FFF2-40B4-BE49-F238E27FC236}">
                <a16:creationId xmlns:a16="http://schemas.microsoft.com/office/drawing/2014/main" id="{2A0D6564-FC7C-71B2-076F-B10C3BF6BECA}"/>
              </a:ext>
            </a:extLst>
          </p:cNvPr>
          <p:cNvSpPr txBox="1">
            <a:spLocks/>
          </p:cNvSpPr>
          <p:nvPr/>
        </p:nvSpPr>
        <p:spPr>
          <a:xfrm>
            <a:off x="387119" y="1790840"/>
            <a:ext cx="8756881" cy="15618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pPr marL="0" marR="0" algn="r" rtl="1">
              <a:lnSpc>
                <a:spcPct val="107000"/>
              </a:lnSpc>
              <a:spcBef>
                <a:spcPts val="0"/>
              </a:spcBef>
              <a:spcAft>
                <a:spcPts val="800"/>
              </a:spcAft>
            </a:pPr>
            <a:r>
              <a:rPr lang="fa-IR" sz="1600" b="0" dirty="0">
                <a:effectLst/>
                <a:latin typeface="Calibri" panose="020F0502020204030204" pitchFamily="34" charset="0"/>
                <a:ea typeface="Calibri" panose="020F0502020204030204" pitchFamily="34" charset="0"/>
                <a:cs typeface="B Koodak" panose="00000700000000000000" pitchFamily="2" charset="-78"/>
              </a:rPr>
              <a:t>شایع ترین علت های </a:t>
            </a:r>
            <a:r>
              <a:rPr lang="en-US" sz="1600" b="0" dirty="0">
                <a:effectLst/>
                <a:latin typeface="Calibri" panose="020F0502020204030204" pitchFamily="34" charset="0"/>
                <a:ea typeface="Calibri" panose="020F0502020204030204" pitchFamily="34" charset="0"/>
                <a:cs typeface="B Koodak" panose="00000700000000000000" pitchFamily="2" charset="-78"/>
              </a:rPr>
              <a:t>GERD</a:t>
            </a:r>
            <a:r>
              <a:rPr lang="ar-SA" sz="1600" b="0" dirty="0">
                <a:effectLst/>
                <a:latin typeface="Calibri" panose="020F0502020204030204" pitchFamily="34" charset="0"/>
                <a:ea typeface="Calibri" panose="020F0502020204030204" pitchFamily="34" charset="0"/>
                <a:cs typeface="B Koodak" panose="00000700000000000000" pitchFamily="2" charset="-78"/>
              </a:rPr>
              <a:t> :</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marL="342900" marR="0" lvl="0" indent="-342900" algn="r" rtl="1">
              <a:lnSpc>
                <a:spcPct val="107000"/>
              </a:lnSpc>
              <a:spcBef>
                <a:spcPts val="0"/>
              </a:spcBef>
              <a:spcAft>
                <a:spcPts val="800"/>
              </a:spcAft>
              <a:buFont typeface="+mj-lt"/>
              <a:buAutoNum type="arabicPeriod"/>
            </a:pPr>
            <a:r>
              <a:rPr lang="ar-SA" sz="1600" b="0" dirty="0">
                <a:effectLst/>
                <a:latin typeface="Calibri" panose="020F0502020204030204" pitchFamily="34" charset="0"/>
                <a:ea typeface="Calibri" panose="020F0502020204030204" pitchFamily="34" charset="0"/>
                <a:cs typeface="B Koodak" panose="00000700000000000000" pitchFamily="2" charset="-78"/>
              </a:rPr>
              <a:t>اختلال در اسفنگتر تحتانی مری (</a:t>
            </a:r>
            <a:r>
              <a:rPr lang="en-US" sz="1600" b="0" dirty="0">
                <a:effectLst/>
                <a:latin typeface="Calibri" panose="020F0502020204030204" pitchFamily="34" charset="0"/>
                <a:ea typeface="Calibri" panose="020F0502020204030204" pitchFamily="34" charset="0"/>
                <a:cs typeface="B Koodak" panose="00000700000000000000" pitchFamily="2" charset="-78"/>
              </a:rPr>
              <a:t>LES</a:t>
            </a:r>
            <a:r>
              <a:rPr lang="ar-SA" sz="1600" b="0" dirty="0">
                <a:effectLst/>
                <a:latin typeface="Calibri" panose="020F0502020204030204" pitchFamily="34" charset="0"/>
                <a:ea typeface="Calibri" panose="020F0502020204030204" pitchFamily="34" charset="0"/>
                <a:cs typeface="B Koodak" panose="00000700000000000000" pitchFamily="2" charset="-78"/>
              </a:rPr>
              <a:t>) یعنی اسفنگتر مری قوام لازم را نداشته و شل می باشد.</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marL="342900" marR="0" lvl="0" indent="-342900" algn="r" rtl="1">
              <a:lnSpc>
                <a:spcPct val="107000"/>
              </a:lnSpc>
              <a:spcBef>
                <a:spcPts val="0"/>
              </a:spcBef>
              <a:spcAft>
                <a:spcPts val="800"/>
              </a:spcAft>
              <a:buFont typeface="+mj-lt"/>
              <a:buAutoNum type="arabicPeriod"/>
            </a:pPr>
            <a:r>
              <a:rPr lang="ar-SA" sz="1600" b="0" dirty="0">
                <a:effectLst/>
                <a:latin typeface="Calibri" panose="020F0502020204030204" pitchFamily="34" charset="0"/>
                <a:ea typeface="Calibri" panose="020F0502020204030204" pitchFamily="34" charset="0"/>
                <a:cs typeface="B Koodak" panose="00000700000000000000" pitchFamily="2" charset="-78"/>
              </a:rPr>
              <a:t>اختلال در دریچه پیلور: سفت بودن دریچه باعث می شود غذا نتواند از معده خارج شود و به سمت مری بازمی گردد.</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a:p>
            <a:pPr marL="342900" marR="0" lvl="0" indent="-342900" algn="r" rtl="1">
              <a:lnSpc>
                <a:spcPct val="107000"/>
              </a:lnSpc>
              <a:spcBef>
                <a:spcPts val="0"/>
              </a:spcBef>
              <a:spcAft>
                <a:spcPts val="800"/>
              </a:spcAft>
              <a:buFont typeface="+mj-lt"/>
              <a:buAutoNum type="arabicPeriod"/>
            </a:pPr>
            <a:r>
              <a:rPr lang="ar-SA" sz="1600" b="0" dirty="0">
                <a:effectLst/>
                <a:latin typeface="Calibri" panose="020F0502020204030204" pitchFamily="34" charset="0"/>
                <a:ea typeface="Calibri" panose="020F0502020204030204" pitchFamily="34" charset="0"/>
                <a:cs typeface="B Koodak" panose="00000700000000000000" pitchFamily="2" charset="-78"/>
              </a:rPr>
              <a:t>اختلالات حرکات دودی: مقداری از غذا دیر به دیر از مری وارد معده می شود.</a:t>
            </a:r>
            <a:endParaRPr lang="en-US" sz="1600" b="0" dirty="0">
              <a:effectLst/>
              <a:latin typeface="Calibri" panose="020F0502020204030204" pitchFamily="34" charset="0"/>
              <a:ea typeface="Calibri" panose="020F0502020204030204" pitchFamily="34" charset="0"/>
              <a:cs typeface="B Koodak" panose="00000700000000000000" pitchFamily="2" charset="-78"/>
            </a:endParaRPr>
          </a:p>
        </p:txBody>
      </p:sp>
      <p:pic>
        <p:nvPicPr>
          <p:cNvPr id="9" name="Picture 8">
            <a:extLst>
              <a:ext uri="{FF2B5EF4-FFF2-40B4-BE49-F238E27FC236}">
                <a16:creationId xmlns:a16="http://schemas.microsoft.com/office/drawing/2014/main" id="{3624D364-8226-0AB3-FAD3-1B1F9C0AAA4F}"/>
              </a:ext>
            </a:extLst>
          </p:cNvPr>
          <p:cNvPicPr>
            <a:picLocks noChangeAspect="1"/>
          </p:cNvPicPr>
          <p:nvPr/>
        </p:nvPicPr>
        <p:blipFill>
          <a:blip r:embed="rId2"/>
          <a:stretch>
            <a:fillRect/>
          </a:stretch>
        </p:blipFill>
        <p:spPr>
          <a:xfrm>
            <a:off x="0" y="2771876"/>
            <a:ext cx="4445185" cy="2326777"/>
          </a:xfrm>
          <a:prstGeom prst="rect">
            <a:avLst/>
          </a:prstGeom>
        </p:spPr>
      </p:pic>
    </p:spTree>
    <p:extLst>
      <p:ext uri="{BB962C8B-B14F-4D97-AF65-F5344CB8AC3E}">
        <p14:creationId xmlns:p14="http://schemas.microsoft.com/office/powerpoint/2010/main" val="2094562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xit" presetSubtype="1" fill="hold" grpId="1" nodeType="clickEffect">
                                  <p:stCondLst>
                                    <p:cond delay="0"/>
                                  </p:stCondLst>
                                  <p:childTnLst>
                                    <p:animEffect transition="out" filter="wheel(1)">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heel(1)">
                                      <p:cBhvr>
                                        <p:cTn id="39" dur="20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wheel(1)">
                                      <p:cBhvr>
                                        <p:cTn id="44" dur="20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wheel(1)">
                                      <p:cBhvr>
                                        <p:cTn id="49" dur="2000"/>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wheel(1)">
                                      <p:cBhvr>
                                        <p:cTn id="54" dur="2000"/>
                                        <p:tgtEl>
                                          <p:spTgt spid="5">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wheel(1)">
                                      <p:cBhvr>
                                        <p:cTn id="59" dur="2000"/>
                                        <p:tgtEl>
                                          <p:spTgt spid="5">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anim calcmode="lin" valueType="num">
                                      <p:cBhvr>
                                        <p:cTn id="65" dur="2000" fill="hold"/>
                                        <p:tgtEl>
                                          <p:spTgt spid="9"/>
                                        </p:tgtEl>
                                        <p:attrNameLst>
                                          <p:attrName>ppt_w</p:attrName>
                                        </p:attrNameLst>
                                      </p:cBhvr>
                                      <p:tavLst>
                                        <p:tav tm="0" fmla="#ppt_w*sin(2.5*pi*$)">
                                          <p:val>
                                            <p:fltVal val="0"/>
                                          </p:val>
                                        </p:tav>
                                        <p:tav tm="100000">
                                          <p:val>
                                            <p:fltVal val="1"/>
                                          </p:val>
                                        </p:tav>
                                      </p:tavLst>
                                    </p:anim>
                                    <p:anim calcmode="lin" valueType="num">
                                      <p:cBhvr>
                                        <p:cTn id="6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2C85-51C7-31CA-6D64-E1451A26F76E}"/>
              </a:ext>
            </a:extLst>
          </p:cNvPr>
          <p:cNvSpPr>
            <a:spLocks noGrp="1"/>
          </p:cNvSpPr>
          <p:nvPr>
            <p:ph type="title"/>
          </p:nvPr>
        </p:nvSpPr>
        <p:spPr>
          <a:xfrm>
            <a:off x="680794" y="114739"/>
            <a:ext cx="7782412" cy="753563"/>
          </a:xfrm>
        </p:spPr>
        <p:txBody>
          <a:bodyPr/>
          <a:lstStyle/>
          <a:p>
            <a:pPr rtl="1"/>
            <a:r>
              <a:rPr lang="fa-IR"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بیماری رفلاکس محتویات معده به مری</a:t>
            </a:r>
            <a:br>
              <a:rPr lang="en-US"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r>
              <a:rPr lang="en-US"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(GERD)  (gastro esophageal reflux disease)</a:t>
            </a:r>
            <a:r>
              <a:rPr lang="fa-IR"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 :</a:t>
            </a:r>
            <a:endParaRPr lang="en-US" sz="1800" dirty="0"/>
          </a:p>
        </p:txBody>
      </p:sp>
      <p:sp>
        <p:nvSpPr>
          <p:cNvPr id="3" name="Subtitle 2">
            <a:extLst>
              <a:ext uri="{FF2B5EF4-FFF2-40B4-BE49-F238E27FC236}">
                <a16:creationId xmlns:a16="http://schemas.microsoft.com/office/drawing/2014/main" id="{279B85EB-6A5D-5A66-B8E7-25F260B49C90}"/>
              </a:ext>
            </a:extLst>
          </p:cNvPr>
          <p:cNvSpPr>
            <a:spLocks noGrp="1"/>
          </p:cNvSpPr>
          <p:nvPr>
            <p:ph type="subTitle" idx="1"/>
          </p:nvPr>
        </p:nvSpPr>
        <p:spPr>
          <a:xfrm>
            <a:off x="1722009" y="1068507"/>
            <a:ext cx="7361921" cy="2312341"/>
          </a:xfrm>
        </p:spPr>
        <p:txBody>
          <a:bodyPr/>
          <a:lstStyle/>
          <a:p>
            <a:pPr algn="r" rtl="1"/>
            <a:r>
              <a:rPr lang="fa-IR" sz="1600" b="0" dirty="0">
                <a:latin typeface="Calibri" panose="020F0502020204030204" pitchFamily="34" charset="0"/>
                <a:ea typeface="Calibri" panose="020F0502020204030204" pitchFamily="34" charset="0"/>
                <a:cs typeface="B Koodak" panose="00000700000000000000" pitchFamily="2" charset="-78"/>
              </a:rPr>
              <a:t>تشخیص:</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algn="r" rtl="1"/>
            <a:r>
              <a:rPr lang="fa-IR" sz="1600" b="0" dirty="0">
                <a:latin typeface="Calibri" panose="020F0502020204030204" pitchFamily="34" charset="0"/>
                <a:ea typeface="Calibri" panose="020F0502020204030204" pitchFamily="34" charset="0"/>
                <a:cs typeface="B Koodak" panose="00000700000000000000" pitchFamily="2" charset="-78"/>
              </a:rPr>
              <a:t>شرح حال – مانیتورینگ </a:t>
            </a:r>
            <a:r>
              <a:rPr lang="en-US" sz="1600" b="0" dirty="0">
                <a:latin typeface="Calibri" panose="020F0502020204030204" pitchFamily="34" charset="0"/>
                <a:ea typeface="Calibri" panose="020F0502020204030204" pitchFamily="34" charset="0"/>
                <a:cs typeface="B Koodak" panose="00000700000000000000" pitchFamily="2" charset="-78"/>
              </a:rPr>
              <a:t>PH</a:t>
            </a:r>
            <a:r>
              <a:rPr lang="fa-IR" sz="1600" b="0" dirty="0">
                <a:latin typeface="Calibri" panose="020F0502020204030204" pitchFamily="34" charset="0"/>
                <a:ea typeface="Calibri" panose="020F0502020204030204" pitchFamily="34" charset="0"/>
                <a:cs typeface="B Koodak" panose="00000700000000000000" pitchFamily="2" charset="-78"/>
              </a:rPr>
              <a:t> مری ( بهترین روش) – اندوسکوپی و بیوپسی</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algn="r" rtl="1"/>
            <a:r>
              <a:rPr lang="en-US" sz="1600" b="0" dirty="0">
                <a:latin typeface="Calibri" panose="020F0502020204030204" pitchFamily="34" charset="0"/>
                <a:ea typeface="Calibri" panose="020F0502020204030204" pitchFamily="34" charset="0"/>
                <a:cs typeface="B Koodak" panose="00000700000000000000" pitchFamily="2" charset="-78"/>
              </a:rPr>
              <a:t>PH</a:t>
            </a:r>
            <a:r>
              <a:rPr lang="fa-IR" sz="1600" b="0" dirty="0">
                <a:latin typeface="Calibri" panose="020F0502020204030204" pitchFamily="34" charset="0"/>
                <a:ea typeface="Calibri" panose="020F0502020204030204" pitchFamily="34" charset="0"/>
                <a:cs typeface="B Koodak" panose="00000700000000000000" pitchFamily="2" charset="-78"/>
              </a:rPr>
              <a:t> نرمال معده: 3 - 1.5  </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algn="r" rtl="1"/>
            <a:r>
              <a:rPr lang="en-US" sz="1600" b="0" dirty="0">
                <a:latin typeface="Calibri" panose="020F0502020204030204" pitchFamily="34" charset="0"/>
                <a:ea typeface="Calibri" panose="020F0502020204030204" pitchFamily="34" charset="0"/>
                <a:cs typeface="B Koodak" panose="00000700000000000000" pitchFamily="2" charset="-78"/>
              </a:rPr>
              <a:t>PH</a:t>
            </a:r>
            <a:r>
              <a:rPr lang="fa-IR" sz="1600" b="0" dirty="0">
                <a:latin typeface="Calibri" panose="020F0502020204030204" pitchFamily="34" charset="0"/>
                <a:ea typeface="Calibri" panose="020F0502020204030204" pitchFamily="34" charset="0"/>
                <a:cs typeface="B Koodak" panose="00000700000000000000" pitchFamily="2" charset="-78"/>
              </a:rPr>
              <a:t> نرمال مری:  7-6     </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algn="r" rtl="1"/>
            <a:r>
              <a:rPr lang="en-US" sz="1600" b="0" dirty="0">
                <a:latin typeface="Calibri" panose="020F0502020204030204" pitchFamily="34" charset="0"/>
                <a:ea typeface="Calibri" panose="020F0502020204030204" pitchFamily="34" charset="0"/>
                <a:cs typeface="B Koodak" panose="00000700000000000000" pitchFamily="2" charset="-78"/>
              </a:rPr>
              <a:t>PH</a:t>
            </a:r>
            <a:r>
              <a:rPr lang="fa-IR" sz="1600" b="0" dirty="0">
                <a:latin typeface="Calibri" panose="020F0502020204030204" pitchFamily="34" charset="0"/>
                <a:ea typeface="Calibri" panose="020F0502020204030204" pitchFamily="34" charset="0"/>
                <a:cs typeface="B Koodak" panose="00000700000000000000" pitchFamily="2" charset="-78"/>
              </a:rPr>
              <a:t> نرمال دئودنوم: 7-6 </a:t>
            </a:r>
            <a:endParaRPr lang="en-US" sz="1600" b="0" dirty="0">
              <a:latin typeface="Calibri" panose="020F0502020204030204" pitchFamily="34" charset="0"/>
              <a:ea typeface="Calibri" panose="020F0502020204030204" pitchFamily="34" charset="0"/>
              <a:cs typeface="B Koodak" panose="00000700000000000000" pitchFamily="2" charset="-78"/>
            </a:endParaRPr>
          </a:p>
        </p:txBody>
      </p:sp>
      <p:sp>
        <p:nvSpPr>
          <p:cNvPr id="7" name="Subtitle 2">
            <a:extLst>
              <a:ext uri="{FF2B5EF4-FFF2-40B4-BE49-F238E27FC236}">
                <a16:creationId xmlns:a16="http://schemas.microsoft.com/office/drawing/2014/main" id="{2A0D6564-FC7C-71B2-076F-B10C3BF6BECA}"/>
              </a:ext>
            </a:extLst>
          </p:cNvPr>
          <p:cNvSpPr txBox="1">
            <a:spLocks/>
          </p:cNvSpPr>
          <p:nvPr/>
        </p:nvSpPr>
        <p:spPr>
          <a:xfrm>
            <a:off x="387119" y="1717420"/>
            <a:ext cx="8756881" cy="15618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pPr algn="r" rtl="1"/>
            <a:r>
              <a:rPr lang="fa-IR" sz="1600" b="0" dirty="0">
                <a:latin typeface="Calibri" panose="020F0502020204030204" pitchFamily="34" charset="0"/>
                <a:ea typeface="Calibri" panose="020F0502020204030204" pitchFamily="34" charset="0"/>
                <a:cs typeface="B Koodak" panose="00000700000000000000" pitchFamily="2" charset="-78"/>
              </a:rPr>
              <a:t>درمان:</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lvl="0" algn="r" rtl="1"/>
            <a:r>
              <a:rPr lang="fa-IR" sz="1600" b="0" dirty="0">
                <a:latin typeface="Calibri" panose="020F0502020204030204" pitchFamily="34" charset="0"/>
                <a:ea typeface="Calibri" panose="020F0502020204030204" pitchFamily="34" charset="0"/>
                <a:cs typeface="B Koodak" panose="00000700000000000000" pitchFamily="2" charset="-78"/>
              </a:rPr>
              <a:t>1- اجتناب از  آشامیدن آب قبل و بعد از غذا</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lvl="0" algn="r" rtl="1"/>
            <a:r>
              <a:rPr lang="fa-IR" sz="1600" b="0" dirty="0">
                <a:latin typeface="Calibri" panose="020F0502020204030204" pitchFamily="34" charset="0"/>
                <a:ea typeface="Calibri" panose="020F0502020204030204" pitchFamily="34" charset="0"/>
                <a:cs typeface="B Koodak" panose="00000700000000000000" pitchFamily="2" charset="-78"/>
              </a:rPr>
              <a:t>2- زیاد کردن وعده های غذایی و کم کردن حجم وعده ها</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lvl="0" algn="r" rtl="1"/>
            <a:r>
              <a:rPr lang="fa-IR" sz="1600" b="0" dirty="0">
                <a:latin typeface="Calibri" panose="020F0502020204030204" pitchFamily="34" charset="0"/>
                <a:ea typeface="Calibri" panose="020F0502020204030204" pitchFamily="34" charset="0"/>
                <a:cs typeface="B Koodak" panose="00000700000000000000" pitchFamily="2" charset="-78"/>
              </a:rPr>
              <a:t>3- درمان دارویی:</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lvl="0" algn="r" rtl="1"/>
            <a:r>
              <a:rPr lang="fa-IR" sz="1600" b="0" dirty="0">
                <a:latin typeface="Calibri" panose="020F0502020204030204" pitchFamily="34" charset="0"/>
                <a:ea typeface="Calibri" panose="020F0502020204030204" pitchFamily="34" charset="0"/>
                <a:cs typeface="B Koodak" panose="00000700000000000000" pitchFamily="2" charset="-78"/>
              </a:rPr>
              <a:t>آنتی اسیدها</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lvl="0" algn="r" rtl="1"/>
            <a:r>
              <a:rPr lang="fa-IR" sz="1600" b="0" dirty="0">
                <a:latin typeface="Calibri" panose="020F0502020204030204" pitchFamily="34" charset="0"/>
                <a:ea typeface="Calibri" panose="020F0502020204030204" pitchFamily="34" charset="0"/>
                <a:cs typeface="B Koodak" panose="00000700000000000000" pitchFamily="2" charset="-78"/>
              </a:rPr>
              <a:t>مسدود کننده‌های گیرنده</a:t>
            </a:r>
            <a:r>
              <a:rPr lang="en-US" sz="1600" b="0" dirty="0">
                <a:latin typeface="Calibri" panose="020F0502020204030204" pitchFamily="34" charset="0"/>
                <a:ea typeface="Calibri" panose="020F0502020204030204" pitchFamily="34" charset="0"/>
                <a:cs typeface="B Koodak" panose="00000700000000000000" pitchFamily="2" charset="-78"/>
              </a:rPr>
              <a:t> H2</a:t>
            </a:r>
            <a:r>
              <a:rPr lang="fa-IR" sz="1600" b="0" dirty="0">
                <a:latin typeface="Calibri" panose="020F0502020204030204" pitchFamily="34" charset="0"/>
                <a:ea typeface="Calibri" panose="020F0502020204030204" pitchFamily="34" charset="0"/>
                <a:cs typeface="B Koodak" panose="00000700000000000000" pitchFamily="2" charset="-78"/>
              </a:rPr>
              <a:t>(رانیتدین)</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lvl="0" algn="r" rtl="1"/>
            <a:r>
              <a:rPr lang="fa-IR" sz="1600" b="0" dirty="0">
                <a:latin typeface="Calibri" panose="020F0502020204030204" pitchFamily="34" charset="0"/>
                <a:ea typeface="Calibri" panose="020F0502020204030204" pitchFamily="34" charset="0"/>
                <a:cs typeface="B Koodak" panose="00000700000000000000" pitchFamily="2" charset="-78"/>
              </a:rPr>
              <a:t>مهار کننده‌های پمپ پروتون</a:t>
            </a:r>
            <a:r>
              <a:rPr lang="en-US" sz="1600" b="0" dirty="0">
                <a:latin typeface="Calibri" panose="020F0502020204030204" pitchFamily="34" charset="0"/>
                <a:ea typeface="Calibri" panose="020F0502020204030204" pitchFamily="34" charset="0"/>
                <a:cs typeface="B Koodak" panose="00000700000000000000" pitchFamily="2" charset="-78"/>
              </a:rPr>
              <a:t> (PPI)</a:t>
            </a:r>
            <a:r>
              <a:rPr lang="fa-IR" sz="1600" b="0" dirty="0">
                <a:latin typeface="Calibri" panose="020F0502020204030204" pitchFamily="34" charset="0"/>
                <a:ea typeface="Calibri" panose="020F0502020204030204" pitchFamily="34" charset="0"/>
                <a:cs typeface="B Koodak" panose="00000700000000000000" pitchFamily="2" charset="-78"/>
              </a:rPr>
              <a:t>( امپرازول)</a:t>
            </a:r>
            <a:endParaRPr lang="en-US" sz="1600" b="0" dirty="0">
              <a:latin typeface="Calibri" panose="020F0502020204030204" pitchFamily="34" charset="0"/>
              <a:ea typeface="Calibri" panose="020F0502020204030204" pitchFamily="34" charset="0"/>
              <a:cs typeface="B Koodak" panose="00000700000000000000" pitchFamily="2" charset="-78"/>
            </a:endParaRPr>
          </a:p>
          <a:p>
            <a:pPr lvl="0" algn="r" rtl="1"/>
            <a:r>
              <a:rPr lang="fa-IR" sz="1600" b="0" dirty="0">
                <a:latin typeface="Calibri" panose="020F0502020204030204" pitchFamily="34" charset="0"/>
                <a:ea typeface="Calibri" panose="020F0502020204030204" pitchFamily="34" charset="0"/>
                <a:cs typeface="B Koodak" panose="00000700000000000000" pitchFamily="2" charset="-78"/>
              </a:rPr>
              <a:t>4- جراحی دریچه ها</a:t>
            </a:r>
            <a:endParaRPr lang="en-US" sz="1600" b="0" dirty="0">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227335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3">
                                            <p:txEl>
                                              <p:pRg st="1" end="1"/>
                                            </p:txEl>
                                          </p:spTgt>
                                        </p:tgtEl>
                                      </p:cBhvr>
                                    </p:animEffect>
                                    <p:set>
                                      <p:cBhvr>
                                        <p:cTn id="1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3">
                                            <p:txEl>
                                              <p:charRg st="95" end="119"/>
                                            </p:txEl>
                                          </p:spTgt>
                                        </p:tgtEl>
                                      </p:cBhvr>
                                    </p:animEffect>
                                    <p:set>
                                      <p:cBhvr>
                                        <p:cTn id="22" dur="1" fill="hold">
                                          <p:stCondLst>
                                            <p:cond delay="1999"/>
                                          </p:stCondLst>
                                        </p:cTn>
                                        <p:tgtEl>
                                          <p:spTgt spid="3">
                                            <p:txEl>
                                              <p:charRg st="95" end="119"/>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grpId="0" nodeType="clickEffect">
                                  <p:stCondLst>
                                    <p:cond delay="0"/>
                                  </p:stCondLst>
                                  <p:childTnLst>
                                    <p:animEffect transition="out" filter="wheel(1)">
                                      <p:cBhvr>
                                        <p:cTn id="26" dur="2000"/>
                                        <p:tgtEl>
                                          <p:spTgt spid="3">
                                            <p:txEl>
                                              <p:charRg st="119" end="142"/>
                                            </p:txEl>
                                          </p:spTgt>
                                        </p:tgtEl>
                                      </p:cBhvr>
                                    </p:animEffect>
                                    <p:set>
                                      <p:cBhvr>
                                        <p:cTn id="27" dur="1" fill="hold">
                                          <p:stCondLst>
                                            <p:cond delay="1999"/>
                                          </p:stCondLst>
                                        </p:cTn>
                                        <p:tgtEl>
                                          <p:spTgt spid="3">
                                            <p:txEl>
                                              <p:charRg st="119" end="14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2C85-51C7-31CA-6D64-E1451A26F76E}"/>
              </a:ext>
            </a:extLst>
          </p:cNvPr>
          <p:cNvSpPr>
            <a:spLocks noGrp="1"/>
          </p:cNvSpPr>
          <p:nvPr>
            <p:ph type="title"/>
          </p:nvPr>
        </p:nvSpPr>
        <p:spPr>
          <a:xfrm>
            <a:off x="-1234774" y="168106"/>
            <a:ext cx="7782412" cy="753563"/>
          </a:xfrm>
        </p:spPr>
        <p:txBody>
          <a:bodyPr/>
          <a:lstStyle/>
          <a:p>
            <a:pPr marL="228600" marR="0" algn="just" rtl="1">
              <a:lnSpc>
                <a:spcPct val="107000"/>
              </a:lnSpc>
              <a:spcBef>
                <a:spcPts val="0"/>
              </a:spcBef>
              <a:spcAft>
                <a:spcPts val="800"/>
              </a:spcAft>
            </a:pPr>
            <a:r>
              <a:rPr lang="fa-IR"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بیماری مری بارت (</a:t>
            </a:r>
            <a:r>
              <a:rPr lang="en-US" sz="1800" dirty="0" err="1">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barrett's</a:t>
            </a:r>
            <a:r>
              <a:rPr lang="en-US"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 esophagus</a:t>
            </a:r>
            <a:r>
              <a:rPr lang="fa-IR"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 :</a:t>
            </a:r>
            <a:endParaRPr lang="en-US"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p:txBody>
      </p:sp>
      <p:sp>
        <p:nvSpPr>
          <p:cNvPr id="3" name="Subtitle 2">
            <a:extLst>
              <a:ext uri="{FF2B5EF4-FFF2-40B4-BE49-F238E27FC236}">
                <a16:creationId xmlns:a16="http://schemas.microsoft.com/office/drawing/2014/main" id="{279B85EB-6A5D-5A66-B8E7-25F260B49C90}"/>
              </a:ext>
            </a:extLst>
          </p:cNvPr>
          <p:cNvSpPr>
            <a:spLocks noGrp="1"/>
          </p:cNvSpPr>
          <p:nvPr>
            <p:ph type="subTitle" idx="1"/>
          </p:nvPr>
        </p:nvSpPr>
        <p:spPr>
          <a:xfrm>
            <a:off x="1648589" y="1032668"/>
            <a:ext cx="7361921" cy="2312341"/>
          </a:xfrm>
        </p:spPr>
        <p:txBody>
          <a:bodyPr/>
          <a:lstStyle/>
          <a:p>
            <a:pPr algn="r" rtl="1"/>
            <a:r>
              <a:rPr lang="fa-IR" sz="1400" b="0" dirty="0">
                <a:cs typeface="B Koodak" panose="00000700000000000000" pitchFamily="2" charset="-78"/>
              </a:rPr>
              <a:t>رفلاکس مزمن و درمان نشده معده به مری</a:t>
            </a:r>
            <a:r>
              <a:rPr lang="en-US" sz="1400" b="0" dirty="0">
                <a:cs typeface="B Koodak" panose="00000700000000000000" pitchFamily="2" charset="-78"/>
              </a:rPr>
              <a:t> </a:t>
            </a:r>
            <a:r>
              <a:rPr lang="fa-IR" sz="1400" b="0" dirty="0">
                <a:cs typeface="B Koodak" panose="00000700000000000000" pitchFamily="2" charset="-78"/>
              </a:rPr>
              <a:t>دررفلکس متاپلازی سلول ها را داشتیم (تغییر شکل سلول ، تغییرات بافتی کم</a:t>
            </a:r>
            <a:endParaRPr lang="en-US" sz="1400" b="0" dirty="0">
              <a:cs typeface="B Koodak" panose="00000700000000000000" pitchFamily="2" charset="-78"/>
            </a:endParaRPr>
          </a:p>
          <a:p>
            <a:pPr algn="r" rtl="1"/>
            <a:r>
              <a:rPr lang="fa-IR" sz="1400" b="0" dirty="0">
                <a:cs typeface="B Koodak" panose="00000700000000000000" pitchFamily="2" charset="-78"/>
              </a:rPr>
              <a:t>است و هنوز آسیب شدیدی نیست) اگر بیماری </a:t>
            </a:r>
            <a:r>
              <a:rPr lang="en-US" sz="1400" b="0" dirty="0">
                <a:cs typeface="B Koodak" panose="00000700000000000000" pitchFamily="2" charset="-78"/>
              </a:rPr>
              <a:t>GERD</a:t>
            </a:r>
            <a:r>
              <a:rPr lang="fa-IR" sz="1400" b="0" dirty="0">
                <a:cs typeface="B Koodak" panose="00000700000000000000" pitchFamily="2" charset="-78"/>
              </a:rPr>
              <a:t> مزمن باقی بماند باعث می شود شکل بافتی عوض شده و در واقع</a:t>
            </a:r>
            <a:endParaRPr lang="en-US" sz="1400" b="0" dirty="0">
              <a:cs typeface="B Koodak" panose="00000700000000000000" pitchFamily="2" charset="-78"/>
            </a:endParaRPr>
          </a:p>
          <a:p>
            <a:pPr algn="r" rtl="1"/>
            <a:r>
              <a:rPr lang="fa-IR" sz="1400" b="0" dirty="0">
                <a:cs typeface="B Koodak" panose="00000700000000000000" pitchFamily="2" charset="-78"/>
              </a:rPr>
              <a:t>بافت ناحیه از سنگفرشی مطبق به استوانه ای تبدیل شود به این تغییر بافتی شدید دیسپلازی می گویند. </a:t>
            </a:r>
            <a:endParaRPr lang="en-US" sz="1400" b="0" dirty="0">
              <a:cs typeface="B Koodak" panose="00000700000000000000" pitchFamily="2" charset="-78"/>
            </a:endParaRPr>
          </a:p>
          <a:p>
            <a:pPr algn="r" rtl="1"/>
            <a:r>
              <a:rPr lang="fa-IR" sz="1400" b="0" dirty="0">
                <a:cs typeface="B Koodak" panose="00000700000000000000" pitchFamily="2" charset="-78"/>
              </a:rPr>
              <a:t>در بارت دیسپلازی داریم.</a:t>
            </a:r>
            <a:endParaRPr lang="en-US" sz="1400" b="0" dirty="0">
              <a:cs typeface="B Koodak" panose="00000700000000000000" pitchFamily="2" charset="-78"/>
            </a:endParaRPr>
          </a:p>
          <a:p>
            <a:pPr algn="r" rtl="1"/>
            <a:r>
              <a:rPr lang="fa-IR" sz="1400" b="0" dirty="0">
                <a:cs typeface="B Koodak" panose="00000700000000000000" pitchFamily="2" charset="-78"/>
              </a:rPr>
              <a:t>دیسپلازی+ تکثیر : آدنوکارسینوما مری</a:t>
            </a:r>
            <a:endParaRPr lang="en-US" sz="1400" b="0" dirty="0">
              <a:cs typeface="B Koodak" panose="00000700000000000000" pitchFamily="2" charset="-78"/>
            </a:endParaRPr>
          </a:p>
          <a:p>
            <a:pPr algn="r" rtl="1"/>
            <a:r>
              <a:rPr lang="fa-IR" sz="1400" b="0" dirty="0">
                <a:cs typeface="B Koodak" panose="00000700000000000000" pitchFamily="2" charset="-78"/>
              </a:rPr>
              <a:t>یکی از علت های ایجاد کارسینومای مری: مصرف مواد غذایی داغ به خصوص مصرف چای داغ است.</a:t>
            </a:r>
            <a:endParaRPr lang="en-US" sz="1400" b="0" dirty="0">
              <a:cs typeface="B Koodak" panose="00000700000000000000" pitchFamily="2" charset="-78"/>
            </a:endParaRPr>
          </a:p>
        </p:txBody>
      </p:sp>
      <p:sp>
        <p:nvSpPr>
          <p:cNvPr id="5" name="Subtitle 4">
            <a:extLst>
              <a:ext uri="{FF2B5EF4-FFF2-40B4-BE49-F238E27FC236}">
                <a16:creationId xmlns:a16="http://schemas.microsoft.com/office/drawing/2014/main" id="{391FB848-6444-69A2-CFAF-171213480D56}"/>
              </a:ext>
            </a:extLst>
          </p:cNvPr>
          <p:cNvSpPr>
            <a:spLocks noGrp="1"/>
          </p:cNvSpPr>
          <p:nvPr>
            <p:ph type="subTitle" idx="3"/>
          </p:nvPr>
        </p:nvSpPr>
        <p:spPr>
          <a:xfrm>
            <a:off x="-133490" y="976682"/>
            <a:ext cx="9144000" cy="2489730"/>
          </a:xfrm>
        </p:spPr>
        <p:txBody>
          <a:bodyPr/>
          <a:lstStyle/>
          <a:p>
            <a:pPr algn="r" rtl="1"/>
            <a:r>
              <a:rPr lang="fa-IR" sz="1600" b="0" dirty="0">
                <a:cs typeface="B Koodak" panose="00000700000000000000" pitchFamily="2" charset="-78"/>
              </a:rPr>
              <a:t>تشخیص:</a:t>
            </a:r>
            <a:endParaRPr lang="en-US" sz="1600" b="0" dirty="0">
              <a:cs typeface="B Koodak" panose="00000700000000000000" pitchFamily="2" charset="-78"/>
            </a:endParaRPr>
          </a:p>
          <a:p>
            <a:pPr lvl="0" algn="r" rtl="1"/>
            <a:r>
              <a:rPr lang="fa-IR" sz="1600" b="0" dirty="0">
                <a:cs typeface="B Koodak" panose="00000700000000000000" pitchFamily="2" charset="-78"/>
              </a:rPr>
              <a:t>رادیوگرافی </a:t>
            </a:r>
            <a:endParaRPr lang="en-US" sz="1600" b="0" dirty="0">
              <a:cs typeface="B Koodak" panose="00000700000000000000" pitchFamily="2" charset="-78"/>
            </a:endParaRPr>
          </a:p>
          <a:p>
            <a:pPr lvl="0" algn="r" rtl="1"/>
            <a:r>
              <a:rPr lang="fa-IR" sz="1600" b="0" dirty="0">
                <a:cs typeface="B Koodak" panose="00000700000000000000" pitchFamily="2" charset="-78"/>
              </a:rPr>
              <a:t>اندوسکوپی</a:t>
            </a:r>
            <a:endParaRPr lang="en-US" sz="1600" b="0" dirty="0">
              <a:cs typeface="B Koodak" panose="00000700000000000000" pitchFamily="2" charset="-78"/>
            </a:endParaRPr>
          </a:p>
          <a:p>
            <a:pPr lvl="0" algn="r" rtl="1"/>
            <a:r>
              <a:rPr lang="fa-IR" sz="1600" b="0" dirty="0">
                <a:cs typeface="B Koodak" panose="00000700000000000000" pitchFamily="2" charset="-78"/>
              </a:rPr>
              <a:t>بیوپسی</a:t>
            </a:r>
            <a:endParaRPr lang="en-US" sz="1600" b="0" dirty="0">
              <a:cs typeface="B Koodak" panose="00000700000000000000" pitchFamily="2" charset="-78"/>
            </a:endParaRPr>
          </a:p>
        </p:txBody>
      </p:sp>
      <p:sp>
        <p:nvSpPr>
          <p:cNvPr id="7" name="Subtitle 2">
            <a:extLst>
              <a:ext uri="{FF2B5EF4-FFF2-40B4-BE49-F238E27FC236}">
                <a16:creationId xmlns:a16="http://schemas.microsoft.com/office/drawing/2014/main" id="{2A0D6564-FC7C-71B2-076F-B10C3BF6BECA}"/>
              </a:ext>
            </a:extLst>
          </p:cNvPr>
          <p:cNvSpPr txBox="1">
            <a:spLocks/>
          </p:cNvSpPr>
          <p:nvPr/>
        </p:nvSpPr>
        <p:spPr>
          <a:xfrm>
            <a:off x="253629" y="1062981"/>
            <a:ext cx="8756881" cy="15618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pPr algn="r" rtl="1"/>
            <a:r>
              <a:rPr lang="fa-IR" sz="1600" b="0" dirty="0">
                <a:cs typeface="B Koodak" panose="00000700000000000000" pitchFamily="2" charset="-78"/>
              </a:rPr>
              <a:t>تظاهرات بالینی:</a:t>
            </a:r>
            <a:endParaRPr lang="en-US" sz="1600" b="0" dirty="0">
              <a:cs typeface="B Koodak" panose="00000700000000000000" pitchFamily="2" charset="-78"/>
            </a:endParaRPr>
          </a:p>
          <a:p>
            <a:pPr lvl="0" algn="r" rtl="1"/>
            <a:r>
              <a:rPr lang="fa-IR" sz="1600" b="0" dirty="0">
                <a:cs typeface="B Koodak" panose="00000700000000000000" pitchFamily="2" charset="-78"/>
              </a:rPr>
              <a:t>هایپرتروفی جبرانی ( تولید سلول برای جبران)</a:t>
            </a:r>
            <a:endParaRPr lang="en-US" sz="1600" b="0" dirty="0">
              <a:cs typeface="B Koodak" panose="00000700000000000000" pitchFamily="2" charset="-78"/>
            </a:endParaRPr>
          </a:p>
          <a:p>
            <a:pPr lvl="0" algn="r" rtl="1"/>
            <a:r>
              <a:rPr lang="ar-SA" sz="1600" b="0" dirty="0">
                <a:cs typeface="B Koodak" panose="00000700000000000000" pitchFamily="2" charset="-78"/>
              </a:rPr>
              <a:t>هِماتِمِز</a:t>
            </a:r>
            <a:r>
              <a:rPr lang="fa-IR" sz="1600" b="0" dirty="0">
                <a:cs typeface="B Koodak" panose="00000700000000000000" pitchFamily="2" charset="-78"/>
              </a:rPr>
              <a:t> ( استفراغ خونی)</a:t>
            </a:r>
            <a:endParaRPr lang="en-US" sz="1600" b="0" dirty="0">
              <a:cs typeface="B Koodak" panose="00000700000000000000" pitchFamily="2" charset="-78"/>
            </a:endParaRPr>
          </a:p>
        </p:txBody>
      </p:sp>
      <p:pic>
        <p:nvPicPr>
          <p:cNvPr id="6" name="Picture 5">
            <a:extLst>
              <a:ext uri="{FF2B5EF4-FFF2-40B4-BE49-F238E27FC236}">
                <a16:creationId xmlns:a16="http://schemas.microsoft.com/office/drawing/2014/main" id="{73E13329-C7D3-5928-A471-1A934D964BA2}"/>
              </a:ext>
            </a:extLst>
          </p:cNvPr>
          <p:cNvPicPr>
            <a:picLocks noChangeAspect="1"/>
          </p:cNvPicPr>
          <p:nvPr/>
        </p:nvPicPr>
        <p:blipFill>
          <a:blip r:embed="rId2"/>
          <a:stretch>
            <a:fillRect/>
          </a:stretch>
        </p:blipFill>
        <p:spPr>
          <a:xfrm>
            <a:off x="625789" y="1484120"/>
            <a:ext cx="8438027" cy="2403098"/>
          </a:xfrm>
          <a:prstGeom prst="rect">
            <a:avLst/>
          </a:prstGeom>
        </p:spPr>
      </p:pic>
    </p:spTree>
    <p:extLst>
      <p:ext uri="{BB962C8B-B14F-4D97-AF65-F5344CB8AC3E}">
        <p14:creationId xmlns:p14="http://schemas.microsoft.com/office/powerpoint/2010/main" val="1490953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
                                            <p:txEl>
                                              <p:pRg st="1" end="1"/>
                                            </p:txEl>
                                          </p:spTgt>
                                        </p:tgtEl>
                                      </p:cBhvr>
                                    </p:animEffect>
                                    <p:set>
                                      <p:cBhvr>
                                        <p:cTn id="4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3">
                                            <p:txEl>
                                              <p:pRg st="2" end="2"/>
                                            </p:txEl>
                                          </p:spTgt>
                                        </p:tgtEl>
                                      </p:cBhvr>
                                    </p:animEffect>
                                    <p:set>
                                      <p:cBhvr>
                                        <p:cTn id="5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3">
                                            <p:txEl>
                                              <p:pRg st="3" end="3"/>
                                            </p:txEl>
                                          </p:spTgt>
                                        </p:tgtEl>
                                      </p:cBhvr>
                                    </p:animEffect>
                                    <p:set>
                                      <p:cBhvr>
                                        <p:cTn id="5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3">
                                            <p:txEl>
                                              <p:pRg st="4" end="4"/>
                                            </p:txEl>
                                          </p:spTgt>
                                        </p:tgtEl>
                                      </p:cBhvr>
                                    </p:animEffect>
                                    <p:set>
                                      <p:cBhvr>
                                        <p:cTn id="6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
                                            <p:txEl>
                                              <p:pRg st="5" end="5"/>
                                            </p:txEl>
                                          </p:spTgt>
                                        </p:tgtEl>
                                      </p:cBhvr>
                                    </p:animEffect>
                                    <p:set>
                                      <p:cBhvr>
                                        <p:cTn id="6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circle(in)">
                                      <p:cBhvr>
                                        <p:cTn id="73" dur="20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xit" presetSubtype="1" fill="hold" grpId="1" nodeType="clickEffect">
                                  <p:stCondLst>
                                    <p:cond delay="0"/>
                                  </p:stCondLst>
                                  <p:childTnLst>
                                    <p:animEffect transition="out" filter="wheel(1)">
                                      <p:cBhvr>
                                        <p:cTn id="77" dur="2000"/>
                                        <p:tgtEl>
                                          <p:spTgt spid="7"/>
                                        </p:tgtEl>
                                      </p:cBhvr>
                                    </p:animEffect>
                                    <p:set>
                                      <p:cBhvr>
                                        <p:cTn id="78" dur="1" fill="hold">
                                          <p:stCondLst>
                                            <p:cond delay="1999"/>
                                          </p:stCondLst>
                                        </p:cTn>
                                        <p:tgtEl>
                                          <p:spTgt spid="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heel(1)">
                                      <p:cBhvr>
                                        <p:cTn id="83" dur="2000"/>
                                        <p:tgtEl>
                                          <p:spTgt spid="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5">
                                            <p:txEl>
                                              <p:pRg st="1" end="1"/>
                                            </p:txEl>
                                          </p:spTgt>
                                        </p:tgtEl>
                                        <p:attrNameLst>
                                          <p:attrName>style.visibility</p:attrName>
                                        </p:attrNameLst>
                                      </p:cBhvr>
                                      <p:to>
                                        <p:strVal val="visible"/>
                                      </p:to>
                                    </p:set>
                                    <p:animEffect transition="in" filter="wheel(1)">
                                      <p:cBhvr>
                                        <p:cTn id="88" dur="2000"/>
                                        <p:tgtEl>
                                          <p:spTgt spid="5">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5">
                                            <p:txEl>
                                              <p:pRg st="2" end="2"/>
                                            </p:txEl>
                                          </p:spTgt>
                                        </p:tgtEl>
                                        <p:attrNameLst>
                                          <p:attrName>style.visibility</p:attrName>
                                        </p:attrNameLst>
                                      </p:cBhvr>
                                      <p:to>
                                        <p:strVal val="visible"/>
                                      </p:to>
                                    </p:set>
                                    <p:animEffect transition="in" filter="wheel(1)">
                                      <p:cBhvr>
                                        <p:cTn id="93" dur="2000"/>
                                        <p:tgtEl>
                                          <p:spTgt spid="5">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5">
                                            <p:txEl>
                                              <p:pRg st="3" end="3"/>
                                            </p:txEl>
                                          </p:spTgt>
                                        </p:tgtEl>
                                        <p:attrNameLst>
                                          <p:attrName>style.visibility</p:attrName>
                                        </p:attrNameLst>
                                      </p:cBhvr>
                                      <p:to>
                                        <p:strVal val="visible"/>
                                      </p:to>
                                    </p:set>
                                    <p:animEffect transition="in" filter="wheel(1)">
                                      <p:cBhvr>
                                        <p:cTn id="98" dur="2000"/>
                                        <p:tgtEl>
                                          <p:spTgt spid="5">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xit" presetSubtype="1" fill="hold" grpId="2" nodeType="clickEffect">
                                  <p:stCondLst>
                                    <p:cond delay="0"/>
                                  </p:stCondLst>
                                  <p:childTnLst>
                                    <p:animEffect transition="out" filter="wheel(1)">
                                      <p:cBhvr>
                                        <p:cTn id="102" dur="2000"/>
                                        <p:tgtEl>
                                          <p:spTgt spid="7"/>
                                        </p:tgtEl>
                                      </p:cBhvr>
                                    </p:animEffect>
                                    <p:set>
                                      <p:cBhvr>
                                        <p:cTn id="103" dur="1" fill="hold">
                                          <p:stCondLst>
                                            <p:cond delay="1999"/>
                                          </p:stCondLst>
                                        </p:cTn>
                                        <p:tgtEl>
                                          <p:spTgt spid="7"/>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circle(in)">
                                      <p:cBhvr>
                                        <p:cTn id="10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p:bldP spid="7" grpId="0"/>
      <p:bldP spid="7" grpId="1"/>
      <p:bldP spid="7"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1056424" y="0"/>
            <a:ext cx="4657061" cy="956433"/>
          </a:xfrm>
          <a:prstGeom prst="rect">
            <a:avLst/>
          </a:prstGeom>
        </p:spPr>
        <p:txBody>
          <a:bodyPr spcFirstLastPara="1" wrap="square" lIns="91425" tIns="91425" rIns="91425" bIns="91425" anchor="ctr" anchorCtr="0">
            <a:noAutofit/>
          </a:bodyPr>
          <a:lstStyle/>
          <a:p>
            <a:pPr marL="228600" marR="0" algn="r" rtl="1">
              <a:lnSpc>
                <a:spcPct val="107000"/>
              </a:lnSpc>
              <a:spcBef>
                <a:spcPts val="0"/>
              </a:spcBef>
              <a:spcAft>
                <a:spcPts val="800"/>
              </a:spcAft>
            </a:pPr>
            <a:r>
              <a:rPr lang="fa-IR"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بیماری آشلازی</a:t>
            </a:r>
            <a:endParaRPr lang="en-US" sz="18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0" y="803696"/>
            <a:ext cx="9027042" cy="4059476"/>
          </a:xfrm>
        </p:spPr>
        <p:txBody>
          <a:bodyPr/>
          <a:lstStyle/>
          <a:p>
            <a:pPr marL="228600" marR="0" algn="r" rtl="1">
              <a:lnSpc>
                <a:spcPct val="107000"/>
              </a:lnSpc>
              <a:spcBef>
                <a:spcPts val="0"/>
              </a:spcBef>
              <a:spcAft>
                <a:spcPts val="800"/>
              </a:spcAft>
            </a:pPr>
            <a:r>
              <a:rPr lang="fa-IR" sz="1400" b="0" dirty="0">
                <a:effectLst/>
                <a:latin typeface="Calibri" panose="020F0502020204030204" pitchFamily="34" charset="0"/>
                <a:ea typeface="Calibri" panose="020F0502020204030204" pitchFamily="34" charset="0"/>
                <a:cs typeface="B Koodak" panose="00000700000000000000" pitchFamily="2" charset="-78"/>
              </a:rPr>
              <a:t>در این بیماری دریچه تحتانی مری بیش از حد قوام دارد سفت است در نتیجه غذا از آن وارد معده نشده و در مری باقی می ماند.(مخالف </a:t>
            </a:r>
            <a:r>
              <a:rPr lang="en-US" sz="1400" b="0" dirty="0">
                <a:effectLst/>
                <a:latin typeface="Calibri" panose="020F0502020204030204" pitchFamily="34" charset="0"/>
                <a:ea typeface="Calibri" panose="020F0502020204030204" pitchFamily="34" charset="0"/>
                <a:cs typeface="B Koodak" panose="00000700000000000000" pitchFamily="2" charset="-78"/>
              </a:rPr>
              <a:t>GERD</a:t>
            </a:r>
            <a:r>
              <a:rPr lang="fa-IR" sz="1400" b="0" dirty="0">
                <a:effectLst/>
                <a:latin typeface="Calibri" panose="020F0502020204030204" pitchFamily="34" charset="0"/>
                <a:ea typeface="Calibri" panose="020F0502020204030204" pitchFamily="34" charset="0"/>
                <a:cs typeface="B Koodak" panose="00000700000000000000" pitchFamily="2" charset="-78"/>
              </a:rPr>
              <a:t>)</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a:p>
            <a:pPr marL="228600" marR="0" algn="r" rtl="1">
              <a:lnSpc>
                <a:spcPct val="107000"/>
              </a:lnSpc>
              <a:spcBef>
                <a:spcPts val="0"/>
              </a:spcBef>
              <a:spcAft>
                <a:spcPts val="800"/>
              </a:spcAft>
            </a:pPr>
            <a:r>
              <a:rPr lang="fa-IR" sz="1400" b="0" dirty="0">
                <a:effectLst/>
                <a:latin typeface="Calibri" panose="020F0502020204030204" pitchFamily="34" charset="0"/>
                <a:ea typeface="Calibri" panose="020F0502020204030204" pitchFamily="34" charset="0"/>
                <a:cs typeface="B Koodak" panose="00000700000000000000" pitchFamily="2" charset="-78"/>
              </a:rPr>
              <a:t>شیوع کمتری دارد علت آن ژنتیکی است .</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a:p>
            <a:pPr marL="0" marR="0" algn="r" rtl="1">
              <a:lnSpc>
                <a:spcPct val="107000"/>
              </a:lnSpc>
              <a:spcBef>
                <a:spcPts val="0"/>
              </a:spcBef>
              <a:spcAft>
                <a:spcPts val="800"/>
              </a:spcAft>
            </a:pPr>
            <a:r>
              <a:rPr lang="fa-IR" sz="1400" b="0" dirty="0">
                <a:effectLst/>
                <a:latin typeface="Calibri" panose="020F0502020204030204" pitchFamily="34" charset="0"/>
                <a:ea typeface="Calibri" panose="020F0502020204030204" pitchFamily="34" charset="0"/>
                <a:cs typeface="B Koodak" panose="00000700000000000000" pitchFamily="2" charset="-78"/>
              </a:rPr>
              <a:t>تظاهرات بالینی:</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a:p>
            <a:pPr marL="342900" marR="0" lvl="0" indent="-342900" algn="r" rtl="1">
              <a:lnSpc>
                <a:spcPct val="107000"/>
              </a:lnSpc>
              <a:spcBef>
                <a:spcPts val="0"/>
              </a:spcBef>
              <a:spcAft>
                <a:spcPts val="800"/>
              </a:spcAft>
              <a:buFont typeface="+mj-lt"/>
              <a:buAutoNum type="arabicPeriod"/>
            </a:pPr>
            <a:r>
              <a:rPr lang="fa-IR" sz="1400" b="0" dirty="0">
                <a:effectLst/>
                <a:latin typeface="Calibri" panose="020F0502020204030204" pitchFamily="34" charset="0"/>
                <a:ea typeface="Calibri" panose="020F0502020204030204" pitchFamily="34" charset="0"/>
                <a:cs typeface="B Koodak" panose="00000700000000000000" pitchFamily="2" charset="-78"/>
              </a:rPr>
              <a:t> سختی در بلع غذا</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a:p>
            <a:pPr marL="342900" marR="0" lvl="0" indent="-342900" algn="r" rtl="1">
              <a:lnSpc>
                <a:spcPct val="107000"/>
              </a:lnSpc>
              <a:spcBef>
                <a:spcPts val="0"/>
              </a:spcBef>
              <a:spcAft>
                <a:spcPts val="800"/>
              </a:spcAft>
              <a:buFont typeface="+mj-lt"/>
              <a:buAutoNum type="arabicPeriod"/>
            </a:pPr>
            <a:r>
              <a:rPr lang="fa-IR" sz="1400" b="0" dirty="0">
                <a:effectLst/>
                <a:latin typeface="Calibri" panose="020F0502020204030204" pitchFamily="34" charset="0"/>
                <a:ea typeface="Calibri" panose="020F0502020204030204" pitchFamily="34" charset="0"/>
                <a:cs typeface="B Koodak" panose="00000700000000000000" pitchFamily="2" charset="-78"/>
              </a:rPr>
              <a:t>احساس چسبیده شدن غذا به قسمت انتهای مری و پس زدن غیر ارادی غذا</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a:p>
            <a:pPr marL="342900" marR="0" lvl="0" indent="-342900" algn="r" rtl="1">
              <a:lnSpc>
                <a:spcPct val="107000"/>
              </a:lnSpc>
              <a:spcBef>
                <a:spcPts val="0"/>
              </a:spcBef>
              <a:spcAft>
                <a:spcPts val="800"/>
              </a:spcAft>
              <a:buFont typeface="+mj-lt"/>
              <a:buAutoNum type="arabicPeriod"/>
            </a:pPr>
            <a:r>
              <a:rPr lang="fa-IR" sz="1400" b="0" dirty="0">
                <a:effectLst/>
                <a:latin typeface="Calibri" panose="020F0502020204030204" pitchFamily="34" charset="0"/>
                <a:ea typeface="Calibri" panose="020F0502020204030204" pitchFamily="34" charset="0"/>
                <a:cs typeface="B Koodak" panose="00000700000000000000" pitchFamily="2" charset="-78"/>
              </a:rPr>
              <a:t>کاهش وزن</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a:p>
            <a:pPr marL="228600" marR="0" algn="r" rtl="1">
              <a:lnSpc>
                <a:spcPct val="107000"/>
              </a:lnSpc>
              <a:spcBef>
                <a:spcPts val="0"/>
              </a:spcBef>
              <a:spcAft>
                <a:spcPts val="800"/>
              </a:spcAft>
            </a:pPr>
            <a:r>
              <a:rPr lang="fa-IR" sz="1400" b="0" dirty="0">
                <a:effectLst/>
                <a:latin typeface="Calibri" panose="020F0502020204030204" pitchFamily="34" charset="0"/>
                <a:ea typeface="Calibri" panose="020F0502020204030204" pitchFamily="34" charset="0"/>
                <a:cs typeface="B Koodak" panose="00000700000000000000" pitchFamily="2" charset="-78"/>
              </a:rPr>
              <a:t>تشخیص:</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a:p>
            <a:pPr marL="342900" marR="0" lvl="0" indent="-342900" algn="r" rtl="1">
              <a:lnSpc>
                <a:spcPct val="107000"/>
              </a:lnSpc>
              <a:spcBef>
                <a:spcPts val="0"/>
              </a:spcBef>
              <a:spcAft>
                <a:spcPts val="800"/>
              </a:spcAft>
              <a:buFont typeface="+mj-lt"/>
              <a:buAutoNum type="arabicPeriod"/>
            </a:pPr>
            <a:r>
              <a:rPr lang="fa-IR" sz="1400" b="0" dirty="0">
                <a:effectLst/>
                <a:latin typeface="Calibri" panose="020F0502020204030204" pitchFamily="34" charset="0"/>
                <a:ea typeface="Calibri" panose="020F0502020204030204" pitchFamily="34" charset="0"/>
                <a:cs typeface="B Koodak" panose="00000700000000000000" pitchFamily="2" charset="-78"/>
              </a:rPr>
              <a:t>اندوسکوپی وبیوپسی</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a:p>
            <a:pPr marL="342900" marR="0" lvl="0" indent="-342900" algn="r" rtl="1">
              <a:lnSpc>
                <a:spcPct val="107000"/>
              </a:lnSpc>
              <a:spcBef>
                <a:spcPts val="0"/>
              </a:spcBef>
              <a:spcAft>
                <a:spcPts val="800"/>
              </a:spcAft>
              <a:buFont typeface="+mj-lt"/>
              <a:buAutoNum type="arabicPeriod"/>
            </a:pPr>
            <a:r>
              <a:rPr lang="fa-IR" sz="1400" b="0" dirty="0">
                <a:effectLst/>
                <a:latin typeface="Calibri" panose="020F0502020204030204" pitchFamily="34" charset="0"/>
                <a:ea typeface="Calibri" panose="020F0502020204030204" pitchFamily="34" charset="0"/>
                <a:cs typeface="B Koodak" panose="00000700000000000000" pitchFamily="2" charset="-78"/>
              </a:rPr>
              <a:t> مانومتری (تشخیص نهایی): فشار مری توسط مانومتر اندازه گیری می شود . در هر قسمت از دستگاه گوارش فشار خاصی وجود دارد و مانومتر فشار را می سنجد.</a:t>
            </a:r>
            <a:endParaRPr lang="en-US" sz="1400" b="0" dirty="0">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448013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5" name="Google Shape;238;p36"/>
          <p:cNvSpPr txBox="1">
            <a:spLocks/>
          </p:cNvSpPr>
          <p:nvPr/>
        </p:nvSpPr>
        <p:spPr>
          <a:xfrm>
            <a:off x="1049119" y="1723010"/>
            <a:ext cx="6432331" cy="234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7" name="Title 6">
            <a:extLst>
              <a:ext uri="{FF2B5EF4-FFF2-40B4-BE49-F238E27FC236}">
                <a16:creationId xmlns:a16="http://schemas.microsoft.com/office/drawing/2014/main" id="{BD0C6118-482A-8E9C-4426-209EE7D5B4F3}"/>
              </a:ext>
            </a:extLst>
          </p:cNvPr>
          <p:cNvSpPr>
            <a:spLocks noGrp="1"/>
          </p:cNvSpPr>
          <p:nvPr>
            <p:ph type="title"/>
          </p:nvPr>
        </p:nvSpPr>
        <p:spPr>
          <a:xfrm flipH="1">
            <a:off x="275420" y="616945"/>
            <a:ext cx="8681292" cy="4340927"/>
          </a:xfrm>
        </p:spPr>
        <p:txBody>
          <a:bodyPr/>
          <a:lstStyle/>
          <a:p>
            <a:pPr marL="228600" marR="0" algn="r" rtl="1">
              <a:lnSpc>
                <a:spcPct val="107000"/>
              </a:lnSpc>
              <a:spcBef>
                <a:spcPts val="0"/>
              </a:spcBef>
              <a:spcAft>
                <a:spcPts val="800"/>
              </a:spcAft>
            </a:pPr>
            <a:r>
              <a:rPr lang="fa-IR" sz="1800" dirty="0">
                <a:solidFill>
                  <a:schemeClr val="dk1"/>
                </a:solidFill>
                <a:latin typeface="Calibri" panose="020F0502020204030204" pitchFamily="34" charset="0"/>
                <a:cs typeface="B Koodak" panose="00000700000000000000" pitchFamily="2" charset="-78"/>
              </a:rPr>
              <a:t>طول 6 متری و شامل دئودنوم، ژژنوم و ایلئوم</a:t>
            </a:r>
            <a:br>
              <a:rPr lang="en-US" sz="1800" dirty="0">
                <a:solidFill>
                  <a:schemeClr val="dk1"/>
                </a:solidFill>
                <a:latin typeface="Calibri" panose="020F0502020204030204" pitchFamily="34" charset="0"/>
                <a:cs typeface="B Koodak" panose="00000700000000000000" pitchFamily="2" charset="-78"/>
              </a:rPr>
            </a:br>
            <a:r>
              <a:rPr lang="fa-IR" sz="1800" dirty="0">
                <a:solidFill>
                  <a:schemeClr val="dk1"/>
                </a:solidFill>
                <a:latin typeface="Calibri" panose="020F0502020204030204" pitchFamily="34" charset="0"/>
                <a:cs typeface="B Koodak" panose="00000700000000000000" pitchFamily="2" charset="-78"/>
              </a:rPr>
              <a:t>دریچه بین معده و ابتدای روده باریک(دئودنوم): پیلور</a:t>
            </a:r>
            <a:br>
              <a:rPr lang="en-US" sz="1800" dirty="0">
                <a:solidFill>
                  <a:schemeClr val="dk1"/>
                </a:solidFill>
                <a:latin typeface="Calibri" panose="020F0502020204030204" pitchFamily="34" charset="0"/>
                <a:cs typeface="B Koodak" panose="00000700000000000000" pitchFamily="2" charset="-78"/>
              </a:rPr>
            </a:br>
            <a:r>
              <a:rPr lang="fa-IR" sz="1800" dirty="0">
                <a:solidFill>
                  <a:schemeClr val="dk1"/>
                </a:solidFill>
                <a:latin typeface="Calibri" panose="020F0502020204030204" pitchFamily="34" charset="0"/>
                <a:cs typeface="B Koodak" panose="00000700000000000000" pitchFamily="2" charset="-78"/>
              </a:rPr>
              <a:t>ضخامت روده باریک </a:t>
            </a:r>
            <a:r>
              <a:rPr lang="en-US" sz="1800" dirty="0">
                <a:solidFill>
                  <a:schemeClr val="dk1"/>
                </a:solidFill>
                <a:latin typeface="Calibri" panose="020F0502020204030204" pitchFamily="34" charset="0"/>
                <a:cs typeface="B Koodak" panose="00000700000000000000" pitchFamily="2" charset="-78"/>
              </a:rPr>
              <a:t>1-2cm</a:t>
            </a:r>
            <a:r>
              <a:rPr lang="fa-IR" sz="1800" dirty="0">
                <a:solidFill>
                  <a:schemeClr val="dk1"/>
                </a:solidFill>
                <a:latin typeface="Calibri" panose="020F0502020204030204" pitchFamily="34" charset="0"/>
                <a:cs typeface="B Koodak" panose="00000700000000000000" pitchFamily="2" charset="-78"/>
              </a:rPr>
              <a:t> می باشد – بیشترین میزان جذب در روده باریک اتفاق می افتد</a:t>
            </a:r>
            <a:br>
              <a:rPr lang="en-US" sz="1800" dirty="0">
                <a:solidFill>
                  <a:schemeClr val="dk1"/>
                </a:solidFill>
                <a:latin typeface="Calibri" panose="020F0502020204030204" pitchFamily="34" charset="0"/>
                <a:cs typeface="B Koodak" panose="00000700000000000000" pitchFamily="2" charset="-78"/>
              </a:rPr>
            </a:br>
            <a:br>
              <a:rPr lang="en-US" sz="1800" dirty="0">
                <a:solidFill>
                  <a:schemeClr val="dk1"/>
                </a:solidFill>
                <a:latin typeface="Calibri" panose="020F0502020204030204" pitchFamily="34" charset="0"/>
                <a:cs typeface="B Koodak" panose="00000700000000000000" pitchFamily="2" charset="-78"/>
              </a:rPr>
            </a:br>
            <a:br>
              <a:rPr lang="en-US" sz="1800" dirty="0">
                <a:solidFill>
                  <a:schemeClr val="dk1"/>
                </a:solidFill>
                <a:latin typeface="Calibri" panose="020F0502020204030204" pitchFamily="34" charset="0"/>
                <a:cs typeface="B Koodak" panose="00000700000000000000" pitchFamily="2" charset="-78"/>
              </a:rPr>
            </a:br>
            <a:br>
              <a:rPr lang="en-US" sz="1800" dirty="0">
                <a:solidFill>
                  <a:schemeClr val="dk1"/>
                </a:solidFill>
                <a:latin typeface="Calibri" panose="020F0502020204030204" pitchFamily="34" charset="0"/>
                <a:cs typeface="B Koodak" panose="00000700000000000000" pitchFamily="2" charset="-78"/>
              </a:rPr>
            </a:br>
            <a:br>
              <a:rPr lang="en-US" sz="1800" dirty="0">
                <a:solidFill>
                  <a:schemeClr val="dk1"/>
                </a:solidFill>
                <a:latin typeface="Calibri" panose="020F0502020204030204" pitchFamily="34" charset="0"/>
                <a:cs typeface="B Koodak" panose="00000700000000000000" pitchFamily="2" charset="-78"/>
              </a:rPr>
            </a:br>
            <a:br>
              <a:rPr lang="en-US" sz="1800" dirty="0">
                <a:solidFill>
                  <a:schemeClr val="dk1"/>
                </a:solidFill>
                <a:latin typeface="Calibri" panose="020F0502020204030204" pitchFamily="34" charset="0"/>
                <a:cs typeface="B Koodak" panose="00000700000000000000" pitchFamily="2" charset="-78"/>
              </a:rPr>
            </a:br>
            <a:br>
              <a:rPr lang="en-US" sz="1800" dirty="0">
                <a:solidFill>
                  <a:schemeClr val="dk1"/>
                </a:solidFill>
                <a:latin typeface="Calibri" panose="020F0502020204030204" pitchFamily="34" charset="0"/>
                <a:cs typeface="B Koodak" panose="00000700000000000000" pitchFamily="2" charset="-78"/>
              </a:rPr>
            </a:br>
            <a:br>
              <a:rPr lang="en-US" sz="1800" dirty="0">
                <a:solidFill>
                  <a:schemeClr val="dk1"/>
                </a:solidFill>
                <a:latin typeface="Calibri" panose="020F0502020204030204" pitchFamily="34" charset="0"/>
                <a:cs typeface="B Koodak" panose="00000700000000000000" pitchFamily="2" charset="-78"/>
              </a:rPr>
            </a:br>
            <a:br>
              <a:rPr lang="en-US" sz="1800" dirty="0">
                <a:solidFill>
                  <a:schemeClr val="dk1"/>
                </a:solidFill>
                <a:latin typeface="Calibri" panose="020F0502020204030204" pitchFamily="34" charset="0"/>
                <a:cs typeface="B Koodak" panose="00000700000000000000" pitchFamily="2" charset="-78"/>
              </a:rPr>
            </a:br>
            <a:endParaRPr lang="en-US" sz="1800" dirty="0">
              <a:solidFill>
                <a:schemeClr val="dk1"/>
              </a:solidFill>
              <a:latin typeface="Calibri" panose="020F0502020204030204" pitchFamily="34" charset="0"/>
              <a:cs typeface="B Koodak" panose="00000700000000000000" pitchFamily="2" charset="-78"/>
            </a:endParaRPr>
          </a:p>
        </p:txBody>
      </p:sp>
      <p:sp>
        <p:nvSpPr>
          <p:cNvPr id="8" name="Subtitle 7">
            <a:extLst>
              <a:ext uri="{FF2B5EF4-FFF2-40B4-BE49-F238E27FC236}">
                <a16:creationId xmlns:a16="http://schemas.microsoft.com/office/drawing/2014/main" id="{065F9616-5109-8132-6806-0D47EF869C59}"/>
              </a:ext>
            </a:extLst>
          </p:cNvPr>
          <p:cNvSpPr>
            <a:spLocks noGrp="1"/>
          </p:cNvSpPr>
          <p:nvPr>
            <p:ph type="subTitle" idx="1"/>
          </p:nvPr>
        </p:nvSpPr>
        <p:spPr>
          <a:xfrm flipH="1">
            <a:off x="5608208" y="185628"/>
            <a:ext cx="2998800" cy="558000"/>
          </a:xfrm>
        </p:spPr>
        <p:txBody>
          <a:bodyPr/>
          <a:lstStyle/>
          <a:p>
            <a:pPr algn="ctr"/>
            <a:r>
              <a:rPr lang="fa-IR"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روده ی کوچک</a:t>
            </a:r>
            <a:endParaRPr lang="en-US"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p:txBody>
      </p:sp>
      <p:pic>
        <p:nvPicPr>
          <p:cNvPr id="3" name="Picture 2">
            <a:extLst>
              <a:ext uri="{FF2B5EF4-FFF2-40B4-BE49-F238E27FC236}">
                <a16:creationId xmlns:a16="http://schemas.microsoft.com/office/drawing/2014/main" id="{99C0F8DC-8DC3-FCBA-8654-70BF5E6F8722}"/>
              </a:ext>
            </a:extLst>
          </p:cNvPr>
          <p:cNvPicPr>
            <a:picLocks noChangeAspect="1"/>
          </p:cNvPicPr>
          <p:nvPr/>
        </p:nvPicPr>
        <p:blipFill rotWithShape="1">
          <a:blip r:embed="rId3"/>
          <a:srcRect t="8249" r="2047" b="11017"/>
          <a:stretch/>
        </p:blipFill>
        <p:spPr>
          <a:xfrm>
            <a:off x="0" y="2428631"/>
            <a:ext cx="5092607" cy="2743331"/>
          </a:xfrm>
          <a:prstGeom prst="rect">
            <a:avLst/>
          </a:prstGeom>
        </p:spPr>
      </p:pic>
    </p:spTree>
    <p:extLst>
      <p:ext uri="{BB962C8B-B14F-4D97-AF65-F5344CB8AC3E}">
        <p14:creationId xmlns:p14="http://schemas.microsoft.com/office/powerpoint/2010/main" val="769209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2945627" y="131920"/>
            <a:ext cx="3450900" cy="572700"/>
          </a:xfrm>
          <a:prstGeom prst="rect">
            <a:avLst/>
          </a:prstGeom>
        </p:spPr>
        <p:txBody>
          <a:bodyPr spcFirstLastPara="1" wrap="square" lIns="91425" tIns="91425" rIns="91425" bIns="91425" anchor="ctr" anchorCtr="0">
            <a:noAutofit/>
          </a:bodyPr>
          <a:lstStyle/>
          <a:p>
            <a:pPr>
              <a:buClr>
                <a:srgbClr val="000000"/>
              </a:buClr>
              <a:buFont typeface="Arial"/>
            </a:pPr>
            <a:r>
              <a:rPr lang="fa-IR" sz="4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sym typeface="Open Sans"/>
              </a:rPr>
              <a:t>مقدمه</a:t>
            </a:r>
            <a:endParaRPr lang="en-US" sz="4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sym typeface="Open Sans"/>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0" y="1084024"/>
            <a:ext cx="9027042" cy="4059476"/>
          </a:xfrm>
        </p:spPr>
        <p:txBody>
          <a:bodyPr/>
          <a:lstStyle/>
          <a:p>
            <a:pPr marL="0" marR="0" algn="r" rtl="1">
              <a:lnSpc>
                <a:spcPct val="107000"/>
              </a:lnSpc>
              <a:spcBef>
                <a:spcPts val="0"/>
              </a:spcBef>
              <a:spcAft>
                <a:spcPts val="800"/>
              </a:spcAft>
            </a:pPr>
            <a:r>
              <a:rPr lang="fa-IR" sz="2000" b="0" dirty="0">
                <a:latin typeface="Calibri" panose="020F0502020204030204" pitchFamily="34" charset="0"/>
                <a:cs typeface="B Koodak" panose="00000700000000000000" pitchFamily="2" charset="-78"/>
              </a:rPr>
              <a:t>دستگاه گوارش یکی از فعال‌ترین دستگاه‌های بدن است که در  هضم، جذب و دفع مواد زائد نقش دارد. پس دستگاه گوارش در جذب و رساندن مواد غذایی به سلول ها به وسیله ی جریان خون نقش دارد.</a:t>
            </a:r>
            <a:endParaRPr lang="en-US" sz="2000" b="0" dirty="0">
              <a:latin typeface="Calibri" panose="020F0502020204030204" pitchFamily="34" charset="0"/>
              <a:cs typeface="B Koodak" panose="00000700000000000000" pitchFamily="2" charset="-78"/>
            </a:endParaRPr>
          </a:p>
          <a:p>
            <a:pPr marL="0" marR="0" algn="r" rtl="1">
              <a:lnSpc>
                <a:spcPct val="107000"/>
              </a:lnSpc>
              <a:spcBef>
                <a:spcPts val="0"/>
              </a:spcBef>
              <a:spcAft>
                <a:spcPts val="800"/>
              </a:spcAft>
            </a:pPr>
            <a:r>
              <a:rPr lang="fa-IR" sz="2000" b="0" dirty="0">
                <a:latin typeface="Calibri" panose="020F0502020204030204" pitchFamily="34" charset="0"/>
                <a:cs typeface="B Koodak" panose="00000700000000000000" pitchFamily="2" charset="-78"/>
              </a:rPr>
              <a:t>نقش دستگاه گوارش :</a:t>
            </a:r>
            <a:endParaRPr lang="en-US" sz="2000" b="0" dirty="0">
              <a:latin typeface="Calibri" panose="020F0502020204030204" pitchFamily="34" charset="0"/>
              <a:cs typeface="B Koodak" panose="00000700000000000000" pitchFamily="2" charset="-78"/>
            </a:endParaRPr>
          </a:p>
          <a:p>
            <a:pPr marL="0" marR="0" lvl="0" indent="0" algn="r" rtl="1">
              <a:lnSpc>
                <a:spcPct val="107000"/>
              </a:lnSpc>
              <a:spcBef>
                <a:spcPts val="0"/>
              </a:spcBef>
              <a:spcAft>
                <a:spcPts val="800"/>
              </a:spcAft>
            </a:pPr>
            <a:r>
              <a:rPr lang="fa-IR" sz="2000" b="0" dirty="0">
                <a:latin typeface="Calibri" panose="020F0502020204030204" pitchFamily="34" charset="0"/>
                <a:cs typeface="B Koodak" panose="00000700000000000000" pitchFamily="2" charset="-78"/>
              </a:rPr>
              <a:t>1- هضم</a:t>
            </a:r>
            <a:endParaRPr lang="en-US" sz="2000" b="0" dirty="0">
              <a:latin typeface="Calibri" panose="020F0502020204030204" pitchFamily="34" charset="0"/>
              <a:cs typeface="B Koodak" panose="00000700000000000000" pitchFamily="2" charset="-78"/>
            </a:endParaRPr>
          </a:p>
          <a:p>
            <a:pPr marL="0" marR="0" lvl="0" indent="0" algn="r" rtl="1">
              <a:lnSpc>
                <a:spcPct val="107000"/>
              </a:lnSpc>
              <a:spcBef>
                <a:spcPts val="0"/>
              </a:spcBef>
              <a:spcAft>
                <a:spcPts val="800"/>
              </a:spcAft>
            </a:pPr>
            <a:r>
              <a:rPr lang="fa-IR" sz="2000" b="0" dirty="0">
                <a:latin typeface="Calibri" panose="020F0502020204030204" pitchFamily="34" charset="0"/>
                <a:cs typeface="B Koodak" panose="00000700000000000000" pitchFamily="2" charset="-78"/>
              </a:rPr>
              <a:t>2- جذب</a:t>
            </a:r>
            <a:endParaRPr lang="en-US" sz="2000" b="0" dirty="0">
              <a:latin typeface="Calibri" panose="020F0502020204030204" pitchFamily="34" charset="0"/>
              <a:cs typeface="B Koodak" panose="00000700000000000000" pitchFamily="2" charset="-78"/>
            </a:endParaRPr>
          </a:p>
          <a:p>
            <a:pPr marL="0" marR="0" lvl="0" indent="0" algn="r" rtl="1">
              <a:lnSpc>
                <a:spcPct val="107000"/>
              </a:lnSpc>
              <a:spcBef>
                <a:spcPts val="0"/>
              </a:spcBef>
              <a:spcAft>
                <a:spcPts val="800"/>
              </a:spcAft>
            </a:pPr>
            <a:r>
              <a:rPr lang="fa-IR" sz="2000" b="0" dirty="0">
                <a:latin typeface="Calibri" panose="020F0502020204030204" pitchFamily="34" charset="0"/>
                <a:cs typeface="B Koodak" panose="00000700000000000000" pitchFamily="2" charset="-78"/>
              </a:rPr>
              <a:t>3- دفع مواد زائد</a:t>
            </a:r>
            <a:endParaRPr lang="en-US" sz="2000" b="0" dirty="0">
              <a:latin typeface="Calibri" panose="020F0502020204030204" pitchFamily="34" charset="0"/>
              <a:cs typeface="B Koodak" panose="00000700000000000000" pitchFamily="2" charset="-78"/>
            </a:endParaRPr>
          </a:p>
          <a:p>
            <a:pPr marL="0" marR="0" lvl="0" indent="0" algn="r" rtl="1">
              <a:lnSpc>
                <a:spcPct val="107000"/>
              </a:lnSpc>
              <a:spcBef>
                <a:spcPts val="0"/>
              </a:spcBef>
              <a:spcAft>
                <a:spcPts val="800"/>
              </a:spcAft>
            </a:pPr>
            <a:r>
              <a:rPr lang="fa-IR" sz="2000" b="0" dirty="0">
                <a:latin typeface="Calibri" panose="020F0502020204030204" pitchFamily="34" charset="0"/>
                <a:cs typeface="B Koodak" panose="00000700000000000000" pitchFamily="2" charset="-78"/>
              </a:rPr>
              <a:t>4- انرژی و غذا رسانی به سلول ها</a:t>
            </a:r>
            <a:endParaRPr lang="en-US" sz="2000" b="0" dirty="0">
              <a:latin typeface="Calibri" panose="020F0502020204030204" pitchFamily="34" charset="0"/>
              <a:cs typeface="B Koodak" panose="00000700000000000000" pitchFamily="2" charset="-78"/>
            </a:endParaRPr>
          </a:p>
          <a:p>
            <a:pPr algn="l">
              <a:lnSpc>
                <a:spcPct val="70000"/>
              </a:lnSpc>
            </a:pPr>
            <a:endParaRPr lang="en-US" altLang="ar-SA" sz="2000" b="0" dirty="0">
              <a:solidFill>
                <a:schemeClr val="accent6">
                  <a:lumMod val="50000"/>
                </a:schemeClr>
              </a:solidFill>
              <a:latin typeface="Times New Roman" panose="02020603050405020304" pitchFamily="18" charset="0"/>
              <a:cs typeface="B Koodak" panose="00000700000000000000" pitchFamily="2" charset="-78"/>
              <a:sym typeface="Arial"/>
            </a:endParaRPr>
          </a:p>
        </p:txBody>
      </p:sp>
    </p:spTree>
    <p:extLst>
      <p:ext uri="{BB962C8B-B14F-4D97-AF65-F5344CB8AC3E}">
        <p14:creationId xmlns:p14="http://schemas.microsoft.com/office/powerpoint/2010/main" val="1250626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5" name="Google Shape;238;p36"/>
          <p:cNvSpPr txBox="1">
            <a:spLocks/>
          </p:cNvSpPr>
          <p:nvPr/>
        </p:nvSpPr>
        <p:spPr>
          <a:xfrm>
            <a:off x="297712" y="714166"/>
            <a:ext cx="8846288" cy="42369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8" name="Subtitle 7">
            <a:extLst>
              <a:ext uri="{FF2B5EF4-FFF2-40B4-BE49-F238E27FC236}">
                <a16:creationId xmlns:a16="http://schemas.microsoft.com/office/drawing/2014/main" id="{065F9616-5109-8132-6806-0D47EF869C59}"/>
              </a:ext>
            </a:extLst>
          </p:cNvPr>
          <p:cNvSpPr>
            <a:spLocks noGrp="1"/>
          </p:cNvSpPr>
          <p:nvPr>
            <p:ph type="subTitle" idx="1"/>
          </p:nvPr>
        </p:nvSpPr>
        <p:spPr>
          <a:xfrm flipH="1">
            <a:off x="5608208" y="92185"/>
            <a:ext cx="3535792" cy="621981"/>
          </a:xfrm>
        </p:spPr>
        <p:txBody>
          <a:bodyPr/>
          <a:lstStyle/>
          <a:p>
            <a:pPr algn="ctr"/>
            <a:r>
              <a:rPr lang="fa-IR"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هورمون هایی که روده باریک ترشح می کند:</a:t>
            </a:r>
            <a:endParaRPr lang="en-US"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p:txBody>
      </p:sp>
      <p:pic>
        <p:nvPicPr>
          <p:cNvPr id="4" name="Picture 3">
            <a:extLst>
              <a:ext uri="{FF2B5EF4-FFF2-40B4-BE49-F238E27FC236}">
                <a16:creationId xmlns:a16="http://schemas.microsoft.com/office/drawing/2014/main" id="{77543C01-C666-6F40-9109-F7BCF1757077}"/>
              </a:ext>
            </a:extLst>
          </p:cNvPr>
          <p:cNvPicPr>
            <a:picLocks noChangeAspect="1"/>
          </p:cNvPicPr>
          <p:nvPr/>
        </p:nvPicPr>
        <p:blipFill>
          <a:blip r:embed="rId3"/>
          <a:stretch>
            <a:fillRect/>
          </a:stretch>
        </p:blipFill>
        <p:spPr>
          <a:xfrm>
            <a:off x="947772" y="427416"/>
            <a:ext cx="8196228" cy="4716084"/>
          </a:xfrm>
          <a:prstGeom prst="rect">
            <a:avLst/>
          </a:prstGeom>
        </p:spPr>
      </p:pic>
    </p:spTree>
    <p:extLst>
      <p:ext uri="{BB962C8B-B14F-4D97-AF65-F5344CB8AC3E}">
        <p14:creationId xmlns:p14="http://schemas.microsoft.com/office/powerpoint/2010/main" val="1578957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5" name="Google Shape;238;p36"/>
          <p:cNvSpPr txBox="1">
            <a:spLocks/>
          </p:cNvSpPr>
          <p:nvPr/>
        </p:nvSpPr>
        <p:spPr>
          <a:xfrm>
            <a:off x="1049119" y="1723010"/>
            <a:ext cx="6432331" cy="234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7" name="Title 6">
            <a:extLst>
              <a:ext uri="{FF2B5EF4-FFF2-40B4-BE49-F238E27FC236}">
                <a16:creationId xmlns:a16="http://schemas.microsoft.com/office/drawing/2014/main" id="{BD0C6118-482A-8E9C-4426-209EE7D5B4F3}"/>
              </a:ext>
            </a:extLst>
          </p:cNvPr>
          <p:cNvSpPr>
            <a:spLocks noGrp="1"/>
          </p:cNvSpPr>
          <p:nvPr>
            <p:ph type="title"/>
          </p:nvPr>
        </p:nvSpPr>
        <p:spPr>
          <a:xfrm flipH="1">
            <a:off x="67208" y="487155"/>
            <a:ext cx="9250327" cy="4599951"/>
          </a:xfrm>
        </p:spPr>
        <p:txBody>
          <a:bodyPr/>
          <a:lstStyle/>
          <a:p>
            <a:pPr marL="228600" marR="0" algn="r" rtl="1">
              <a:lnSpc>
                <a:spcPct val="107000"/>
              </a:lnSpc>
              <a:spcBef>
                <a:spcPts val="0"/>
              </a:spcBef>
              <a:spcAft>
                <a:spcPts val="800"/>
              </a:spcAft>
            </a:pPr>
            <a:br>
              <a:rPr lang="en-US" sz="1600" dirty="0">
                <a:solidFill>
                  <a:schemeClr val="dk1"/>
                </a:solidFill>
                <a:latin typeface="Calibri" panose="020F0502020204030204" pitchFamily="34" charset="0"/>
                <a:cs typeface="B Koodak" panose="00000700000000000000" pitchFamily="2" charset="-78"/>
              </a:rPr>
            </a:br>
            <a:r>
              <a:rPr lang="fa-IR" sz="1600" dirty="0">
                <a:solidFill>
                  <a:schemeClr val="dk1"/>
                </a:solidFill>
                <a:latin typeface="Calibri" panose="020F0502020204030204" pitchFamily="34" charset="0"/>
                <a:cs typeface="B Koodak" panose="00000700000000000000" pitchFamily="2" charset="-78"/>
              </a:rPr>
              <a:t>جزء اجزای انتهایی سیستم گوارش می باشد که سه بخش سکوم کولون و رکتوم دارد. طول آن 1.5 متر است و به علت ضخامت روده  بزرگ نامیده می شود .</a:t>
            </a:r>
            <a:br>
              <a:rPr lang="en-US" sz="1600" dirty="0">
                <a:solidFill>
                  <a:schemeClr val="dk1"/>
                </a:solidFill>
                <a:latin typeface="Calibri" panose="020F0502020204030204" pitchFamily="34" charset="0"/>
                <a:cs typeface="B Koodak" panose="00000700000000000000" pitchFamily="2" charset="-78"/>
              </a:rPr>
            </a:br>
            <a:r>
              <a:rPr lang="fa-IR" sz="1600" dirty="0">
                <a:solidFill>
                  <a:schemeClr val="dk1"/>
                </a:solidFill>
                <a:latin typeface="Calibri" panose="020F0502020204030204" pitchFamily="34" charset="0"/>
                <a:cs typeface="B Koodak" panose="00000700000000000000" pitchFamily="2" charset="-78"/>
              </a:rPr>
              <a:t>عملکرد اصلی کولون عبارت است از 1-جذب آب والکترولیت ها از کیموس2- ذخیره ماده دفعی تا زمانی که بتواند دفع شود. نیمه پروگزیمال کولون به طور اصلی در عملکرد جذبی درگیربوده و نیمه دیستال آن با عملکرد ذخیره ای مرتبط است.</a:t>
            </a:r>
            <a:br>
              <a:rPr lang="en-US" sz="1600" dirty="0">
                <a:solidFill>
                  <a:schemeClr val="dk1"/>
                </a:solidFill>
                <a:latin typeface="Calibri" panose="020F0502020204030204" pitchFamily="34" charset="0"/>
                <a:cs typeface="B Koodak" panose="00000700000000000000" pitchFamily="2" charset="-78"/>
              </a:rPr>
            </a:br>
            <a:r>
              <a:rPr lang="fa-IR" sz="1600" dirty="0">
                <a:solidFill>
                  <a:schemeClr val="dk1"/>
                </a:solidFill>
                <a:latin typeface="Calibri" panose="020F0502020204030204" pitchFamily="34" charset="0"/>
                <a:cs typeface="B Koodak" panose="00000700000000000000" pitchFamily="2" charset="-78"/>
              </a:rPr>
              <a:t>یک سری فلورنرمال در روده بزرگ هستند که در سنتز ویتامین ها مثل ویتامین</a:t>
            </a:r>
            <a:r>
              <a:rPr lang="en-US" sz="1600" dirty="0">
                <a:solidFill>
                  <a:schemeClr val="dk1"/>
                </a:solidFill>
                <a:latin typeface="Calibri" panose="020F0502020204030204" pitchFamily="34" charset="0"/>
                <a:cs typeface="B Koodak" panose="00000700000000000000" pitchFamily="2" charset="-78"/>
              </a:rPr>
              <a:t>K</a:t>
            </a:r>
            <a:r>
              <a:rPr lang="fa-IR" sz="1600" dirty="0">
                <a:solidFill>
                  <a:schemeClr val="dk1"/>
                </a:solidFill>
                <a:latin typeface="Calibri" panose="020F0502020204030204" pitchFamily="34" charset="0"/>
                <a:cs typeface="B Koodak" panose="00000700000000000000" pitchFamily="2" charset="-78"/>
              </a:rPr>
              <a:t> ( در انعقاد نقش دارد) و </a:t>
            </a:r>
            <a:r>
              <a:rPr lang="en-US" sz="1600" dirty="0">
                <a:solidFill>
                  <a:schemeClr val="dk1"/>
                </a:solidFill>
                <a:latin typeface="Calibri" panose="020F0502020204030204" pitchFamily="34" charset="0"/>
                <a:cs typeface="B Koodak" panose="00000700000000000000" pitchFamily="2" charset="-78"/>
              </a:rPr>
              <a:t>B </a:t>
            </a:r>
            <a:r>
              <a:rPr lang="fa-IR" sz="1600" dirty="0">
                <a:solidFill>
                  <a:schemeClr val="dk1"/>
                </a:solidFill>
                <a:latin typeface="Calibri" panose="020F0502020204030204" pitchFamily="34" charset="0"/>
                <a:cs typeface="B Koodak" panose="00000700000000000000" pitchFamily="2" charset="-78"/>
              </a:rPr>
              <a:t> نقش دارند.</a:t>
            </a: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br>
              <a:rPr lang="en-US" sz="1600" dirty="0">
                <a:solidFill>
                  <a:schemeClr val="dk1"/>
                </a:solidFill>
                <a:latin typeface="Calibri" panose="020F0502020204030204" pitchFamily="34" charset="0"/>
                <a:cs typeface="B Koodak" panose="00000700000000000000" pitchFamily="2" charset="-78"/>
              </a:rPr>
            </a:br>
            <a:endParaRPr lang="en-US" sz="1600" dirty="0">
              <a:solidFill>
                <a:schemeClr val="dk1"/>
              </a:solidFill>
              <a:latin typeface="Calibri" panose="020F0502020204030204" pitchFamily="34" charset="0"/>
              <a:cs typeface="B Koodak" panose="00000700000000000000" pitchFamily="2" charset="-78"/>
            </a:endParaRPr>
          </a:p>
        </p:txBody>
      </p:sp>
      <p:sp>
        <p:nvSpPr>
          <p:cNvPr id="8" name="Subtitle 7">
            <a:extLst>
              <a:ext uri="{FF2B5EF4-FFF2-40B4-BE49-F238E27FC236}">
                <a16:creationId xmlns:a16="http://schemas.microsoft.com/office/drawing/2014/main" id="{065F9616-5109-8132-6806-0D47EF869C59}"/>
              </a:ext>
            </a:extLst>
          </p:cNvPr>
          <p:cNvSpPr>
            <a:spLocks noGrp="1"/>
          </p:cNvSpPr>
          <p:nvPr>
            <p:ph type="subTitle" idx="1"/>
          </p:nvPr>
        </p:nvSpPr>
        <p:spPr>
          <a:xfrm flipH="1">
            <a:off x="5452677" y="7420"/>
            <a:ext cx="3493262" cy="558000"/>
          </a:xfrm>
        </p:spPr>
        <p:txBody>
          <a:bodyPr/>
          <a:lstStyle/>
          <a:p>
            <a:pPr algn="ctr"/>
            <a:r>
              <a:rPr lang="fa-IR" sz="2400" b="1"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Koodak" panose="00000700000000000000" pitchFamily="2" charset="-78"/>
              </a:rPr>
              <a:t>روده بزرگ</a:t>
            </a:r>
            <a:endParaRPr lang="en-US" sz="2400" b="1" dirty="0">
              <a:cs typeface="B Koodak" panose="00000700000000000000" pitchFamily="2" charset="-78"/>
            </a:endParaRPr>
          </a:p>
          <a:p>
            <a:endParaRPr lang="en-US" sz="2400" b="1"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Koodak" panose="00000700000000000000" pitchFamily="2" charset="-78"/>
            </a:endParaRPr>
          </a:p>
        </p:txBody>
      </p:sp>
      <p:pic>
        <p:nvPicPr>
          <p:cNvPr id="3" name="Picture 2">
            <a:extLst>
              <a:ext uri="{FF2B5EF4-FFF2-40B4-BE49-F238E27FC236}">
                <a16:creationId xmlns:a16="http://schemas.microsoft.com/office/drawing/2014/main" id="{A35AD8AF-F2EB-5595-379F-72C430CE14CF}"/>
              </a:ext>
            </a:extLst>
          </p:cNvPr>
          <p:cNvPicPr>
            <a:picLocks noChangeAspect="1"/>
          </p:cNvPicPr>
          <p:nvPr/>
        </p:nvPicPr>
        <p:blipFill>
          <a:blip r:embed="rId3"/>
          <a:stretch>
            <a:fillRect/>
          </a:stretch>
        </p:blipFill>
        <p:spPr>
          <a:xfrm>
            <a:off x="0" y="2185327"/>
            <a:ext cx="3398512" cy="2958173"/>
          </a:xfrm>
          <a:prstGeom prst="rect">
            <a:avLst/>
          </a:prstGeom>
        </p:spPr>
      </p:pic>
    </p:spTree>
    <p:extLst>
      <p:ext uri="{BB962C8B-B14F-4D97-AF65-F5344CB8AC3E}">
        <p14:creationId xmlns:p14="http://schemas.microsoft.com/office/powerpoint/2010/main" val="403386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2C85-51C7-31CA-6D64-E1451A26F76E}"/>
              </a:ext>
            </a:extLst>
          </p:cNvPr>
          <p:cNvSpPr>
            <a:spLocks noGrp="1"/>
          </p:cNvSpPr>
          <p:nvPr>
            <p:ph type="title"/>
          </p:nvPr>
        </p:nvSpPr>
        <p:spPr>
          <a:xfrm>
            <a:off x="680794" y="114739"/>
            <a:ext cx="7782412" cy="753563"/>
          </a:xfrm>
        </p:spPr>
        <p:txBody>
          <a:bodyPr/>
          <a:lstStyle/>
          <a:p>
            <a:pPr rtl="1"/>
            <a:r>
              <a:rPr lang="fa-IR"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ea typeface="Open Sans"/>
                <a:cs typeface="B Koodak" panose="00000700000000000000" pitchFamily="2" charset="-78"/>
                <a:sym typeface="Open Sans"/>
              </a:rPr>
              <a:t>بیماری های روده ای</a:t>
            </a:r>
            <a:br>
              <a:rPr lang="fa-IR"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ea typeface="Open Sans"/>
                <a:cs typeface="B Koodak" panose="00000700000000000000" pitchFamily="2" charset="-78"/>
                <a:sym typeface="Open Sans"/>
              </a:rPr>
            </a:br>
            <a:r>
              <a:rPr lang="fa-IR"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ea typeface="Open Sans"/>
                <a:cs typeface="B Koodak" panose="00000700000000000000" pitchFamily="2" charset="-78"/>
                <a:sym typeface="Open Sans"/>
              </a:rPr>
              <a:t>1- عدم تحمل لاکتوز</a:t>
            </a:r>
            <a:r>
              <a:rPr lang="en-US"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ea typeface="Open Sans"/>
                <a:cs typeface="B Koodak" panose="00000700000000000000" pitchFamily="2" charset="-78"/>
                <a:sym typeface="Open Sans"/>
              </a:rPr>
              <a:t> (Lactose Intolerance)</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fa-IR" sz="1800" dirty="0">
                <a:effectLst/>
                <a:ea typeface="Calibri" panose="020F0502020204030204" pitchFamily="34" charset="0"/>
                <a:cs typeface="Calibri" panose="020F0502020204030204" pitchFamily="34" charset="0"/>
              </a:rPr>
              <a:t> </a:t>
            </a:r>
            <a:endParaRPr lang="en-US" sz="1800" dirty="0"/>
          </a:p>
        </p:txBody>
      </p:sp>
      <p:sp>
        <p:nvSpPr>
          <p:cNvPr id="5" name="Subtitle 4">
            <a:extLst>
              <a:ext uri="{FF2B5EF4-FFF2-40B4-BE49-F238E27FC236}">
                <a16:creationId xmlns:a16="http://schemas.microsoft.com/office/drawing/2014/main" id="{391FB848-6444-69A2-CFAF-171213480D56}"/>
              </a:ext>
            </a:extLst>
          </p:cNvPr>
          <p:cNvSpPr>
            <a:spLocks noGrp="1"/>
          </p:cNvSpPr>
          <p:nvPr>
            <p:ph type="subTitle" idx="3"/>
          </p:nvPr>
        </p:nvSpPr>
        <p:spPr>
          <a:xfrm>
            <a:off x="71250" y="1015711"/>
            <a:ext cx="9144000" cy="2489730"/>
          </a:xfrm>
        </p:spPr>
        <p:txBody>
          <a:bodyPr/>
          <a:lstStyle/>
          <a:p>
            <a:pPr algn="r" rtl="1"/>
            <a:r>
              <a:rPr lang="fa-IR" sz="1400" b="0" dirty="0">
                <a:cs typeface="B Koodak" panose="00000700000000000000" pitchFamily="2" charset="-78"/>
              </a:rPr>
              <a:t>از شایع‌ترین علائم عدم تحمل لاکتوز می‌توان به موارد زیر اشاره کرد</a:t>
            </a:r>
            <a:r>
              <a:rPr lang="en-US" sz="1400" b="0" dirty="0">
                <a:cs typeface="B Koodak" panose="00000700000000000000" pitchFamily="2" charset="-78"/>
              </a:rPr>
              <a:t>:</a:t>
            </a:r>
          </a:p>
          <a:p>
            <a:pPr lvl="0" algn="r" rtl="1"/>
            <a:r>
              <a:rPr lang="fa-IR" sz="1400" b="0" dirty="0">
                <a:cs typeface="B Koodak" panose="00000700000000000000" pitchFamily="2" charset="-78"/>
              </a:rPr>
              <a:t>گرفتگی شکم</a:t>
            </a:r>
            <a:endParaRPr lang="en-US" sz="1400" b="0" dirty="0">
              <a:cs typeface="B Koodak" panose="00000700000000000000" pitchFamily="2" charset="-78"/>
            </a:endParaRPr>
          </a:p>
          <a:p>
            <a:pPr lvl="0" algn="r" rtl="1"/>
            <a:r>
              <a:rPr lang="fa-IR" sz="1400" b="0" dirty="0">
                <a:cs typeface="B Koodak" panose="00000700000000000000" pitchFamily="2" charset="-78"/>
              </a:rPr>
              <a:t>درد زیر شکم</a:t>
            </a:r>
            <a:endParaRPr lang="en-US" sz="1400" b="0" dirty="0">
              <a:cs typeface="B Koodak" panose="00000700000000000000" pitchFamily="2" charset="-78"/>
            </a:endParaRPr>
          </a:p>
          <a:p>
            <a:pPr lvl="0" algn="r" rtl="1"/>
            <a:r>
              <a:rPr lang="fa-IR" sz="1400" b="0" dirty="0">
                <a:cs typeface="B Koodak" panose="00000700000000000000" pitchFamily="2" charset="-78"/>
              </a:rPr>
              <a:t>حالت تهوع</a:t>
            </a:r>
            <a:endParaRPr lang="en-US" sz="1400" b="0" dirty="0">
              <a:cs typeface="B Koodak" panose="00000700000000000000" pitchFamily="2" charset="-78"/>
            </a:endParaRPr>
          </a:p>
          <a:p>
            <a:pPr lvl="0" algn="r" rtl="1"/>
            <a:r>
              <a:rPr lang="fa-IR" sz="1400" b="0" dirty="0">
                <a:cs typeface="B Koodak" panose="00000700000000000000" pitchFamily="2" charset="-78"/>
              </a:rPr>
              <a:t>نفخ</a:t>
            </a:r>
            <a:endParaRPr lang="en-US" sz="1400" b="0" dirty="0">
              <a:cs typeface="B Koodak" panose="00000700000000000000" pitchFamily="2" charset="-78"/>
            </a:endParaRPr>
          </a:p>
          <a:p>
            <a:pPr lvl="0" algn="r" rtl="1"/>
            <a:r>
              <a:rPr lang="fa-IR" sz="1400" b="0" dirty="0">
                <a:cs typeface="B Koodak" panose="00000700000000000000" pitchFamily="2" charset="-78"/>
              </a:rPr>
              <a:t>اسهال</a:t>
            </a:r>
            <a:endParaRPr lang="en-US" sz="1400" b="0" dirty="0">
              <a:cs typeface="B Koodak" panose="00000700000000000000" pitchFamily="2" charset="-78"/>
            </a:endParaRPr>
          </a:p>
          <a:p>
            <a:pPr lvl="0" algn="r" rtl="1"/>
            <a:r>
              <a:rPr lang="fa-IR" sz="1400" b="0" dirty="0">
                <a:cs typeface="B Koodak" panose="00000700000000000000" pitchFamily="2" charset="-78"/>
              </a:rPr>
              <a:t>مدفوع اسیدی ( یکی از محصولات نهایی تخمیر، اسید است)</a:t>
            </a:r>
            <a:endParaRPr lang="en-US" sz="1400" b="0" dirty="0">
              <a:cs typeface="B Koodak" panose="00000700000000000000" pitchFamily="2" charset="-78"/>
            </a:endParaRPr>
          </a:p>
        </p:txBody>
      </p:sp>
      <p:sp>
        <p:nvSpPr>
          <p:cNvPr id="7" name="Subtitle 2">
            <a:extLst>
              <a:ext uri="{FF2B5EF4-FFF2-40B4-BE49-F238E27FC236}">
                <a16:creationId xmlns:a16="http://schemas.microsoft.com/office/drawing/2014/main" id="{2A0D6564-FC7C-71B2-076F-B10C3BF6BECA}"/>
              </a:ext>
            </a:extLst>
          </p:cNvPr>
          <p:cNvSpPr txBox="1">
            <a:spLocks/>
          </p:cNvSpPr>
          <p:nvPr/>
        </p:nvSpPr>
        <p:spPr>
          <a:xfrm>
            <a:off x="458369" y="1790840"/>
            <a:ext cx="8756881" cy="15618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pPr algn="r" rtl="1"/>
            <a:r>
              <a:rPr lang="fa-IR" sz="1400" b="0" dirty="0">
                <a:cs typeface="B Koodak" panose="00000700000000000000" pitchFamily="2" charset="-78"/>
              </a:rPr>
              <a:t>نوعی ناراحتی گوارشی است که به دلیل مصرف فرآورده‌های لبنی بروز می‌کند</a:t>
            </a:r>
            <a:r>
              <a:rPr lang="en-US" sz="1400" b="0" dirty="0">
                <a:cs typeface="B Koodak" panose="00000700000000000000" pitchFamily="2" charset="-78"/>
              </a:rPr>
              <a:t>. </a:t>
            </a:r>
            <a:r>
              <a:rPr lang="fa-IR" sz="1400" b="0" dirty="0">
                <a:cs typeface="B Koodak" panose="00000700000000000000" pitchFamily="2" charset="-78"/>
              </a:rPr>
              <a:t>این بیماران معمولا پس از مصرف لبنیاتی مانند پنیر، شیر، ماست</a:t>
            </a:r>
            <a:endParaRPr lang="en-US" sz="1400" b="0" dirty="0">
              <a:cs typeface="B Koodak" panose="00000700000000000000" pitchFamily="2" charset="-78"/>
            </a:endParaRPr>
          </a:p>
          <a:p>
            <a:pPr algn="r" rtl="1"/>
            <a:r>
              <a:rPr lang="fa-IR" sz="1400" b="0" dirty="0">
                <a:cs typeface="B Koodak" panose="00000700000000000000" pitchFamily="2" charset="-78"/>
              </a:rPr>
              <a:t>و… دچار نفخ، شکم درد و اسهال می‌شوند. علت آن است که سیستم گوارشی قادر به هضم آنها نیست، چراکه آنزیمی بنام آنزیم لاکتاز</a:t>
            </a:r>
            <a:endParaRPr lang="en-US" sz="1400" b="0" dirty="0">
              <a:cs typeface="B Koodak" panose="00000700000000000000" pitchFamily="2" charset="-78"/>
            </a:endParaRPr>
          </a:p>
          <a:p>
            <a:pPr algn="r" rtl="1"/>
            <a:r>
              <a:rPr lang="en-US" sz="1400" b="0" dirty="0">
                <a:cs typeface="B Koodak" panose="00000700000000000000" pitchFamily="2" charset="-78"/>
              </a:rPr>
              <a:t> (Lactase enzyme) </a:t>
            </a:r>
            <a:r>
              <a:rPr lang="fa-IR" sz="1400" b="0" dirty="0">
                <a:cs typeface="B Koodak" panose="00000700000000000000" pitchFamily="2" charset="-78"/>
              </a:rPr>
              <a:t>یا آنزیم هضم شیر را ندارد</a:t>
            </a:r>
            <a:r>
              <a:rPr lang="en-US" sz="1400" b="0" dirty="0">
                <a:cs typeface="B Koodak" panose="00000700000000000000" pitchFamily="2" charset="-78"/>
              </a:rPr>
              <a:t>.</a:t>
            </a:r>
          </a:p>
          <a:p>
            <a:pPr algn="r" rtl="1"/>
            <a:r>
              <a:rPr lang="fa-IR" sz="1400" b="0" dirty="0">
                <a:cs typeface="B Koodak" panose="00000700000000000000" pitchFamily="2" charset="-78"/>
              </a:rPr>
              <a:t>دستگاه گوارشی بدن آنزیمی به نام لاکتاز دارد که می‌تواند این قند را به گلوکز</a:t>
            </a:r>
            <a:r>
              <a:rPr lang="en-US" sz="1400" b="0" dirty="0">
                <a:cs typeface="B Koodak" panose="00000700000000000000" pitchFamily="2" charset="-78"/>
              </a:rPr>
              <a:t> (Glucose) </a:t>
            </a:r>
            <a:r>
              <a:rPr lang="fa-IR" sz="1400" b="0" dirty="0">
                <a:cs typeface="B Koodak" panose="00000700000000000000" pitchFamily="2" charset="-78"/>
              </a:rPr>
              <a:t>و گالاکتوز</a:t>
            </a:r>
            <a:r>
              <a:rPr lang="en-US" sz="1400" b="0" dirty="0">
                <a:cs typeface="B Koodak" panose="00000700000000000000" pitchFamily="2" charset="-78"/>
              </a:rPr>
              <a:t> (Galactose) </a:t>
            </a:r>
            <a:r>
              <a:rPr lang="fa-IR" sz="1400" b="0" dirty="0">
                <a:cs typeface="B Koodak" panose="00000700000000000000" pitchFamily="2" charset="-78"/>
              </a:rPr>
              <a:t>تبدیل کند. به این</a:t>
            </a:r>
            <a:endParaRPr lang="en-US" sz="1400" b="0" dirty="0">
              <a:cs typeface="B Koodak" panose="00000700000000000000" pitchFamily="2" charset="-78"/>
            </a:endParaRPr>
          </a:p>
          <a:p>
            <a:pPr algn="r" rtl="1"/>
            <a:r>
              <a:rPr lang="fa-IR" sz="1400" b="0" dirty="0">
                <a:cs typeface="B Koodak" panose="00000700000000000000" pitchFamily="2" charset="-78"/>
              </a:rPr>
              <a:t>ترتیب این قندهای کوچک وارد جریان خون می‌شوند و به مصرف سلول‌ها می‌رسند. وقتی آنزیم هضم شیر وجود ندارد، لاکتوز نیز هضم نشده به</a:t>
            </a:r>
            <a:endParaRPr lang="en-US" sz="1400" b="0" dirty="0">
              <a:cs typeface="B Koodak" panose="00000700000000000000" pitchFamily="2" charset="-78"/>
            </a:endParaRPr>
          </a:p>
          <a:p>
            <a:pPr algn="r" rtl="1"/>
            <a:r>
              <a:rPr lang="fa-IR" sz="1400" b="0" dirty="0">
                <a:cs typeface="B Koodak" panose="00000700000000000000" pitchFamily="2" charset="-78"/>
              </a:rPr>
              <a:t>سمت روده‌ها حرکت می‌کند در نتیجه بیماری عدم تحمل لاکتوز رخ می‌دهد. باکتری‌های روده این قند را تخمیر کرده و به اسیدهای چرب با</a:t>
            </a:r>
            <a:endParaRPr lang="en-US" sz="1400" b="0" dirty="0">
              <a:cs typeface="B Koodak" panose="00000700000000000000" pitchFamily="2" charset="-78"/>
            </a:endParaRPr>
          </a:p>
          <a:p>
            <a:pPr algn="r" rtl="1"/>
            <a:r>
              <a:rPr lang="fa-IR" sz="1400" b="0" dirty="0">
                <a:cs typeface="B Koodak" panose="00000700000000000000" pitchFamily="2" charset="-78"/>
              </a:rPr>
              <a:t>زنجیره کوتاه تبدیل می‌کنند</a:t>
            </a:r>
            <a:r>
              <a:rPr lang="en-US" sz="1400" b="0" dirty="0">
                <a:cs typeface="B Koodak" panose="00000700000000000000" pitchFamily="2" charset="-78"/>
              </a:rPr>
              <a:t>. </a:t>
            </a:r>
            <a:r>
              <a:rPr lang="fa-IR" sz="1400" b="0" dirty="0">
                <a:cs typeface="B Koodak" panose="00000700000000000000" pitchFamily="2" charset="-78"/>
              </a:rPr>
              <a:t>همین امر باعث بروز علائم گوارشی مانند نفخ و دردهای شکمی پس از مصرف لبنیات می‌شود</a:t>
            </a:r>
            <a:r>
              <a:rPr lang="en-US" sz="1400" b="0" dirty="0">
                <a:cs typeface="B Koodak" panose="00000700000000000000" pitchFamily="2" charset="-78"/>
              </a:rPr>
              <a:t>.</a:t>
            </a:r>
          </a:p>
          <a:p>
            <a:pPr algn="r" rtl="1"/>
            <a:r>
              <a:rPr lang="fa-IR" sz="1400" b="0" dirty="0">
                <a:cs typeface="B Koodak" panose="00000700000000000000" pitchFamily="2" charset="-78"/>
              </a:rPr>
              <a:t>معمولا این آنزیم لاکتاز در بعضی افراد بیان آن کاهش پیدا کرده و در بعضی افراد کلا حذف می شود.</a:t>
            </a:r>
            <a:endParaRPr lang="en-US" sz="1400" b="0" dirty="0">
              <a:cs typeface="B Koodak" panose="00000700000000000000" pitchFamily="2" charset="-78"/>
            </a:endParaRPr>
          </a:p>
          <a:p>
            <a:pPr algn="r" rtl="1"/>
            <a:r>
              <a:rPr lang="fa-IR" sz="1400" b="0" dirty="0">
                <a:cs typeface="B Koodak" panose="00000700000000000000" pitchFamily="2" charset="-78"/>
              </a:rPr>
              <a:t>وقتی لاکتوز در ناحیه ی روده بزرگ تجمع می یابد باعث افزایش جذب آب و افزایش فشار اسمزی می شود. جذب آب و فشار اسمزی خودش می</a:t>
            </a:r>
            <a:endParaRPr lang="en-US" sz="1400" b="0" dirty="0">
              <a:cs typeface="B Koodak" panose="00000700000000000000" pitchFamily="2" charset="-78"/>
            </a:endParaRPr>
          </a:p>
          <a:p>
            <a:pPr algn="r" rtl="1"/>
            <a:r>
              <a:rPr lang="fa-IR" sz="1400" b="0" dirty="0">
                <a:cs typeface="B Koodak" panose="00000700000000000000" pitchFamily="2" charset="-78"/>
              </a:rPr>
              <a:t>تواند باعث اسهال شود.</a:t>
            </a:r>
            <a:endParaRPr lang="en-US" sz="1400" b="0" dirty="0">
              <a:cs typeface="B Koodak" panose="00000700000000000000" pitchFamily="2" charset="-78"/>
            </a:endParaRPr>
          </a:p>
        </p:txBody>
      </p:sp>
      <p:sp>
        <p:nvSpPr>
          <p:cNvPr id="8" name="Title 6">
            <a:extLst>
              <a:ext uri="{FF2B5EF4-FFF2-40B4-BE49-F238E27FC236}">
                <a16:creationId xmlns:a16="http://schemas.microsoft.com/office/drawing/2014/main" id="{744812EB-E730-AF16-60AE-C18004CCE86F}"/>
              </a:ext>
            </a:extLst>
          </p:cNvPr>
          <p:cNvSpPr txBox="1">
            <a:spLocks/>
          </p:cNvSpPr>
          <p:nvPr/>
        </p:nvSpPr>
        <p:spPr>
          <a:xfrm flipH="1">
            <a:off x="391458" y="917377"/>
            <a:ext cx="8681292" cy="43409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9pPr>
          </a:lstStyle>
          <a:p>
            <a:pPr algn="r" rtl="1"/>
            <a:r>
              <a:rPr lang="fa-IR" sz="1400" b="0" dirty="0">
                <a:solidFill>
                  <a:schemeClr val="dk1"/>
                </a:solidFill>
                <a:cs typeface="B Koodak" panose="00000700000000000000" pitchFamily="2" charset="-78"/>
              </a:rPr>
              <a:t>تشخیص:</a:t>
            </a:r>
            <a:endParaRPr lang="en-US" sz="1400" b="0" dirty="0">
              <a:solidFill>
                <a:schemeClr val="dk1"/>
              </a:solidFill>
              <a:cs typeface="B Koodak" panose="00000700000000000000" pitchFamily="2" charset="-78"/>
            </a:endParaRPr>
          </a:p>
          <a:p>
            <a:pPr algn="r" rtl="1"/>
            <a:r>
              <a:rPr lang="fa-IR" sz="1400" b="0" dirty="0">
                <a:solidFill>
                  <a:schemeClr val="dk1"/>
                </a:solidFill>
                <a:cs typeface="B Koodak" panose="00000700000000000000" pitchFamily="2" charset="-78"/>
              </a:rPr>
              <a:t>1- آزمایش تحمل لاکتوز</a:t>
            </a:r>
            <a:endParaRPr lang="en-US" sz="1400" b="0" dirty="0">
              <a:solidFill>
                <a:schemeClr val="dk1"/>
              </a:solidFill>
              <a:cs typeface="B Koodak" panose="00000700000000000000" pitchFamily="2" charset="-78"/>
            </a:endParaRPr>
          </a:p>
          <a:p>
            <a:pPr algn="r" rtl="1"/>
            <a:r>
              <a:rPr lang="fa-IR" sz="1400" b="0" dirty="0">
                <a:solidFill>
                  <a:schemeClr val="dk1"/>
                </a:solidFill>
                <a:cs typeface="B Koodak" panose="00000700000000000000" pitchFamily="2" charset="-78"/>
              </a:rPr>
              <a:t>برای انجام این تست لازم است فرد ناشتا باشد بهتر است ناشتایی صبحگاهی باشد . </a:t>
            </a:r>
            <a:r>
              <a:rPr lang="en-US" sz="1400" b="0" dirty="0">
                <a:solidFill>
                  <a:schemeClr val="dk1"/>
                </a:solidFill>
                <a:cs typeface="B Koodak" panose="00000700000000000000" pitchFamily="2" charset="-78"/>
              </a:rPr>
              <a:t>FBS </a:t>
            </a:r>
            <a:r>
              <a:rPr lang="fa-IR" sz="1400" b="0" dirty="0">
                <a:solidFill>
                  <a:schemeClr val="dk1"/>
                </a:solidFill>
                <a:cs typeface="B Koodak" panose="00000700000000000000" pitchFamily="2" charset="-78"/>
              </a:rPr>
              <a:t> را اندازه گیری میکنند . سپس با توجه به وزن ،جنسیت و سن  محلولی از لاکتوز را فرد می خورد ، دو ساعت پس از آن از آزمایش خون گرفته می‌شود تا سطح گلوکز بررسی شود. اگر سطح گلوکز خون بالا رفته باشد؛ یعنی سیستم گوارشی آن را هضم کرده است؛ در غیر اینصورت یعنی لاکتوز در سیستم گوارشی هضم نشده است</a:t>
            </a:r>
            <a:r>
              <a:rPr lang="en-US" sz="1400" b="0" dirty="0">
                <a:solidFill>
                  <a:schemeClr val="dk1"/>
                </a:solidFill>
                <a:cs typeface="B Koodak" panose="00000700000000000000" pitchFamily="2" charset="-78"/>
              </a:rPr>
              <a:t>.</a:t>
            </a:r>
          </a:p>
          <a:p>
            <a:pPr algn="r" rtl="1"/>
            <a:endParaRPr lang="en-US" sz="1400" b="0" dirty="0">
              <a:solidFill>
                <a:schemeClr val="dk1"/>
              </a:solidFill>
              <a:cs typeface="B Koodak" panose="00000700000000000000" pitchFamily="2" charset="-78"/>
            </a:endParaRPr>
          </a:p>
          <a:p>
            <a:pPr algn="r" rtl="1"/>
            <a:r>
              <a:rPr lang="fa-IR" sz="1400" b="0" dirty="0">
                <a:solidFill>
                  <a:schemeClr val="dk1"/>
                </a:solidFill>
                <a:cs typeface="B Koodak" panose="00000700000000000000" pitchFamily="2" charset="-78"/>
              </a:rPr>
              <a:t>2- تست تنفس هیدورژن</a:t>
            </a:r>
            <a:r>
              <a:rPr lang="en-US" sz="1400" b="0" dirty="0">
                <a:solidFill>
                  <a:schemeClr val="dk1"/>
                </a:solidFill>
                <a:cs typeface="B Koodak" panose="00000700000000000000" pitchFamily="2" charset="-78"/>
              </a:rPr>
              <a:t> (Hydrogen breath test)</a:t>
            </a:r>
          </a:p>
          <a:p>
            <a:pPr algn="r" rtl="1"/>
            <a:r>
              <a:rPr lang="fa-IR" sz="1400" b="0" dirty="0">
                <a:solidFill>
                  <a:schemeClr val="dk1"/>
                </a:solidFill>
                <a:cs typeface="B Koodak" panose="00000700000000000000" pitchFamily="2" charset="-78"/>
              </a:rPr>
              <a:t>در این آزمایش سطح هیدورژن در دم و بازدم اندازه‌گیری می‌شود</a:t>
            </a:r>
            <a:r>
              <a:rPr lang="en-US" sz="1400" b="0" dirty="0">
                <a:solidFill>
                  <a:schemeClr val="dk1"/>
                </a:solidFill>
                <a:cs typeface="B Koodak" panose="00000700000000000000" pitchFamily="2" charset="-78"/>
              </a:rPr>
              <a:t>. </a:t>
            </a:r>
            <a:r>
              <a:rPr lang="fa-IR" sz="1400" b="0" dirty="0">
                <a:solidFill>
                  <a:schemeClr val="dk1"/>
                </a:solidFill>
                <a:cs typeface="B Koodak" panose="00000700000000000000" pitchFamily="2" charset="-78"/>
              </a:rPr>
              <a:t>باکتری‌های بی‌هوازی که در روده وجود دارند باعث تولید این گاز می‌شوند</a:t>
            </a:r>
            <a:r>
              <a:rPr lang="en-US" sz="1400" b="0" dirty="0">
                <a:solidFill>
                  <a:schemeClr val="dk1"/>
                </a:solidFill>
                <a:cs typeface="B Koodak" panose="00000700000000000000" pitchFamily="2" charset="-78"/>
              </a:rPr>
              <a:t>. </a:t>
            </a:r>
            <a:r>
              <a:rPr lang="fa-IR" sz="1400" b="0" dirty="0">
                <a:solidFill>
                  <a:schemeClr val="dk1"/>
                </a:solidFill>
                <a:cs typeface="B Koodak" panose="00000700000000000000" pitchFamily="2" charset="-78"/>
              </a:rPr>
              <a:t>زمانی که قند و کربوهیدرات‌ها هضم نمی‌شوند، سطح این گاز افزایش پیدا می‌کند و از طریق دیواره روده به جریان خون راه می‌یابد. به این ترتیب گاز به سمت ریه‌ها حرکت می‌کند که میزان آن در تنفس قابل اندازه‌گیری است</a:t>
            </a:r>
            <a:r>
              <a:rPr lang="en-US" sz="1400" b="0" dirty="0">
                <a:solidFill>
                  <a:schemeClr val="dk1"/>
                </a:solidFill>
                <a:cs typeface="B Koodak" panose="00000700000000000000" pitchFamily="2" charset="-78"/>
              </a:rPr>
              <a:t>.</a:t>
            </a:r>
            <a:endParaRPr lang="fa-IR" sz="1400" b="0" dirty="0">
              <a:solidFill>
                <a:schemeClr val="dk1"/>
              </a:solidFill>
              <a:cs typeface="B Koodak" panose="00000700000000000000" pitchFamily="2" charset="-78"/>
            </a:endParaRPr>
          </a:p>
          <a:p>
            <a:pPr algn="r" rtl="1"/>
            <a:endParaRPr lang="en-US" sz="1400" b="0" dirty="0">
              <a:solidFill>
                <a:schemeClr val="dk1"/>
              </a:solidFill>
              <a:cs typeface="B Koodak" panose="00000700000000000000" pitchFamily="2" charset="-78"/>
            </a:endParaRPr>
          </a:p>
          <a:p>
            <a:pPr algn="r" rtl="1"/>
            <a:r>
              <a:rPr lang="fa-IR" sz="1400" b="0" dirty="0">
                <a:solidFill>
                  <a:schemeClr val="dk1"/>
                </a:solidFill>
                <a:cs typeface="B Koodak" panose="00000700000000000000" pitchFamily="2" charset="-78"/>
              </a:rPr>
              <a:t>3- تست اسیدیته لاکتوز</a:t>
            </a:r>
            <a:r>
              <a:rPr lang="en-US" sz="1400" b="0" dirty="0">
                <a:solidFill>
                  <a:schemeClr val="dk1"/>
                </a:solidFill>
                <a:cs typeface="B Koodak" panose="00000700000000000000" pitchFamily="2" charset="-78"/>
              </a:rPr>
              <a:t> (PH Stool)</a:t>
            </a:r>
          </a:p>
          <a:p>
            <a:pPr algn="r" rtl="1"/>
            <a:r>
              <a:rPr lang="fa-IR" sz="1400" b="0" dirty="0">
                <a:solidFill>
                  <a:schemeClr val="dk1"/>
                </a:solidFill>
                <a:cs typeface="B Koodak" panose="00000700000000000000" pitchFamily="2" charset="-78"/>
              </a:rPr>
              <a:t>این تست بیشتر برای تشخیص عدم تحمل لاکتوز در نوزادان و کودکان مورد استفاده قرار می‌گیرد. زمانی که سیستم گوارشی لاکتوز را هضم نمی‌کند مدفوع دارای اسید لاکتیک، گلوکز و سایر اسیدهای چرب است</a:t>
            </a:r>
            <a:r>
              <a:rPr lang="en-US" sz="1400" b="0" dirty="0">
                <a:solidFill>
                  <a:schemeClr val="dk1"/>
                </a:solidFill>
                <a:cs typeface="B Koodak" panose="00000700000000000000" pitchFamily="2" charset="-78"/>
              </a:rPr>
              <a:t>.</a:t>
            </a:r>
          </a:p>
          <a:p>
            <a:pPr marL="285750" indent="-285750" algn="r" rtl="1">
              <a:buFont typeface="Arial" panose="020B0604020202020204" pitchFamily="34" charset="0"/>
              <a:buChar char="•"/>
            </a:pPr>
            <a:endParaRPr lang="en-US" sz="1400" b="0" dirty="0">
              <a:solidFill>
                <a:schemeClr val="tx1"/>
              </a:solidFill>
              <a:latin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820191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ircle(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circle(in)">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circle(in)">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circle(in)">
                                      <p:cBhvr>
                                        <p:cTn id="37" dur="2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circle(in)">
                                      <p:cBhvr>
                                        <p:cTn id="42" dur="20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
                                            <p:txEl>
                                              <p:charRg st="110" end="162"/>
                                            </p:txEl>
                                          </p:spTgt>
                                        </p:tgtEl>
                                        <p:attrNameLst>
                                          <p:attrName>style.visibility</p:attrName>
                                        </p:attrNameLst>
                                      </p:cBhvr>
                                      <p:to>
                                        <p:strVal val="visible"/>
                                      </p:to>
                                    </p:set>
                                    <p:animEffect transition="in" filter="circle(in)">
                                      <p:cBhvr>
                                        <p:cTn id="47" dur="2000"/>
                                        <p:tgtEl>
                                          <p:spTgt spid="5">
                                            <p:txEl>
                                              <p:charRg st="110" end="16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xit" presetSubtype="1" fill="hold" grpId="1" nodeType="clickEffect">
                                  <p:stCondLst>
                                    <p:cond delay="0"/>
                                  </p:stCondLst>
                                  <p:childTnLst>
                                    <p:animEffect transition="out" filter="wheel(1)">
                                      <p:cBhvr>
                                        <p:cTn id="51" dur="2000"/>
                                        <p:tgtEl>
                                          <p:spTgt spid="5">
                                            <p:txEl>
                                              <p:pRg st="0" end="0"/>
                                            </p:txEl>
                                          </p:spTgt>
                                        </p:tgtEl>
                                      </p:cBhvr>
                                    </p:animEffect>
                                    <p:set>
                                      <p:cBhvr>
                                        <p:cTn id="52"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grpId="1" nodeType="clickEffect">
                                  <p:stCondLst>
                                    <p:cond delay="0"/>
                                  </p:stCondLst>
                                  <p:childTnLst>
                                    <p:animEffect transition="out" filter="wheel(1)">
                                      <p:cBhvr>
                                        <p:cTn id="56" dur="2000"/>
                                        <p:tgtEl>
                                          <p:spTgt spid="5">
                                            <p:txEl>
                                              <p:pRg st="1" end="1"/>
                                            </p:txEl>
                                          </p:spTgt>
                                        </p:tgtEl>
                                      </p:cBhvr>
                                    </p:animEffect>
                                    <p:set>
                                      <p:cBhvr>
                                        <p:cTn id="57" dur="1" fill="hold">
                                          <p:stCondLst>
                                            <p:cond delay="1999"/>
                                          </p:stCondLst>
                                        </p:cTn>
                                        <p:tgtEl>
                                          <p:spTgt spid="5">
                                            <p:txEl>
                                              <p:pRg st="1" end="1"/>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1" presetClass="exit" presetSubtype="1" fill="hold" grpId="1" nodeType="clickEffect">
                                  <p:stCondLst>
                                    <p:cond delay="0"/>
                                  </p:stCondLst>
                                  <p:childTnLst>
                                    <p:animEffect transition="out" filter="wheel(1)">
                                      <p:cBhvr>
                                        <p:cTn id="61" dur="2000"/>
                                        <p:tgtEl>
                                          <p:spTgt spid="5">
                                            <p:txEl>
                                              <p:pRg st="2" end="2"/>
                                            </p:txEl>
                                          </p:spTgt>
                                        </p:tgtEl>
                                      </p:cBhvr>
                                    </p:animEffect>
                                    <p:set>
                                      <p:cBhvr>
                                        <p:cTn id="62"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1" presetClass="exit" presetSubtype="1" fill="hold" grpId="1" nodeType="clickEffect">
                                  <p:stCondLst>
                                    <p:cond delay="0"/>
                                  </p:stCondLst>
                                  <p:childTnLst>
                                    <p:animEffect transition="out" filter="wheel(1)">
                                      <p:cBhvr>
                                        <p:cTn id="66" dur="2000"/>
                                        <p:tgtEl>
                                          <p:spTgt spid="5">
                                            <p:txEl>
                                              <p:pRg st="3" end="3"/>
                                            </p:txEl>
                                          </p:spTgt>
                                        </p:tgtEl>
                                      </p:cBhvr>
                                    </p:animEffect>
                                    <p:set>
                                      <p:cBhvr>
                                        <p:cTn id="67" dur="1" fill="hold">
                                          <p:stCondLst>
                                            <p:cond delay="1999"/>
                                          </p:stCondLst>
                                        </p:cTn>
                                        <p:tgtEl>
                                          <p:spTgt spid="5">
                                            <p:txEl>
                                              <p:pRg st="3" end="3"/>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1" presetClass="exit" presetSubtype="1" fill="hold" grpId="1" nodeType="clickEffect">
                                  <p:stCondLst>
                                    <p:cond delay="0"/>
                                  </p:stCondLst>
                                  <p:childTnLst>
                                    <p:animEffect transition="out" filter="wheel(1)">
                                      <p:cBhvr>
                                        <p:cTn id="71" dur="2000"/>
                                        <p:tgtEl>
                                          <p:spTgt spid="5">
                                            <p:txEl>
                                              <p:pRg st="4" end="4"/>
                                            </p:txEl>
                                          </p:spTgt>
                                        </p:tgtEl>
                                      </p:cBhvr>
                                    </p:animEffect>
                                    <p:set>
                                      <p:cBhvr>
                                        <p:cTn id="72" dur="1" fill="hold">
                                          <p:stCondLst>
                                            <p:cond delay="1999"/>
                                          </p:stCondLst>
                                        </p:cTn>
                                        <p:tgtEl>
                                          <p:spTgt spid="5">
                                            <p:txEl>
                                              <p:pRg st="4" end="4"/>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1" presetClass="exit" presetSubtype="1" fill="hold" grpId="1" nodeType="clickEffect">
                                  <p:stCondLst>
                                    <p:cond delay="0"/>
                                  </p:stCondLst>
                                  <p:childTnLst>
                                    <p:animEffect transition="out" filter="wheel(1)">
                                      <p:cBhvr>
                                        <p:cTn id="76" dur="2000"/>
                                        <p:tgtEl>
                                          <p:spTgt spid="5">
                                            <p:txEl>
                                              <p:pRg st="5" end="5"/>
                                            </p:txEl>
                                          </p:spTgt>
                                        </p:tgtEl>
                                      </p:cBhvr>
                                    </p:animEffect>
                                    <p:set>
                                      <p:cBhvr>
                                        <p:cTn id="77" dur="1" fill="hold">
                                          <p:stCondLst>
                                            <p:cond delay="1999"/>
                                          </p:stCondLst>
                                        </p:cTn>
                                        <p:tgtEl>
                                          <p:spTgt spid="5">
                                            <p:txEl>
                                              <p:pRg st="5" end="5"/>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1" presetClass="exit" presetSubtype="1" fill="hold" grpId="1" nodeType="clickEffect">
                                  <p:stCondLst>
                                    <p:cond delay="0"/>
                                  </p:stCondLst>
                                  <p:childTnLst>
                                    <p:animEffect transition="out" filter="wheel(1)">
                                      <p:cBhvr>
                                        <p:cTn id="81" dur="2000"/>
                                        <p:tgtEl>
                                          <p:spTgt spid="5">
                                            <p:txEl>
                                              <p:charRg st="110" end="162"/>
                                            </p:txEl>
                                          </p:spTgt>
                                        </p:tgtEl>
                                      </p:cBhvr>
                                    </p:animEffect>
                                    <p:set>
                                      <p:cBhvr>
                                        <p:cTn id="82" dur="1" fill="hold">
                                          <p:stCondLst>
                                            <p:cond delay="1999"/>
                                          </p:stCondLst>
                                        </p:cTn>
                                        <p:tgtEl>
                                          <p:spTgt spid="5">
                                            <p:txEl>
                                              <p:charRg st="110" end="162"/>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circle(in)">
                                      <p:cBhvr>
                                        <p:cTn id="8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7" grpId="0"/>
      <p:bldP spid="7" grpId="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5" name="Google Shape;238;p36"/>
          <p:cNvSpPr txBox="1">
            <a:spLocks/>
          </p:cNvSpPr>
          <p:nvPr/>
        </p:nvSpPr>
        <p:spPr>
          <a:xfrm>
            <a:off x="1049119" y="1723010"/>
            <a:ext cx="6432331" cy="234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7" name="Title 6">
            <a:extLst>
              <a:ext uri="{FF2B5EF4-FFF2-40B4-BE49-F238E27FC236}">
                <a16:creationId xmlns:a16="http://schemas.microsoft.com/office/drawing/2014/main" id="{BD0C6118-482A-8E9C-4426-209EE7D5B4F3}"/>
              </a:ext>
            </a:extLst>
          </p:cNvPr>
          <p:cNvSpPr>
            <a:spLocks noGrp="1"/>
          </p:cNvSpPr>
          <p:nvPr>
            <p:ph type="title"/>
          </p:nvPr>
        </p:nvSpPr>
        <p:spPr>
          <a:xfrm flipH="1">
            <a:off x="322141" y="143059"/>
            <a:ext cx="8681292" cy="4340927"/>
          </a:xfrm>
        </p:spPr>
        <p:txBody>
          <a:bodyPr/>
          <a:lstStyle/>
          <a:p>
            <a:pPr algn="r" rtl="1"/>
            <a:r>
              <a:rPr lang="fa-IR" sz="1400" b="0" dirty="0">
                <a:solidFill>
                  <a:schemeClr val="dk1"/>
                </a:solidFill>
                <a:cs typeface="B Koodak" panose="00000700000000000000" pitchFamily="2" charset="-78"/>
              </a:rPr>
              <a:t>بیماری سلیاک</a:t>
            </a:r>
            <a:r>
              <a:rPr lang="en-US" sz="1400" b="0" dirty="0">
                <a:solidFill>
                  <a:schemeClr val="dk1"/>
                </a:solidFill>
                <a:cs typeface="B Koodak" panose="00000700000000000000" pitchFamily="2" charset="-78"/>
              </a:rPr>
              <a:t> (Celiac disease) </a:t>
            </a:r>
            <a:r>
              <a:rPr lang="fa-IR" sz="1400" b="0" dirty="0">
                <a:solidFill>
                  <a:schemeClr val="dk1"/>
                </a:solidFill>
                <a:cs typeface="B Koodak" panose="00000700000000000000" pitchFamily="2" charset="-78"/>
              </a:rPr>
              <a:t>که گاهی انتروپاتی حساس به گلوتن </a:t>
            </a:r>
            <a:r>
              <a:rPr lang="en-US" sz="1400" b="0" dirty="0">
                <a:solidFill>
                  <a:schemeClr val="dk1"/>
                </a:solidFill>
                <a:cs typeface="B Koodak" panose="00000700000000000000" pitchFamily="2" charset="-78"/>
              </a:rPr>
              <a:t>(gluten-sensitive enteropathy) </a:t>
            </a:r>
            <a:r>
              <a:rPr lang="fa-IR" sz="1400" b="0" dirty="0">
                <a:solidFill>
                  <a:schemeClr val="dk1"/>
                </a:solidFill>
                <a:cs typeface="B Koodak" panose="00000700000000000000" pitchFamily="2" charset="-78"/>
              </a:rPr>
              <a:t>یا </a:t>
            </a:r>
            <a:br>
              <a:rPr lang="en-US" sz="1400" b="0" dirty="0">
                <a:solidFill>
                  <a:schemeClr val="dk1"/>
                </a:solidFill>
                <a:cs typeface="B Koodak" panose="00000700000000000000" pitchFamily="2" charset="-78"/>
              </a:rPr>
            </a:br>
            <a:r>
              <a:rPr lang="en-US" sz="1400" b="0" dirty="0">
                <a:solidFill>
                  <a:schemeClr val="dk1"/>
                </a:solidFill>
                <a:cs typeface="B Koodak" panose="00000700000000000000" pitchFamily="2" charset="-78"/>
              </a:rPr>
              <a:t>.</a:t>
            </a:r>
            <a:r>
              <a:rPr lang="fa-IR" sz="1400" b="0" dirty="0">
                <a:solidFill>
                  <a:schemeClr val="dk1"/>
                </a:solidFill>
                <a:cs typeface="B Koodak" panose="00000700000000000000" pitchFamily="2" charset="-78"/>
              </a:rPr>
              <a:t>اسپروی سلیاک</a:t>
            </a:r>
            <a:r>
              <a:rPr lang="en-US" sz="1400" b="0" dirty="0">
                <a:solidFill>
                  <a:schemeClr val="dk1"/>
                </a:solidFill>
                <a:cs typeface="B Koodak" panose="00000700000000000000" pitchFamily="2" charset="-78"/>
              </a:rPr>
              <a:t> (celiac sprue) </a:t>
            </a:r>
            <a:r>
              <a:rPr lang="fa-IR" sz="1400" b="0" dirty="0">
                <a:solidFill>
                  <a:schemeClr val="dk1"/>
                </a:solidFill>
                <a:cs typeface="B Koodak" panose="00000700000000000000" pitchFamily="2" charset="-78"/>
              </a:rPr>
              <a:t>نامیده می‌شود، نوعی پاسخ ایمنی بدن به خوردن گلوتن ( نوعی پروتئین در گندم، جو) است</a:t>
            </a:r>
            <a:r>
              <a:rPr lang="en-US" sz="1400" b="0" dirty="0">
                <a:solidFill>
                  <a:schemeClr val="dk1"/>
                </a:solidFill>
                <a:cs typeface="B Koodak" panose="00000700000000000000" pitchFamily="2" charset="-78"/>
              </a:rPr>
              <a:t>.</a:t>
            </a:r>
            <a:br>
              <a:rPr lang="en-US" sz="1400" b="0" dirty="0">
                <a:solidFill>
                  <a:schemeClr val="dk1"/>
                </a:solidFill>
                <a:cs typeface="B Koodak" panose="00000700000000000000" pitchFamily="2" charset="-78"/>
              </a:rPr>
            </a:br>
            <a:r>
              <a:rPr lang="fa-IR" sz="1400" b="0" dirty="0">
                <a:solidFill>
                  <a:schemeClr val="dk1"/>
                </a:solidFill>
                <a:cs typeface="B Koodak" panose="00000700000000000000" pitchFamily="2" charset="-78"/>
              </a:rPr>
              <a:t>در صورت ابتلا به بیماری سلیاک، خوردن گلوتن به عنوان محرک دستگاه ایمنی در روده کوچک عمل می‌کند. با گذشت زمان، این واکنش دستگاه ایمنی بدن باعث آسیب لایه پوشاننده‌ی روده‌ی کوچک شده و در نتیجه مانع از جذب برخی مواد مغذی</a:t>
            </a:r>
            <a:r>
              <a:rPr lang="en-US" sz="1400" b="0" dirty="0">
                <a:solidFill>
                  <a:schemeClr val="dk1"/>
                </a:solidFill>
                <a:cs typeface="B Koodak" panose="00000700000000000000" pitchFamily="2" charset="-78"/>
              </a:rPr>
              <a:t> (malabsorption) </a:t>
            </a:r>
            <a:r>
              <a:rPr lang="fa-IR" sz="1400" b="0" dirty="0">
                <a:solidFill>
                  <a:schemeClr val="dk1"/>
                </a:solidFill>
                <a:cs typeface="B Koodak" panose="00000700000000000000" pitchFamily="2" charset="-78"/>
              </a:rPr>
              <a:t>از طریق این بخش از دستگاه گوارش می‌شود</a:t>
            </a:r>
            <a:r>
              <a:rPr lang="en-US" sz="1400" b="0" dirty="0">
                <a:solidFill>
                  <a:schemeClr val="dk1"/>
                </a:solidFill>
                <a:cs typeface="B Koodak" panose="00000700000000000000" pitchFamily="2" charset="-78"/>
              </a:rPr>
              <a:t>. </a:t>
            </a:r>
            <a:br>
              <a:rPr lang="en-US" sz="1400" b="0" dirty="0">
                <a:solidFill>
                  <a:schemeClr val="dk1"/>
                </a:solidFill>
                <a:cs typeface="B Koodak" panose="00000700000000000000" pitchFamily="2" charset="-78"/>
              </a:rPr>
            </a:br>
            <a:r>
              <a:rPr lang="fa-IR" sz="1400" b="0" dirty="0">
                <a:solidFill>
                  <a:schemeClr val="dk1"/>
                </a:solidFill>
                <a:cs typeface="B Koodak" panose="00000700000000000000" pitchFamily="2" charset="-78"/>
              </a:rPr>
              <a:t>تشخیص:</a:t>
            </a:r>
            <a:br>
              <a:rPr lang="en-US" sz="1400" b="0" dirty="0">
                <a:solidFill>
                  <a:schemeClr val="dk1"/>
                </a:solidFill>
                <a:cs typeface="B Koodak" panose="00000700000000000000" pitchFamily="2" charset="-78"/>
              </a:rPr>
            </a:br>
            <a:r>
              <a:rPr lang="fa-IR" sz="1400" b="0" dirty="0">
                <a:solidFill>
                  <a:schemeClr val="dk1"/>
                </a:solidFill>
                <a:cs typeface="B Koodak" panose="00000700000000000000" pitchFamily="2" charset="-78"/>
              </a:rPr>
              <a:t>شرح حال: آیا پس از مصرف گندم و .. علائم زیاد می شود؟</a:t>
            </a:r>
            <a:br>
              <a:rPr lang="en-US" sz="1400" b="0" dirty="0">
                <a:solidFill>
                  <a:schemeClr val="dk1"/>
                </a:solidFill>
                <a:cs typeface="B Koodak" panose="00000700000000000000" pitchFamily="2" charset="-78"/>
              </a:rPr>
            </a:br>
            <a:r>
              <a:rPr lang="fa-IR" sz="1400" b="0" dirty="0">
                <a:solidFill>
                  <a:schemeClr val="dk1"/>
                </a:solidFill>
                <a:cs typeface="B Koodak" panose="00000700000000000000" pitchFamily="2" charset="-78"/>
              </a:rPr>
              <a:t>کولونسکوپی</a:t>
            </a:r>
            <a:br>
              <a:rPr lang="en-US" sz="1400" b="0" dirty="0">
                <a:solidFill>
                  <a:schemeClr val="dk1"/>
                </a:solidFill>
                <a:cs typeface="B Koodak" panose="00000700000000000000" pitchFamily="2" charset="-78"/>
              </a:rPr>
            </a:br>
            <a:r>
              <a:rPr lang="fa-IR" sz="1400" b="0" dirty="0">
                <a:solidFill>
                  <a:schemeClr val="dk1"/>
                </a:solidFill>
                <a:cs typeface="B Koodak" panose="00000700000000000000" pitchFamily="2" charset="-78"/>
              </a:rPr>
              <a:t>تست آزمایشگاهی </a:t>
            </a:r>
            <a:r>
              <a:rPr lang="en-US" sz="1400" b="0" dirty="0">
                <a:solidFill>
                  <a:schemeClr val="dk1"/>
                </a:solidFill>
                <a:cs typeface="B Koodak" panose="00000700000000000000" pitchFamily="2" charset="-78"/>
              </a:rPr>
              <a:t>Anti-TTG (Tissue Transglutaminase)</a:t>
            </a:r>
            <a:r>
              <a:rPr lang="fa-IR" sz="1400" b="0" dirty="0">
                <a:solidFill>
                  <a:schemeClr val="dk1"/>
                </a:solidFill>
                <a:cs typeface="B Koodak" panose="00000700000000000000" pitchFamily="2" charset="-78"/>
              </a:rPr>
              <a:t> و آنتی گلیادین(</a:t>
            </a:r>
            <a:r>
              <a:rPr lang="en-US" sz="1400" b="0" dirty="0">
                <a:solidFill>
                  <a:schemeClr val="dk1"/>
                </a:solidFill>
                <a:cs typeface="B Koodak" panose="00000700000000000000" pitchFamily="2" charset="-78"/>
              </a:rPr>
              <a:t>gold standard</a:t>
            </a:r>
            <a:r>
              <a:rPr lang="fa-IR" sz="1400" b="0" dirty="0">
                <a:solidFill>
                  <a:schemeClr val="dk1"/>
                </a:solidFill>
                <a:cs typeface="B Koodak" panose="00000700000000000000" pitchFamily="2" charset="-78"/>
              </a:rPr>
              <a:t>)</a:t>
            </a:r>
            <a:br>
              <a:rPr lang="en-US" sz="1400" b="0" dirty="0">
                <a:solidFill>
                  <a:schemeClr val="dk1"/>
                </a:solidFill>
                <a:cs typeface="B Koodak" panose="00000700000000000000" pitchFamily="2" charset="-78"/>
              </a:rPr>
            </a:br>
            <a:r>
              <a:rPr lang="fa-IR" sz="1400" b="0" dirty="0">
                <a:solidFill>
                  <a:schemeClr val="dk1"/>
                </a:solidFill>
                <a:cs typeface="B Koodak" panose="00000700000000000000" pitchFamily="2" charset="-78"/>
              </a:rPr>
              <a:t>گلوتن درروده تجزیه شده و به گلیادین تبدیل می شود . گلیادین باید وارد سلول شود و پس از آن توسط تیشو ترنس گلوتامیناز جذب اتفاق می افتد . در افراد مبتلا به این نقص </a:t>
            </a:r>
            <a:r>
              <a:rPr lang="en-US" sz="1400" b="0" dirty="0">
                <a:solidFill>
                  <a:schemeClr val="dk1"/>
                </a:solidFill>
                <a:cs typeface="B Koodak" panose="00000700000000000000" pitchFamily="2" charset="-78"/>
              </a:rPr>
              <a:t>Ab </a:t>
            </a:r>
            <a:r>
              <a:rPr lang="fa-IR" sz="1400" b="0" dirty="0">
                <a:solidFill>
                  <a:schemeClr val="dk1"/>
                </a:solidFill>
                <a:cs typeface="B Koodak" panose="00000700000000000000" pitchFamily="2" charset="-78"/>
              </a:rPr>
              <a:t> علیه </a:t>
            </a:r>
            <a:r>
              <a:rPr lang="en-US" sz="1400" b="0" dirty="0">
                <a:solidFill>
                  <a:schemeClr val="dk1"/>
                </a:solidFill>
                <a:cs typeface="B Koodak" panose="00000700000000000000" pitchFamily="2" charset="-78"/>
              </a:rPr>
              <a:t>TTG </a:t>
            </a:r>
            <a:r>
              <a:rPr lang="fa-IR" sz="1400" b="0" dirty="0">
                <a:solidFill>
                  <a:schemeClr val="dk1"/>
                </a:solidFill>
                <a:cs typeface="B Koodak" panose="00000700000000000000" pitchFamily="2" charset="-78"/>
              </a:rPr>
              <a:t> یا علیه گلیادین ساخته می شود که هر 2 بررسی می شود.</a:t>
            </a:r>
            <a:endParaRPr lang="en-US" sz="1400" b="0" dirty="0">
              <a:solidFill>
                <a:schemeClr val="dk1"/>
              </a:solidFill>
              <a:cs typeface="B Koodak" panose="00000700000000000000" pitchFamily="2" charset="-78"/>
            </a:endParaRPr>
          </a:p>
        </p:txBody>
      </p:sp>
      <p:sp>
        <p:nvSpPr>
          <p:cNvPr id="8" name="Subtitle 7">
            <a:extLst>
              <a:ext uri="{FF2B5EF4-FFF2-40B4-BE49-F238E27FC236}">
                <a16:creationId xmlns:a16="http://schemas.microsoft.com/office/drawing/2014/main" id="{065F9616-5109-8132-6806-0D47EF869C59}"/>
              </a:ext>
            </a:extLst>
          </p:cNvPr>
          <p:cNvSpPr>
            <a:spLocks noGrp="1"/>
          </p:cNvSpPr>
          <p:nvPr>
            <p:ph type="subTitle" idx="1"/>
          </p:nvPr>
        </p:nvSpPr>
        <p:spPr>
          <a:xfrm flipH="1">
            <a:off x="4011345" y="75377"/>
            <a:ext cx="5085933" cy="541568"/>
          </a:xfrm>
        </p:spPr>
        <p:txBody>
          <a:bodyPr/>
          <a:lstStyle/>
          <a:p>
            <a:pPr algn="ctr" rtl="1"/>
            <a:r>
              <a:rPr lang="fa-IR"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ea typeface="Open Sans"/>
                <a:cs typeface="B Koodak" panose="00000700000000000000" pitchFamily="2" charset="-78"/>
                <a:sym typeface="Open Sans"/>
              </a:rPr>
              <a:t>بیماری های روده ای</a:t>
            </a:r>
            <a:endParaRPr lang="fa-IR"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Koodak" panose="00000700000000000000" pitchFamily="2" charset="-78"/>
            </a:endParaRPr>
          </a:p>
          <a:p>
            <a:pPr algn="ctr" rtl="1"/>
            <a:r>
              <a:rPr lang="fa-IR"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ea typeface="Open Sans"/>
                <a:cs typeface="B Koodak" panose="00000700000000000000" pitchFamily="2" charset="-78"/>
                <a:sym typeface="Open Sans"/>
              </a:rPr>
              <a:t>2- بیماری سلیاک</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fa-IR" sz="1400" dirty="0">
                <a:effectLst/>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2750448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5" name="Google Shape;238;p36"/>
          <p:cNvSpPr txBox="1">
            <a:spLocks/>
          </p:cNvSpPr>
          <p:nvPr/>
        </p:nvSpPr>
        <p:spPr>
          <a:xfrm>
            <a:off x="1049119" y="1723010"/>
            <a:ext cx="6432331" cy="234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8" name="Subtitle 7">
            <a:extLst>
              <a:ext uri="{FF2B5EF4-FFF2-40B4-BE49-F238E27FC236}">
                <a16:creationId xmlns:a16="http://schemas.microsoft.com/office/drawing/2014/main" id="{065F9616-5109-8132-6806-0D47EF869C59}"/>
              </a:ext>
            </a:extLst>
          </p:cNvPr>
          <p:cNvSpPr>
            <a:spLocks noGrp="1"/>
          </p:cNvSpPr>
          <p:nvPr>
            <p:ph type="subTitle" idx="1"/>
          </p:nvPr>
        </p:nvSpPr>
        <p:spPr>
          <a:xfrm flipH="1">
            <a:off x="5119302" y="113466"/>
            <a:ext cx="3957951" cy="834306"/>
          </a:xfrm>
        </p:spPr>
        <p:txBody>
          <a:bodyPr/>
          <a:lstStyle/>
          <a:p>
            <a:pPr marL="0" marR="0" algn="r" rtl="1">
              <a:lnSpc>
                <a:spcPct val="107000"/>
              </a:lnSpc>
              <a:spcBef>
                <a:spcPts val="0"/>
              </a:spcBef>
              <a:spcAft>
                <a:spcPts val="800"/>
              </a:spcAft>
            </a:pPr>
            <a:r>
              <a:rPr lang="fa-IR"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بیماری های التهابی روده:</a:t>
            </a:r>
            <a:endParaRPr lang="en-US"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a:p>
            <a:pPr marL="0" marR="0" algn="r" rtl="1">
              <a:lnSpc>
                <a:spcPct val="107000"/>
              </a:lnSpc>
              <a:spcBef>
                <a:spcPts val="0"/>
              </a:spcBef>
              <a:spcAft>
                <a:spcPts val="800"/>
              </a:spcAft>
            </a:pPr>
            <a:r>
              <a:rPr lang="fa-IR"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بیماری کرون و کولیت اولسراتیو</a:t>
            </a:r>
            <a:endParaRPr lang="en-US" sz="16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a:p>
            <a:endParaRPr lang="en-US" dirty="0"/>
          </a:p>
        </p:txBody>
      </p:sp>
      <p:sp>
        <p:nvSpPr>
          <p:cNvPr id="6" name="Title 6">
            <a:extLst>
              <a:ext uri="{FF2B5EF4-FFF2-40B4-BE49-F238E27FC236}">
                <a16:creationId xmlns:a16="http://schemas.microsoft.com/office/drawing/2014/main" id="{0ED49F19-E195-E102-6896-BA80A65111A1}"/>
              </a:ext>
            </a:extLst>
          </p:cNvPr>
          <p:cNvSpPr txBox="1">
            <a:spLocks/>
          </p:cNvSpPr>
          <p:nvPr/>
        </p:nvSpPr>
        <p:spPr>
          <a:xfrm flipH="1">
            <a:off x="462708" y="802573"/>
            <a:ext cx="8681292" cy="43409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SemiBold"/>
                <a:ea typeface="Open Sans SemiBold"/>
                <a:cs typeface="Open Sans SemiBold"/>
                <a:sym typeface="Open Sans SemiBold"/>
              </a:defRPr>
            </a:lvl9pPr>
          </a:lstStyle>
          <a:p>
            <a:pPr algn="r" rtl="1"/>
            <a:r>
              <a:rPr lang="fa-IR" sz="1600" dirty="0">
                <a:solidFill>
                  <a:schemeClr val="dk1"/>
                </a:solidFill>
                <a:latin typeface="Calibri" panose="020F0502020204030204" pitchFamily="34" charset="0"/>
                <a:cs typeface="B Koodak" panose="00000700000000000000" pitchFamily="2" charset="-78"/>
              </a:rPr>
              <a:t>معمولا منشا ژنتیکی دارند و درگیری سیستم ایمنی در آن دیده می شود که با افزایش حمله به سلول خود ی زخم و التهاب در ناحیه روده ای زیاد می شود.</a:t>
            </a:r>
            <a:endParaRPr lang="en-US" sz="1600" dirty="0">
              <a:solidFill>
                <a:schemeClr val="dk1"/>
              </a:solidFill>
              <a:latin typeface="Calibri" panose="020F0502020204030204" pitchFamily="34" charset="0"/>
              <a:cs typeface="B Koodak" panose="00000700000000000000" pitchFamily="2" charset="-78"/>
            </a:endParaRPr>
          </a:p>
          <a:p>
            <a:pPr algn="r" rtl="1"/>
            <a:r>
              <a:rPr lang="fa-IR" sz="1600" dirty="0">
                <a:solidFill>
                  <a:schemeClr val="dk1"/>
                </a:solidFill>
                <a:latin typeface="Calibri" panose="020F0502020204030204" pitchFamily="34" charset="0"/>
                <a:cs typeface="B Koodak" panose="00000700000000000000" pitchFamily="2" charset="-78"/>
              </a:rPr>
              <a:t>کرون:</a:t>
            </a:r>
            <a:endParaRPr lang="en-US" sz="1600" dirty="0">
              <a:solidFill>
                <a:schemeClr val="dk1"/>
              </a:solidFill>
              <a:latin typeface="Calibri" panose="020F0502020204030204" pitchFamily="34" charset="0"/>
              <a:cs typeface="B Koodak" panose="00000700000000000000" pitchFamily="2" charset="-78"/>
            </a:endParaRPr>
          </a:p>
          <a:p>
            <a:pPr lvl="0" algn="r" rtl="1"/>
            <a:r>
              <a:rPr lang="fa-IR" sz="1600" dirty="0">
                <a:solidFill>
                  <a:schemeClr val="dk1"/>
                </a:solidFill>
                <a:latin typeface="Calibri" panose="020F0502020204030204" pitchFamily="34" charset="0"/>
                <a:cs typeface="B Koodak" panose="00000700000000000000" pitchFamily="2" charset="-78"/>
              </a:rPr>
              <a:t>نوعی التهاب تحت حاد و یا مزمن دیواره دستگاه گوارش است که به همه لایه های آن(مخاط و زیر مخاط)  گسترش می یابد (ضایعه ترانس مورال).</a:t>
            </a:r>
            <a:endParaRPr lang="en-US" sz="1600" dirty="0">
              <a:solidFill>
                <a:schemeClr val="dk1"/>
              </a:solidFill>
              <a:latin typeface="Calibri" panose="020F0502020204030204" pitchFamily="34" charset="0"/>
              <a:cs typeface="B Koodak" panose="00000700000000000000" pitchFamily="2" charset="-78"/>
            </a:endParaRPr>
          </a:p>
          <a:p>
            <a:pPr lvl="0" algn="r" rtl="1"/>
            <a:r>
              <a:rPr lang="fa-IR" sz="1600" dirty="0">
                <a:solidFill>
                  <a:schemeClr val="dk1"/>
                </a:solidFill>
                <a:latin typeface="Calibri" panose="020F0502020204030204" pitchFamily="34" charset="0"/>
                <a:cs typeface="B Koodak" panose="00000700000000000000" pitchFamily="2" charset="-78"/>
              </a:rPr>
              <a:t>این بیماری به طور بسیار شایع در ایلئوم دیستال و کولون صعودی رخ می دهد.</a:t>
            </a:r>
            <a:endParaRPr lang="en-US" sz="1600" dirty="0">
              <a:solidFill>
                <a:schemeClr val="dk1"/>
              </a:solidFill>
              <a:latin typeface="Calibri" panose="020F0502020204030204" pitchFamily="34" charset="0"/>
              <a:cs typeface="B Koodak" panose="00000700000000000000" pitchFamily="2" charset="-78"/>
            </a:endParaRPr>
          </a:p>
          <a:p>
            <a:pPr algn="r" rtl="1"/>
            <a:r>
              <a:rPr lang="fa-IR" sz="1600" dirty="0">
                <a:solidFill>
                  <a:schemeClr val="dk1"/>
                </a:solidFill>
                <a:latin typeface="Calibri" panose="020F0502020204030204" pitchFamily="34" charset="0"/>
                <a:cs typeface="B Koodak" panose="00000700000000000000" pitchFamily="2" charset="-78"/>
              </a:rPr>
              <a:t>زخم آن زخم وخیم تری است در مقایسه با کولیت اولسراتیو</a:t>
            </a:r>
            <a:endParaRPr lang="en-US" sz="1600" dirty="0">
              <a:solidFill>
                <a:schemeClr val="dk1"/>
              </a:solidFill>
              <a:latin typeface="Calibri" panose="020F0502020204030204" pitchFamily="34" charset="0"/>
              <a:cs typeface="B Koodak" panose="00000700000000000000" pitchFamily="2" charset="-78"/>
            </a:endParaRPr>
          </a:p>
          <a:p>
            <a:pPr algn="r" rtl="1"/>
            <a:r>
              <a:rPr lang="fa-IR" sz="1600" dirty="0">
                <a:solidFill>
                  <a:schemeClr val="dk1"/>
                </a:solidFill>
                <a:latin typeface="Calibri" panose="020F0502020204030204" pitchFamily="34" charset="0"/>
                <a:cs typeface="B Koodak" panose="00000700000000000000" pitchFamily="2" charset="-78"/>
              </a:rPr>
              <a:t>ایجاد آبسه، فیستول و فیشر شایع است</a:t>
            </a:r>
            <a:endParaRPr lang="en-US" sz="1600" dirty="0">
              <a:solidFill>
                <a:schemeClr val="dk1"/>
              </a:solidFill>
              <a:latin typeface="Calibri" panose="020F0502020204030204" pitchFamily="34" charset="0"/>
              <a:cs typeface="B Koodak" panose="00000700000000000000" pitchFamily="2" charset="-78"/>
            </a:endParaRPr>
          </a:p>
          <a:p>
            <a:pPr algn="r" rtl="1"/>
            <a:r>
              <a:rPr lang="fa-IR" sz="1600" dirty="0">
                <a:solidFill>
                  <a:schemeClr val="dk1"/>
                </a:solidFill>
                <a:latin typeface="Calibri" panose="020F0502020204030204" pitchFamily="34" charset="0"/>
                <a:cs typeface="B Koodak" panose="00000700000000000000" pitchFamily="2" charset="-78"/>
              </a:rPr>
              <a:t>کولیت اولسراتیو:</a:t>
            </a:r>
            <a:endParaRPr lang="en-US" sz="1600" dirty="0">
              <a:solidFill>
                <a:schemeClr val="dk1"/>
              </a:solidFill>
              <a:latin typeface="Calibri" panose="020F0502020204030204" pitchFamily="34" charset="0"/>
              <a:cs typeface="B Koodak" panose="00000700000000000000" pitchFamily="2" charset="-78"/>
            </a:endParaRPr>
          </a:p>
          <a:p>
            <a:pPr lvl="0" algn="r" rtl="1"/>
            <a:r>
              <a:rPr lang="fa-IR" sz="1600" dirty="0">
                <a:solidFill>
                  <a:schemeClr val="dk1"/>
                </a:solidFill>
                <a:latin typeface="Calibri" panose="020F0502020204030204" pitchFamily="34" charset="0"/>
                <a:cs typeface="B Koodak" panose="00000700000000000000" pitchFamily="2" charset="-78"/>
              </a:rPr>
              <a:t>نوعی بیماری التهابی و اولسراتیو کولون و رکتوم است.</a:t>
            </a:r>
            <a:endParaRPr lang="en-US" sz="1600" dirty="0">
              <a:solidFill>
                <a:schemeClr val="dk1"/>
              </a:solidFill>
              <a:latin typeface="Calibri" panose="020F0502020204030204" pitchFamily="34" charset="0"/>
              <a:cs typeface="B Koodak" panose="00000700000000000000" pitchFamily="2" charset="-78"/>
            </a:endParaRPr>
          </a:p>
          <a:p>
            <a:pPr lvl="0" algn="r" rtl="1"/>
            <a:r>
              <a:rPr lang="fa-IR" sz="1600" dirty="0">
                <a:solidFill>
                  <a:schemeClr val="dk1"/>
                </a:solidFill>
                <a:latin typeface="Calibri" panose="020F0502020204030204" pitchFamily="34" charset="0"/>
                <a:cs typeface="B Koodak" panose="00000700000000000000" pitchFamily="2" charset="-78"/>
              </a:rPr>
              <a:t>درگیری در مخاط دارد و در زیر مخاط ندارد</a:t>
            </a:r>
            <a:endParaRPr lang="en-US" sz="1600" dirty="0">
              <a:solidFill>
                <a:schemeClr val="dk1"/>
              </a:solidFill>
              <a:latin typeface="Calibri" panose="020F0502020204030204" pitchFamily="34" charset="0"/>
              <a:cs typeface="B Koodak" panose="00000700000000000000" pitchFamily="2" charset="-78"/>
            </a:endParaRPr>
          </a:p>
          <a:p>
            <a:pPr lvl="0" algn="r" rtl="1"/>
            <a:r>
              <a:rPr lang="fa-IR" sz="1600" dirty="0">
                <a:solidFill>
                  <a:schemeClr val="dk1"/>
                </a:solidFill>
                <a:latin typeface="Calibri" panose="020F0502020204030204" pitchFamily="34" charset="0"/>
                <a:cs typeface="B Koodak" panose="00000700000000000000" pitchFamily="2" charset="-78"/>
              </a:rPr>
              <a:t>فرایند بیماری معمولاً در رکتوم اغاز می شود و پیشرفت می کند تا همه کولون را درگیر سازد.</a:t>
            </a:r>
            <a:endParaRPr lang="en-US" sz="1600" dirty="0">
              <a:solidFill>
                <a:schemeClr val="dk1"/>
              </a:solidFill>
              <a:latin typeface="Calibri" panose="020F0502020204030204" pitchFamily="34" charset="0"/>
              <a:cs typeface="B Koodak" panose="00000700000000000000" pitchFamily="2" charset="-78"/>
            </a:endParaRPr>
          </a:p>
          <a:p>
            <a:pPr lvl="0" algn="r" rtl="1"/>
            <a:r>
              <a:rPr lang="fa-IR" sz="1600" dirty="0">
                <a:solidFill>
                  <a:schemeClr val="dk1"/>
                </a:solidFill>
                <a:latin typeface="Calibri" panose="020F0502020204030204" pitchFamily="34" charset="0"/>
                <a:cs typeface="B Koodak" panose="00000700000000000000" pitchFamily="2" charset="-78"/>
              </a:rPr>
              <a:t>وقوع فیستول، انسداد و فیشر شایع نیست (بر عکس کرون). </a:t>
            </a:r>
            <a:endParaRPr lang="en-US" sz="1600" dirty="0">
              <a:solidFill>
                <a:schemeClr val="dk1"/>
              </a:solidFill>
              <a:latin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053376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2471254" y="207684"/>
            <a:ext cx="4670410" cy="686692"/>
          </a:xfrm>
          <a:prstGeom prst="rect">
            <a:avLst/>
          </a:prstGeom>
        </p:spPr>
        <p:txBody>
          <a:bodyPr spcFirstLastPara="1" wrap="square" lIns="91425" tIns="91425" rIns="91425" bIns="91425" anchor="ctr" anchorCtr="0">
            <a:noAutofit/>
          </a:bodyPr>
          <a:lstStyle/>
          <a:p>
            <a:pPr indent="-342900" rtl="1">
              <a:lnSpc>
                <a:spcPct val="107000"/>
              </a:lnSpc>
              <a:spcAft>
                <a:spcPts val="800"/>
              </a:spcAft>
              <a:buClr>
                <a:prstClr val="black"/>
              </a:buClr>
              <a:buSzPts val="2100"/>
              <a:defRPr/>
            </a:pPr>
            <a:br>
              <a:rPr lang="fa-IR"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r>
              <a:rPr lang="fa-IR"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آناتومی سیستم گوارش:</a:t>
            </a:r>
            <a:br>
              <a:rPr lang="en-US" sz="2400" dirty="0">
                <a:effectLst/>
                <a:latin typeface="Calibri" panose="020F0502020204030204" pitchFamily="34" charset="0"/>
                <a:ea typeface="Calibri" panose="020F0502020204030204" pitchFamily="34" charset="0"/>
                <a:cs typeface="Arial" panose="020B0604020202020204" pitchFamily="34" charset="0"/>
              </a:rPr>
            </a:br>
            <a:br>
              <a:rPr lang="en-US"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br>
            <a:endParaRPr lang="en-US"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sym typeface="Open Sans"/>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206325" y="1691399"/>
            <a:ext cx="9027042" cy="4059476"/>
          </a:xfrm>
        </p:spPr>
        <p:txBody>
          <a:bodyPr/>
          <a:lstStyle/>
          <a:p>
            <a:pPr algn="r" rtl="1"/>
            <a:r>
              <a:rPr lang="ar-SA" sz="2000" b="0" dirty="0">
                <a:latin typeface="Calibri" panose="020F0502020204030204" pitchFamily="34" charset="0"/>
                <a:cs typeface="B Koodak" panose="00000700000000000000" pitchFamily="2" charset="-78"/>
              </a:rPr>
              <a:t>دستگاه گوارش لوله ای تو خالی است که از دهان شروع می شود و تا مقعد ادامه دارد بعلاوه ارگانهای</a:t>
            </a:r>
            <a:endParaRPr lang="en-US" sz="2000" b="0" dirty="0">
              <a:latin typeface="Calibri" panose="020F0502020204030204" pitchFamily="34" charset="0"/>
              <a:cs typeface="B Koodak" panose="00000700000000000000" pitchFamily="2" charset="-78"/>
            </a:endParaRPr>
          </a:p>
          <a:p>
            <a:pPr algn="r" rtl="1"/>
            <a:r>
              <a:rPr lang="ar-SA" sz="2000" b="0" dirty="0">
                <a:latin typeface="Calibri" panose="020F0502020204030204" pitchFamily="34" charset="0"/>
                <a:cs typeface="B Koodak" panose="00000700000000000000" pitchFamily="2" charset="-78"/>
              </a:rPr>
              <a:t>ترشحی که به آن ضمیمه شده اند. این لوله گوارشی (با حدود 9متر طول) در سرتاسر مسیر یک ساختار</a:t>
            </a:r>
            <a:endParaRPr lang="en-US" sz="2000" b="0" dirty="0">
              <a:latin typeface="Calibri" panose="020F0502020204030204" pitchFamily="34" charset="0"/>
              <a:cs typeface="B Koodak" panose="00000700000000000000" pitchFamily="2" charset="-78"/>
            </a:endParaRPr>
          </a:p>
          <a:p>
            <a:pPr algn="r" rtl="1"/>
            <a:r>
              <a:rPr lang="ar-SA" sz="2000" b="0" dirty="0">
                <a:latin typeface="Calibri" panose="020F0502020204030204" pitchFamily="34" charset="0"/>
                <a:cs typeface="B Koodak" panose="00000700000000000000" pitchFamily="2" charset="-78"/>
              </a:rPr>
              <a:t>عمومی نسبتاً مشابهی دارد اما نواحی مختلف آن بواسطه اسفنکترها از یکدیگر مجزا شده اند و این امر</a:t>
            </a:r>
            <a:endParaRPr lang="en-US" sz="2000" b="0" dirty="0">
              <a:latin typeface="Calibri" panose="020F0502020204030204" pitchFamily="34" charset="0"/>
              <a:cs typeface="B Koodak" panose="00000700000000000000" pitchFamily="2" charset="-78"/>
            </a:endParaRPr>
          </a:p>
          <a:p>
            <a:pPr algn="r" rtl="1"/>
            <a:r>
              <a:rPr lang="ar-SA" sz="2000" b="0" dirty="0">
                <a:latin typeface="Calibri" panose="020F0502020204030204" pitchFamily="34" charset="0"/>
                <a:cs typeface="B Koodak" panose="00000700000000000000" pitchFamily="2" charset="-78"/>
              </a:rPr>
              <a:t>اجازه می دهد که هر بخش دارای عملکردی اختصاصی باشد.</a:t>
            </a:r>
            <a:endParaRPr lang="en-US" sz="2000" b="0" dirty="0">
              <a:latin typeface="Calibri" panose="020F0502020204030204" pitchFamily="34" charset="0"/>
              <a:cs typeface="B Koodak" panose="00000700000000000000" pitchFamily="2" charset="-78"/>
            </a:endParaRPr>
          </a:p>
          <a:p>
            <a:pPr algn="r" rtl="1"/>
            <a:r>
              <a:rPr lang="ar-SA" sz="2000" b="0" dirty="0">
                <a:latin typeface="Calibri" panose="020F0502020204030204" pitchFamily="34" charset="0"/>
                <a:cs typeface="B Koodak" panose="00000700000000000000" pitchFamily="2" charset="-78"/>
              </a:rPr>
              <a:t>نواحی مختلف دستگاه گوارش شامل:</a:t>
            </a:r>
            <a:endParaRPr lang="en-US" sz="2000" b="0" dirty="0">
              <a:latin typeface="Calibri" panose="020F0502020204030204" pitchFamily="34" charset="0"/>
              <a:cs typeface="B Koodak" panose="00000700000000000000" pitchFamily="2" charset="-78"/>
            </a:endParaRPr>
          </a:p>
          <a:p>
            <a:pPr lvl="0" algn="r" rtl="1"/>
            <a:r>
              <a:rPr lang="ar-SA" sz="2000" b="0" dirty="0">
                <a:latin typeface="Calibri" panose="020F0502020204030204" pitchFamily="34" charset="0"/>
                <a:cs typeface="B Koodak" panose="00000700000000000000" pitchFamily="2" charset="-78"/>
              </a:rPr>
              <a:t>لوله ی گوارشی:  دهان- مری-  معده - روده باریک (دئودنوم، ژژنوم و ایلئوم)- روده بزرگ(سکوم ،کولون</a:t>
            </a:r>
            <a:r>
              <a:rPr lang="fa-IR" sz="2000" b="0" dirty="0">
                <a:latin typeface="Calibri" panose="020F0502020204030204" pitchFamily="34" charset="0"/>
                <a:cs typeface="B Koodak" panose="00000700000000000000" pitchFamily="2" charset="-78"/>
              </a:rPr>
              <a:t> و</a:t>
            </a:r>
            <a:r>
              <a:rPr lang="ar-SA" sz="2000" b="0" dirty="0">
                <a:latin typeface="Calibri" panose="020F0502020204030204" pitchFamily="34" charset="0"/>
                <a:cs typeface="B Koodak" panose="00000700000000000000" pitchFamily="2" charset="-78"/>
              </a:rPr>
              <a:t> رکتوم)</a:t>
            </a:r>
            <a:endParaRPr lang="en-US" sz="2000" b="0" dirty="0">
              <a:latin typeface="Calibri" panose="020F0502020204030204" pitchFamily="34" charset="0"/>
              <a:cs typeface="B Koodak" panose="00000700000000000000" pitchFamily="2" charset="-78"/>
            </a:endParaRPr>
          </a:p>
          <a:p>
            <a:pPr algn="r" rtl="1"/>
            <a:r>
              <a:rPr lang="ar-SA" sz="2000" b="0" dirty="0">
                <a:latin typeface="Calibri" panose="020F0502020204030204" pitchFamily="34" charset="0"/>
                <a:cs typeface="B Koodak" panose="00000700000000000000" pitchFamily="2" charset="-78"/>
              </a:rPr>
              <a:t>ساختارهای ضمیمه شده به لوله ی گوارشی شامل:</a:t>
            </a:r>
            <a:endParaRPr lang="en-US" sz="2000" b="0" dirty="0">
              <a:latin typeface="Calibri" panose="020F0502020204030204" pitchFamily="34" charset="0"/>
              <a:cs typeface="B Koodak" panose="00000700000000000000" pitchFamily="2" charset="-78"/>
            </a:endParaRPr>
          </a:p>
          <a:p>
            <a:pPr algn="r" rtl="1"/>
            <a:r>
              <a:rPr lang="ar-SA" sz="2000" b="0" dirty="0">
                <a:latin typeface="Calibri" panose="020F0502020204030204" pitchFamily="34" charset="0"/>
                <a:cs typeface="B Koodak" panose="00000700000000000000" pitchFamily="2" charset="-78"/>
              </a:rPr>
              <a:t>1) غدد بزاقی در دهان     2) غدد معده    3) سیستم صفراوی (کبد و کیسه صفرا)        4) بخش برون ریز پانکراس</a:t>
            </a:r>
            <a:endParaRPr lang="en-US" sz="2000" b="0" dirty="0">
              <a:latin typeface="Calibri" panose="020F0502020204030204" pitchFamily="34" charset="0"/>
              <a:cs typeface="B Koodak" panose="00000700000000000000" pitchFamily="2" charset="-78"/>
            </a:endParaRPr>
          </a:p>
          <a:p>
            <a:pPr algn="r" rtl="1">
              <a:lnSpc>
                <a:spcPct val="70000"/>
              </a:lnSpc>
            </a:pPr>
            <a:endParaRPr lang="en-US" sz="2000" b="0" dirty="0">
              <a:latin typeface="Calibri" panose="020F0502020204030204" pitchFamily="34" charset="0"/>
              <a:cs typeface="B Koodak" panose="00000700000000000000" pitchFamily="2" charset="-78"/>
            </a:endParaRPr>
          </a:p>
          <a:p>
            <a:pPr algn="r" rtl="1">
              <a:lnSpc>
                <a:spcPct val="70000"/>
              </a:lnSpc>
            </a:pPr>
            <a:endParaRPr lang="en-US" sz="2000" b="0" dirty="0">
              <a:latin typeface="Calibri" panose="020F0502020204030204" pitchFamily="34" charset="0"/>
              <a:cs typeface="B Koodak" panose="00000700000000000000" pitchFamily="2" charset="-78"/>
            </a:endParaRPr>
          </a:p>
          <a:p>
            <a:pPr algn="r" rtl="1">
              <a:lnSpc>
                <a:spcPct val="70000"/>
              </a:lnSpc>
            </a:pPr>
            <a:endParaRPr lang="en-US" sz="2000" b="0" dirty="0">
              <a:latin typeface="Calibri" panose="020F0502020204030204" pitchFamily="34" charset="0"/>
              <a:cs typeface="B Koodak" panose="00000700000000000000" pitchFamily="2" charset="-78"/>
            </a:endParaRPr>
          </a:p>
          <a:p>
            <a:pPr algn="r" rtl="1">
              <a:lnSpc>
                <a:spcPct val="70000"/>
              </a:lnSpc>
            </a:pPr>
            <a:endParaRPr lang="en-US" sz="2000" b="0" dirty="0">
              <a:latin typeface="Calibri" panose="020F0502020204030204" pitchFamily="34" charset="0"/>
              <a:cs typeface="B Koodak" panose="00000700000000000000" pitchFamily="2" charset="-78"/>
            </a:endParaRPr>
          </a:p>
          <a:p>
            <a:pPr algn="r" rtl="1">
              <a:lnSpc>
                <a:spcPct val="70000"/>
              </a:lnSpc>
            </a:pPr>
            <a:endParaRPr lang="en-US" sz="2000" b="0" dirty="0">
              <a:latin typeface="Calibri" panose="020F0502020204030204" pitchFamily="34" charset="0"/>
              <a:cs typeface="B Koodak" panose="00000700000000000000" pitchFamily="2" charset="-78"/>
            </a:endParaRPr>
          </a:p>
          <a:p>
            <a:pPr algn="r" rtl="1">
              <a:lnSpc>
                <a:spcPct val="70000"/>
              </a:lnSpc>
            </a:pPr>
            <a:endParaRPr lang="en-US" sz="2000" b="0" dirty="0">
              <a:latin typeface="Calibri" panose="020F0502020204030204" pitchFamily="34" charset="0"/>
              <a:cs typeface="B Koodak" panose="00000700000000000000" pitchFamily="2" charset="-78"/>
            </a:endParaRPr>
          </a:p>
          <a:p>
            <a:pPr algn="r" rtl="1">
              <a:lnSpc>
                <a:spcPct val="70000"/>
              </a:lnSpc>
            </a:pPr>
            <a:endParaRPr lang="en-US" altLang="ar-SA" sz="2000" b="0" dirty="0">
              <a:solidFill>
                <a:schemeClr val="accent6">
                  <a:lumMod val="50000"/>
                </a:schemeClr>
              </a:solidFill>
              <a:latin typeface="Times New Roman" panose="02020603050405020304" pitchFamily="18" charset="0"/>
              <a:cs typeface="B Koodak" panose="00000700000000000000" pitchFamily="2" charset="-78"/>
              <a:sym typeface="Arial"/>
            </a:endParaRPr>
          </a:p>
        </p:txBody>
      </p:sp>
      <p:pic>
        <p:nvPicPr>
          <p:cNvPr id="5" name="Picture 4">
            <a:extLst>
              <a:ext uri="{FF2B5EF4-FFF2-40B4-BE49-F238E27FC236}">
                <a16:creationId xmlns:a16="http://schemas.microsoft.com/office/drawing/2014/main" id="{27FBE8E8-E226-F2F2-3DC7-2E338714D986}"/>
              </a:ext>
            </a:extLst>
          </p:cNvPr>
          <p:cNvPicPr>
            <a:picLocks noChangeAspect="1"/>
          </p:cNvPicPr>
          <p:nvPr/>
        </p:nvPicPr>
        <p:blipFill>
          <a:blip r:embed="rId2"/>
          <a:stretch>
            <a:fillRect/>
          </a:stretch>
        </p:blipFill>
        <p:spPr>
          <a:xfrm>
            <a:off x="2542190" y="978411"/>
            <a:ext cx="4125588" cy="4202145"/>
          </a:xfrm>
          <a:prstGeom prst="rect">
            <a:avLst/>
          </a:prstGeom>
        </p:spPr>
      </p:pic>
    </p:spTree>
    <p:extLst>
      <p:ext uri="{BB962C8B-B14F-4D97-AF65-F5344CB8AC3E}">
        <p14:creationId xmlns:p14="http://schemas.microsoft.com/office/powerpoint/2010/main" val="3682741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anim calcmode="lin" valueType="num">
                                      <p:cBhvr>
                                        <p:cTn id="1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anim calcmode="lin" valueType="num">
                                      <p:cBhvr>
                                        <p:cTn id="2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wheel(1)">
                                      <p:cBhvr>
                                        <p:cTn id="29" dur="2000"/>
                                        <p:tgtEl>
                                          <p:spTgt spid="13">
                                            <p:txEl>
                                              <p:pRg st="4" end="4"/>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heel(1)">
                                      <p:cBhvr>
                                        <p:cTn id="32" dur="2000"/>
                                        <p:tgtEl>
                                          <p:spTgt spid="13">
                                            <p:txEl>
                                              <p:pRg st="5" end="5"/>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Effect transition="in" filter="wheel(1)">
                                      <p:cBhvr>
                                        <p:cTn id="35" dur="2000"/>
                                        <p:tgtEl>
                                          <p:spTgt spid="13">
                                            <p:txEl>
                                              <p:pRg st="6" end="6"/>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13">
                                            <p:txEl>
                                              <p:pRg st="7" end="7"/>
                                            </p:txEl>
                                          </p:spTgt>
                                        </p:tgtEl>
                                        <p:attrNameLst>
                                          <p:attrName>style.visibility</p:attrName>
                                        </p:attrNameLst>
                                      </p:cBhvr>
                                      <p:to>
                                        <p:strVal val="visible"/>
                                      </p:to>
                                    </p:set>
                                    <p:animEffect transition="in" filter="wheel(1)">
                                      <p:cBhvr>
                                        <p:cTn id="38" dur="2000"/>
                                        <p:tgtEl>
                                          <p:spTgt spid="1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13">
                                            <p:txEl>
                                              <p:pRg st="0" end="0"/>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13">
                                            <p:txEl>
                                              <p:pRg st="0" end="0"/>
                                            </p:txEl>
                                          </p:spTgt>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7" dur="500"/>
                                        <p:tgtEl>
                                          <p:spTgt spid="13">
                                            <p:txEl>
                                              <p:pRg st="1" end="1"/>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13">
                                            <p:txEl>
                                              <p:pRg st="1" end="1"/>
                                            </p:txEl>
                                          </p:spTgt>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1" dur="500"/>
                                        <p:tgtEl>
                                          <p:spTgt spid="13">
                                            <p:txEl>
                                              <p:pRg st="2" end="2"/>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13">
                                            <p:txEl>
                                              <p:pRg st="2" end="2"/>
                                            </p:txEl>
                                          </p:spTgt>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13">
                                            <p:txEl>
                                              <p:pRg st="3" end="3"/>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13">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1" dur="500"/>
                                        <p:tgtEl>
                                          <p:spTgt spid="13">
                                            <p:txEl>
                                              <p:pRg st="4" end="4"/>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13">
                                            <p:txEl>
                                              <p:pRg st="4" end="4"/>
                                            </p:txEl>
                                          </p:spTgt>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5" dur="500"/>
                                        <p:tgtEl>
                                          <p:spTgt spid="13">
                                            <p:txEl>
                                              <p:pRg st="5" end="5"/>
                                            </p:txEl>
                                          </p:spTgt>
                                        </p:tgtEl>
                                        <p:attrNameLst>
                                          <p:attrName>ppt_y</p:attrName>
                                        </p:attrNameLst>
                                      </p:cBhvr>
                                      <p:tavLst>
                                        <p:tav tm="0">
                                          <p:val>
                                            <p:strVal val="ppt_y"/>
                                          </p:val>
                                        </p:tav>
                                        <p:tav tm="100000">
                                          <p:val>
                                            <p:strVal val="1+ppt_h/2"/>
                                          </p:val>
                                        </p:tav>
                                      </p:tavLst>
                                    </p:anim>
                                    <p:set>
                                      <p:cBhvr>
                                        <p:cTn id="66" dur="1" fill="hold">
                                          <p:stCondLst>
                                            <p:cond delay="499"/>
                                          </p:stCondLst>
                                        </p:cTn>
                                        <p:tgtEl>
                                          <p:spTgt spid="13">
                                            <p:txEl>
                                              <p:pRg st="5" end="5"/>
                                            </p:txEl>
                                          </p:spTgt>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69" dur="500"/>
                                        <p:tgtEl>
                                          <p:spTgt spid="13">
                                            <p:txEl>
                                              <p:pRg st="6" end="6"/>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13">
                                            <p:txEl>
                                              <p:pRg st="6" end="6"/>
                                            </p:txEl>
                                          </p:spTgt>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73" dur="500"/>
                                        <p:tgtEl>
                                          <p:spTgt spid="13">
                                            <p:txEl>
                                              <p:pRg st="7" end="7"/>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13">
                                            <p:txEl>
                                              <p:pRg st="7" end="7"/>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circle(in)">
                                      <p:cBhvr>
                                        <p:cTn id="7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5" name="Google Shape;238;p36"/>
          <p:cNvSpPr txBox="1">
            <a:spLocks/>
          </p:cNvSpPr>
          <p:nvPr/>
        </p:nvSpPr>
        <p:spPr>
          <a:xfrm>
            <a:off x="1049119" y="1723010"/>
            <a:ext cx="6432331" cy="234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7" name="Title 1">
            <a:extLst>
              <a:ext uri="{FF2B5EF4-FFF2-40B4-BE49-F238E27FC236}">
                <a16:creationId xmlns:a16="http://schemas.microsoft.com/office/drawing/2014/main" id="{C2F7D0E2-D29A-4F3F-84D9-E89F7B37DB46}"/>
              </a:ext>
            </a:extLst>
          </p:cNvPr>
          <p:cNvSpPr txBox="1">
            <a:spLocks/>
          </p:cNvSpPr>
          <p:nvPr/>
        </p:nvSpPr>
        <p:spPr>
          <a:xfrm>
            <a:off x="3923645" y="55827"/>
            <a:ext cx="5319000" cy="8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marL="457200" marR="0" algn="r" rtl="1">
              <a:lnSpc>
                <a:spcPct val="107000"/>
              </a:lnSpc>
              <a:spcBef>
                <a:spcPts val="0"/>
              </a:spcBef>
              <a:spcAft>
                <a:spcPts val="800"/>
              </a:spcAft>
            </a:pPr>
            <a:r>
              <a:rPr lang="fa-IR"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دهان</a:t>
            </a:r>
            <a:endParaRPr lang="en-US"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p:txBody>
      </p:sp>
      <p:sp>
        <p:nvSpPr>
          <p:cNvPr id="2" name="Title 1">
            <a:extLst>
              <a:ext uri="{FF2B5EF4-FFF2-40B4-BE49-F238E27FC236}">
                <a16:creationId xmlns:a16="http://schemas.microsoft.com/office/drawing/2014/main" id="{4E34DA75-FCFA-AC85-05C4-8359E844B477}"/>
              </a:ext>
            </a:extLst>
          </p:cNvPr>
          <p:cNvSpPr>
            <a:spLocks noGrp="1"/>
          </p:cNvSpPr>
          <p:nvPr>
            <p:ph type="title"/>
          </p:nvPr>
        </p:nvSpPr>
        <p:spPr>
          <a:xfrm>
            <a:off x="453864" y="1006878"/>
            <a:ext cx="8562623" cy="3291469"/>
          </a:xfrm>
        </p:spPr>
        <p:txBody>
          <a:bodyPr/>
          <a:lstStyle/>
          <a:p>
            <a:pPr algn="r" rtl="1"/>
            <a:r>
              <a:rPr lang="fa-IR" sz="2000" b="0" dirty="0">
                <a:solidFill>
                  <a:schemeClr val="dk1"/>
                </a:solidFill>
                <a:latin typeface="Calibri" panose="020F0502020204030204" pitchFamily="34" charset="0"/>
                <a:cs typeface="B Koodak" panose="00000700000000000000" pitchFamily="2" charset="-78"/>
              </a:rPr>
              <a:t>اولین قسمت سیستم گوارش – شروع فرایند هضم در این ناحیه</a:t>
            </a:r>
            <a:br>
              <a:rPr lang="en-US" sz="2000" b="0" dirty="0">
                <a:solidFill>
                  <a:schemeClr val="dk1"/>
                </a:solidFill>
                <a:latin typeface="Calibri" panose="020F0502020204030204" pitchFamily="34" charset="0"/>
                <a:cs typeface="B Koodak" panose="00000700000000000000" pitchFamily="2" charset="-78"/>
              </a:rPr>
            </a:br>
            <a:r>
              <a:rPr lang="fa-IR" sz="2000" b="0" dirty="0">
                <a:solidFill>
                  <a:schemeClr val="dk1"/>
                </a:solidFill>
                <a:latin typeface="Calibri" panose="020F0502020204030204" pitchFamily="34" charset="0"/>
                <a:cs typeface="B Koodak" panose="00000700000000000000" pitchFamily="2" charset="-78"/>
              </a:rPr>
              <a:t>هضم در دهان:</a:t>
            </a:r>
            <a:br>
              <a:rPr lang="en-US" sz="2000" b="0" dirty="0">
                <a:solidFill>
                  <a:schemeClr val="dk1"/>
                </a:solidFill>
                <a:latin typeface="Calibri" panose="020F0502020204030204" pitchFamily="34" charset="0"/>
                <a:cs typeface="B Koodak" panose="00000700000000000000" pitchFamily="2" charset="-78"/>
              </a:rPr>
            </a:br>
            <a:r>
              <a:rPr lang="fa-IR" sz="2000" b="0" dirty="0">
                <a:solidFill>
                  <a:schemeClr val="dk1"/>
                </a:solidFill>
                <a:latin typeface="Calibri" panose="020F0502020204030204" pitchFamily="34" charset="0"/>
                <a:cs typeface="B Koodak" panose="00000700000000000000" pitchFamily="2" charset="-78"/>
              </a:rPr>
              <a:t>مکانیکی به واسطه دندان ها</a:t>
            </a:r>
            <a:br>
              <a:rPr lang="en-US" sz="2000" b="0" dirty="0">
                <a:solidFill>
                  <a:schemeClr val="dk1"/>
                </a:solidFill>
                <a:latin typeface="Calibri" panose="020F0502020204030204" pitchFamily="34" charset="0"/>
                <a:cs typeface="B Koodak" panose="00000700000000000000" pitchFamily="2" charset="-78"/>
              </a:rPr>
            </a:br>
            <a:r>
              <a:rPr lang="fa-IR" sz="2000" b="0" dirty="0">
                <a:solidFill>
                  <a:schemeClr val="dk1"/>
                </a:solidFill>
                <a:latin typeface="Calibri" panose="020F0502020204030204" pitchFamily="34" charset="0"/>
                <a:cs typeface="B Koodak" panose="00000700000000000000" pitchFamily="2" charset="-78"/>
              </a:rPr>
              <a:t>شیمیایی به واسطه غدد بزاقی</a:t>
            </a:r>
            <a:br>
              <a:rPr lang="en-US" sz="2000" b="0" dirty="0">
                <a:solidFill>
                  <a:schemeClr val="dk1"/>
                </a:solidFill>
                <a:latin typeface="Calibri" panose="020F0502020204030204" pitchFamily="34" charset="0"/>
                <a:cs typeface="B Koodak" panose="00000700000000000000" pitchFamily="2" charset="-78"/>
              </a:rPr>
            </a:br>
            <a:r>
              <a:rPr lang="fa-IR" sz="2000" b="0" dirty="0">
                <a:solidFill>
                  <a:schemeClr val="dk1"/>
                </a:solidFill>
                <a:latin typeface="Calibri" panose="020F0502020204030204" pitchFamily="34" charset="0"/>
                <a:cs typeface="B Koodak" panose="00000700000000000000" pitchFamily="2" charset="-78"/>
              </a:rPr>
              <a:t>غدد بزاقی:</a:t>
            </a:r>
            <a:br>
              <a:rPr lang="en-US" sz="2000" b="0" dirty="0">
                <a:solidFill>
                  <a:schemeClr val="dk1"/>
                </a:solidFill>
                <a:latin typeface="Calibri" panose="020F0502020204030204" pitchFamily="34" charset="0"/>
                <a:cs typeface="B Koodak" panose="00000700000000000000" pitchFamily="2" charset="-78"/>
              </a:rPr>
            </a:br>
            <a:r>
              <a:rPr lang="fa-IR" sz="2000" b="0" dirty="0">
                <a:solidFill>
                  <a:schemeClr val="dk1"/>
                </a:solidFill>
                <a:latin typeface="Calibri" panose="020F0502020204030204" pitchFamily="34" charset="0"/>
                <a:cs typeface="B Koodak" panose="00000700000000000000" pitchFamily="2" charset="-78"/>
              </a:rPr>
              <a:t>غدد بناگوشی (پاروتید)</a:t>
            </a:r>
            <a:br>
              <a:rPr lang="en-US" sz="2000" b="0" dirty="0">
                <a:solidFill>
                  <a:schemeClr val="dk1"/>
                </a:solidFill>
                <a:latin typeface="Calibri" panose="020F0502020204030204" pitchFamily="34" charset="0"/>
                <a:cs typeface="B Koodak" panose="00000700000000000000" pitchFamily="2" charset="-78"/>
              </a:rPr>
            </a:br>
            <a:r>
              <a:rPr lang="fa-IR" sz="2000" b="0" dirty="0">
                <a:solidFill>
                  <a:schemeClr val="dk1"/>
                </a:solidFill>
                <a:latin typeface="Calibri" panose="020F0502020204030204" pitchFamily="34" charset="0"/>
                <a:cs typeface="B Koodak" panose="00000700000000000000" pitchFamily="2" charset="-78"/>
              </a:rPr>
              <a:t>غدد تحت فکی یا زیر آرواره ای</a:t>
            </a:r>
            <a:br>
              <a:rPr lang="en-US" sz="2000" b="0" dirty="0">
                <a:solidFill>
                  <a:schemeClr val="dk1"/>
                </a:solidFill>
                <a:latin typeface="Calibri" panose="020F0502020204030204" pitchFamily="34" charset="0"/>
                <a:cs typeface="B Koodak" panose="00000700000000000000" pitchFamily="2" charset="-78"/>
              </a:rPr>
            </a:br>
            <a:r>
              <a:rPr lang="fa-IR" sz="2000" b="0" dirty="0">
                <a:solidFill>
                  <a:schemeClr val="dk1"/>
                </a:solidFill>
                <a:latin typeface="Calibri" panose="020F0502020204030204" pitchFamily="34" charset="0"/>
                <a:cs typeface="B Koodak" panose="00000700000000000000" pitchFamily="2" charset="-78"/>
              </a:rPr>
              <a:t>زیر زبانی</a:t>
            </a:r>
            <a:br>
              <a:rPr lang="en-US" sz="2000" b="0" dirty="0">
                <a:solidFill>
                  <a:schemeClr val="dk1"/>
                </a:solidFill>
                <a:latin typeface="Calibri" panose="020F0502020204030204" pitchFamily="34" charset="0"/>
                <a:cs typeface="B Koodak" panose="00000700000000000000" pitchFamily="2" charset="-78"/>
              </a:rPr>
            </a:br>
            <a:endParaRPr lang="en-US" sz="2000" b="0" dirty="0">
              <a:solidFill>
                <a:schemeClr val="dk1"/>
              </a:solidFill>
              <a:latin typeface="Calibri" panose="020F0502020204030204" pitchFamily="34" charset="0"/>
              <a:cs typeface="B Koodak" panose="00000700000000000000" pitchFamily="2" charset="-78"/>
            </a:endParaRPr>
          </a:p>
        </p:txBody>
      </p:sp>
      <p:sp>
        <p:nvSpPr>
          <p:cNvPr id="8" name="Subtitle 3">
            <a:extLst>
              <a:ext uri="{FF2B5EF4-FFF2-40B4-BE49-F238E27FC236}">
                <a16:creationId xmlns:a16="http://schemas.microsoft.com/office/drawing/2014/main" id="{47A4753F-D59C-0325-F830-FEF3AB271650}"/>
              </a:ext>
            </a:extLst>
          </p:cNvPr>
          <p:cNvSpPr txBox="1">
            <a:spLocks/>
          </p:cNvSpPr>
          <p:nvPr/>
        </p:nvSpPr>
        <p:spPr>
          <a:xfrm>
            <a:off x="0" y="1723010"/>
            <a:ext cx="8856999" cy="347071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9" name="Subtitle 3">
            <a:extLst>
              <a:ext uri="{FF2B5EF4-FFF2-40B4-BE49-F238E27FC236}">
                <a16:creationId xmlns:a16="http://schemas.microsoft.com/office/drawing/2014/main" id="{6DA68613-0974-3D57-FF7F-0B3B6C36B156}"/>
              </a:ext>
            </a:extLst>
          </p:cNvPr>
          <p:cNvSpPr txBox="1">
            <a:spLocks/>
          </p:cNvSpPr>
          <p:nvPr/>
        </p:nvSpPr>
        <p:spPr>
          <a:xfrm>
            <a:off x="127513" y="2170516"/>
            <a:ext cx="8421063" cy="24625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r" rtl="1"/>
            <a:endParaRPr lang="en-US" dirty="0"/>
          </a:p>
        </p:txBody>
      </p:sp>
      <p:sp>
        <p:nvSpPr>
          <p:cNvPr id="10" name="Subtitle 3">
            <a:extLst>
              <a:ext uri="{FF2B5EF4-FFF2-40B4-BE49-F238E27FC236}">
                <a16:creationId xmlns:a16="http://schemas.microsoft.com/office/drawing/2014/main" id="{90181149-038E-F778-4937-C892160DB987}"/>
              </a:ext>
            </a:extLst>
          </p:cNvPr>
          <p:cNvSpPr txBox="1">
            <a:spLocks/>
          </p:cNvSpPr>
          <p:nvPr/>
        </p:nvSpPr>
        <p:spPr>
          <a:xfrm>
            <a:off x="269087" y="1377115"/>
            <a:ext cx="8318824" cy="25330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r" rtl="1"/>
            <a:endParaRPr lang="en-US" dirty="0"/>
          </a:p>
        </p:txBody>
      </p:sp>
      <p:pic>
        <p:nvPicPr>
          <p:cNvPr id="4" name="Picture 3">
            <a:extLst>
              <a:ext uri="{FF2B5EF4-FFF2-40B4-BE49-F238E27FC236}">
                <a16:creationId xmlns:a16="http://schemas.microsoft.com/office/drawing/2014/main" id="{8A49B281-024D-0D57-0D07-ADB0A6A0A3B0}"/>
              </a:ext>
            </a:extLst>
          </p:cNvPr>
          <p:cNvPicPr>
            <a:picLocks noChangeAspect="1"/>
          </p:cNvPicPr>
          <p:nvPr/>
        </p:nvPicPr>
        <p:blipFill>
          <a:blip r:embed="rId3"/>
          <a:stretch>
            <a:fillRect/>
          </a:stretch>
        </p:blipFill>
        <p:spPr>
          <a:xfrm>
            <a:off x="3945" y="1952421"/>
            <a:ext cx="3136993" cy="3191079"/>
          </a:xfrm>
          <a:prstGeom prst="rect">
            <a:avLst/>
          </a:prstGeom>
        </p:spPr>
      </p:pic>
    </p:spTree>
    <p:extLst>
      <p:ext uri="{BB962C8B-B14F-4D97-AF65-F5344CB8AC3E}">
        <p14:creationId xmlns:p14="http://schemas.microsoft.com/office/powerpoint/2010/main" val="2705421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5" name="Google Shape;238;p36"/>
          <p:cNvSpPr txBox="1">
            <a:spLocks/>
          </p:cNvSpPr>
          <p:nvPr/>
        </p:nvSpPr>
        <p:spPr>
          <a:xfrm>
            <a:off x="1049119" y="1723010"/>
            <a:ext cx="6432331" cy="234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7" name="Title 1">
            <a:extLst>
              <a:ext uri="{FF2B5EF4-FFF2-40B4-BE49-F238E27FC236}">
                <a16:creationId xmlns:a16="http://schemas.microsoft.com/office/drawing/2014/main" id="{C2F7D0E2-D29A-4F3F-84D9-E89F7B37DB46}"/>
              </a:ext>
            </a:extLst>
          </p:cNvPr>
          <p:cNvSpPr txBox="1">
            <a:spLocks/>
          </p:cNvSpPr>
          <p:nvPr/>
        </p:nvSpPr>
        <p:spPr>
          <a:xfrm>
            <a:off x="3923645" y="55827"/>
            <a:ext cx="5319000" cy="8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marL="457200" marR="0" algn="r" rtl="1">
              <a:lnSpc>
                <a:spcPct val="107000"/>
              </a:lnSpc>
              <a:spcBef>
                <a:spcPts val="0"/>
              </a:spcBef>
              <a:spcAft>
                <a:spcPts val="800"/>
              </a:spcAft>
            </a:pPr>
            <a:r>
              <a:rPr lang="fa-IR"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دهان</a:t>
            </a:r>
            <a:endParaRPr lang="en-US"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p:txBody>
      </p:sp>
      <p:sp>
        <p:nvSpPr>
          <p:cNvPr id="2" name="Title 1">
            <a:extLst>
              <a:ext uri="{FF2B5EF4-FFF2-40B4-BE49-F238E27FC236}">
                <a16:creationId xmlns:a16="http://schemas.microsoft.com/office/drawing/2014/main" id="{4E34DA75-FCFA-AC85-05C4-8359E844B477}"/>
              </a:ext>
            </a:extLst>
          </p:cNvPr>
          <p:cNvSpPr>
            <a:spLocks noGrp="1"/>
          </p:cNvSpPr>
          <p:nvPr>
            <p:ph type="title"/>
          </p:nvPr>
        </p:nvSpPr>
        <p:spPr>
          <a:xfrm>
            <a:off x="453864" y="1006878"/>
            <a:ext cx="8562623" cy="3291469"/>
          </a:xfrm>
        </p:spPr>
        <p:txBody>
          <a:bodyPr/>
          <a:lstStyle/>
          <a:p>
            <a:pPr marL="0" marR="0" algn="r" rtl="1">
              <a:lnSpc>
                <a:spcPct val="107000"/>
              </a:lnSpc>
              <a:spcBef>
                <a:spcPts val="0"/>
              </a:spcBef>
              <a:spcAft>
                <a:spcPts val="800"/>
              </a:spcAft>
            </a:pPr>
            <a:r>
              <a:rPr lang="fa-IR" sz="2000" b="0" dirty="0">
                <a:solidFill>
                  <a:schemeClr val="dk1"/>
                </a:solidFill>
                <a:latin typeface="Calibri" panose="020F0502020204030204" pitchFamily="34" charset="0"/>
                <a:cs typeface="B Koodak" panose="00000700000000000000" pitchFamily="2" charset="-78"/>
              </a:rPr>
              <a:t>غدد بزاقی یک سری ترشحات موکوسی را وارد فضای دهان می کنند تا در هضم شیمیایی هم نقش داشته و با لیز کردن و لزج کردن مواد غذایی باعث تسهیل حرکت آن می شوند.</a:t>
            </a:r>
            <a:br>
              <a:rPr lang="en-US" sz="2000" b="0" dirty="0">
                <a:solidFill>
                  <a:schemeClr val="dk1"/>
                </a:solidFill>
                <a:latin typeface="Calibri" panose="020F0502020204030204" pitchFamily="34" charset="0"/>
                <a:cs typeface="B Koodak" panose="00000700000000000000" pitchFamily="2" charset="-78"/>
              </a:rPr>
            </a:br>
            <a:r>
              <a:rPr lang="ar-SA" sz="2000" b="0" dirty="0">
                <a:solidFill>
                  <a:schemeClr val="dk1"/>
                </a:solidFill>
                <a:latin typeface="Calibri" panose="020F0502020204030204" pitchFamily="34" charset="0"/>
                <a:cs typeface="B Koodak" panose="00000700000000000000" pitchFamily="2" charset="-78"/>
              </a:rPr>
              <a:t>غذای مرطوب شده بولوس (لقمه آماده بلع) نام دارد</a:t>
            </a:r>
            <a:r>
              <a:rPr lang="en-US" sz="2000" b="0" dirty="0">
                <a:solidFill>
                  <a:schemeClr val="dk1"/>
                </a:solidFill>
                <a:latin typeface="Calibri" panose="020F0502020204030204" pitchFamily="34" charset="0"/>
                <a:cs typeface="B Koodak" panose="00000700000000000000" pitchFamily="2" charset="-78"/>
              </a:rPr>
              <a:t>.</a:t>
            </a:r>
            <a:br>
              <a:rPr lang="en-US" sz="2000" b="0" dirty="0">
                <a:solidFill>
                  <a:schemeClr val="dk1"/>
                </a:solidFill>
                <a:latin typeface="Calibri" panose="020F0502020204030204" pitchFamily="34" charset="0"/>
                <a:cs typeface="B Koodak" panose="00000700000000000000" pitchFamily="2" charset="-78"/>
              </a:rPr>
            </a:br>
            <a:r>
              <a:rPr lang="fa-IR" sz="2000" b="0" dirty="0">
                <a:solidFill>
                  <a:schemeClr val="dk1"/>
                </a:solidFill>
                <a:latin typeface="Calibri" panose="020F0502020204030204" pitchFamily="34" charset="0"/>
                <a:cs typeface="B Koodak" panose="00000700000000000000" pitchFamily="2" charset="-78"/>
              </a:rPr>
              <a:t>یک سری آنزیم ها در بزاق وجود دارند که آن ها هم در هضم شیمیایی نقش دارند مثل آنزیم α آمیلاز بزاقی ( پتیالین) که با هضم کربوهیدرات ها مثل نشاسته به هضم شیمیایی کمک می کنند.</a:t>
            </a:r>
            <a:endParaRPr lang="en-US" sz="2000" b="0" dirty="0">
              <a:solidFill>
                <a:schemeClr val="dk1"/>
              </a:solidFill>
              <a:latin typeface="Calibri" panose="020F0502020204030204" pitchFamily="34" charset="0"/>
              <a:cs typeface="B Koodak" panose="00000700000000000000" pitchFamily="2" charset="-78"/>
            </a:endParaRPr>
          </a:p>
        </p:txBody>
      </p:sp>
      <p:sp>
        <p:nvSpPr>
          <p:cNvPr id="8" name="Subtitle 3">
            <a:extLst>
              <a:ext uri="{FF2B5EF4-FFF2-40B4-BE49-F238E27FC236}">
                <a16:creationId xmlns:a16="http://schemas.microsoft.com/office/drawing/2014/main" id="{47A4753F-D59C-0325-F830-FEF3AB271650}"/>
              </a:ext>
            </a:extLst>
          </p:cNvPr>
          <p:cNvSpPr txBox="1">
            <a:spLocks/>
          </p:cNvSpPr>
          <p:nvPr/>
        </p:nvSpPr>
        <p:spPr>
          <a:xfrm>
            <a:off x="0" y="1723010"/>
            <a:ext cx="8856999" cy="347071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a:p>
            <a:pPr marL="400050" indent="-285750">
              <a:buFont typeface="Wingdings" panose="05000000000000000000" pitchFamily="2" charset="2"/>
              <a:buChar char="ü"/>
            </a:pPr>
            <a:endParaRPr lang="en-US" sz="1800" dirty="0">
              <a:solidFill>
                <a:schemeClr val="accent6">
                  <a:lumMod val="50000"/>
                </a:schemeClr>
              </a:solidFill>
              <a:latin typeface="Segoe Print" panose="02000600000000000000" pitchFamily="2" charset="0"/>
              <a:cs typeface="Mj_Moharram Light" panose="04040307060704010302" pitchFamily="82" charset="-78"/>
            </a:endParaRPr>
          </a:p>
        </p:txBody>
      </p:sp>
      <p:sp>
        <p:nvSpPr>
          <p:cNvPr id="9" name="Subtitle 3">
            <a:extLst>
              <a:ext uri="{FF2B5EF4-FFF2-40B4-BE49-F238E27FC236}">
                <a16:creationId xmlns:a16="http://schemas.microsoft.com/office/drawing/2014/main" id="{6DA68613-0974-3D57-FF7F-0B3B6C36B156}"/>
              </a:ext>
            </a:extLst>
          </p:cNvPr>
          <p:cNvSpPr txBox="1">
            <a:spLocks/>
          </p:cNvSpPr>
          <p:nvPr/>
        </p:nvSpPr>
        <p:spPr>
          <a:xfrm>
            <a:off x="127513" y="2170516"/>
            <a:ext cx="8421063" cy="24625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r" rtl="1"/>
            <a:endParaRPr lang="en-US" dirty="0"/>
          </a:p>
        </p:txBody>
      </p:sp>
      <p:sp>
        <p:nvSpPr>
          <p:cNvPr id="10" name="Subtitle 3">
            <a:extLst>
              <a:ext uri="{FF2B5EF4-FFF2-40B4-BE49-F238E27FC236}">
                <a16:creationId xmlns:a16="http://schemas.microsoft.com/office/drawing/2014/main" id="{90181149-038E-F778-4937-C892160DB987}"/>
              </a:ext>
            </a:extLst>
          </p:cNvPr>
          <p:cNvSpPr txBox="1">
            <a:spLocks/>
          </p:cNvSpPr>
          <p:nvPr/>
        </p:nvSpPr>
        <p:spPr>
          <a:xfrm>
            <a:off x="269087" y="1377115"/>
            <a:ext cx="8318824" cy="25330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r" rtl="1"/>
            <a:endParaRPr lang="en-US" dirty="0"/>
          </a:p>
        </p:txBody>
      </p:sp>
    </p:spTree>
    <p:extLst>
      <p:ext uri="{BB962C8B-B14F-4D97-AF65-F5344CB8AC3E}">
        <p14:creationId xmlns:p14="http://schemas.microsoft.com/office/powerpoint/2010/main" val="401877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2117508" y="61238"/>
            <a:ext cx="3976577" cy="580461"/>
          </a:xfrm>
          <a:prstGeom prst="rect">
            <a:avLst/>
          </a:prstGeom>
        </p:spPr>
        <p:txBody>
          <a:bodyPr spcFirstLastPara="1" wrap="square" lIns="91425" tIns="91425" rIns="91425" bIns="91425" anchor="ctr" anchorCtr="0">
            <a:noAutofit/>
          </a:bodyPr>
          <a:lstStyle/>
          <a:p>
            <a:pPr marL="0" algn="r" rtl="1"/>
            <a:r>
              <a:rPr lang="fa-IR"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بیماری های غدد بزاقی </a:t>
            </a:r>
            <a:endParaRPr lang="en-US" sz="24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446564" y="1189022"/>
            <a:ext cx="8644039" cy="3893240"/>
          </a:xfrm>
        </p:spPr>
        <p:txBody>
          <a:bodyPr/>
          <a:lstStyle/>
          <a:p>
            <a:pPr algn="r" rtl="1">
              <a:lnSpc>
                <a:spcPct val="70000"/>
              </a:lnSpc>
            </a:pPr>
            <a:r>
              <a:rPr lang="fa-IR" sz="2000" b="0" dirty="0">
                <a:latin typeface="Calibri" panose="020F0502020204030204" pitchFamily="34" charset="0"/>
                <a:cs typeface="B Koodak" panose="00000700000000000000" pitchFamily="2" charset="-78"/>
              </a:rPr>
              <a:t>بیماری های نادری هستند</a:t>
            </a:r>
            <a:endParaRPr lang="en-US" sz="2000" b="0" dirty="0">
              <a:latin typeface="Calibri" panose="020F0502020204030204" pitchFamily="34" charset="0"/>
              <a:cs typeface="B Koodak" panose="00000700000000000000" pitchFamily="2" charset="-78"/>
            </a:endParaRPr>
          </a:p>
          <a:p>
            <a:pPr lvl="0" algn="r" rtl="1"/>
            <a:r>
              <a:rPr lang="fa-IR" sz="2000" dirty="0">
                <a:cs typeface="B Koodak" panose="00000700000000000000" pitchFamily="2" charset="-78"/>
              </a:rPr>
              <a:t>1- سنگ های غدد بزاقی:</a:t>
            </a:r>
            <a:endParaRPr lang="en-US" sz="2000" dirty="0">
              <a:cs typeface="B Koodak" panose="00000700000000000000" pitchFamily="2" charset="-78"/>
            </a:endParaRPr>
          </a:p>
          <a:p>
            <a:pPr algn="r" rtl="1"/>
            <a:r>
              <a:rPr lang="fa-IR" sz="2000" dirty="0">
                <a:cs typeface="B Koodak" panose="00000700000000000000" pitchFamily="2" charset="-78"/>
              </a:rPr>
              <a:t>بیشتر در غدد تحت فکی(زیر آرواره ای)  تشکیل می شود (حدود 80 درصد ) که در افراد بالای ۴۰ سال و بیشتر در مردان مشاهده می شود. این سنگ ها بطور کلی از فسفات کلسیم و کربنات کلسیم تشکیل می شوند. غدد تحت فکی ترشحات غلیظی دارد و تخلیه بزاق در آن به سمت بالا و بر عکس جاذبه می باشد. در صورتی که در مسیر خروجی غدد اختلالی ایجاد شود و همچنین عواملی موجب شود که این ترشح غلیظ تر شود باعث ایجاد سنگ در آن ناحیه می شود که به آن ها سنگ های غدد بزاقی گفته می شود. در نتیجه تصور می شود که علت شیوع بیشتر این سنگ ها بدلیل تخلیه بزاق به سمت بالا و غلیظ تر بودن بزاق ساخته شده در غدد زیر فکی می باشد. در صورتی که سنگ های غدد بزاقی که در غدد تحت فکی ایجاد می شوند راه خروج بزاق را مسدود کنند موجب ایجاد تورم در آن ناحیه می شوند که ممکن است بدنبال آن باعث ایجاد عفونت گردند که این امر موجب ایجاد درد شدیدی می شود</a:t>
            </a:r>
            <a:r>
              <a:rPr lang="en-US" sz="2000" dirty="0">
                <a:cs typeface="B Koodak" panose="00000700000000000000" pitchFamily="2" charset="-78"/>
              </a:rPr>
              <a:t>.</a:t>
            </a:r>
          </a:p>
          <a:p>
            <a:pPr algn="r" rtl="1">
              <a:lnSpc>
                <a:spcPct val="70000"/>
              </a:lnSpc>
            </a:pPr>
            <a:endParaRPr lang="en-US" altLang="ar-SA" sz="2000" b="0" dirty="0">
              <a:latin typeface="Calibri" panose="020F0502020204030204" pitchFamily="34" charset="0"/>
              <a:cs typeface="B Koodak" panose="00000700000000000000" pitchFamily="2" charset="-78"/>
              <a:sym typeface="Arial"/>
            </a:endParaRPr>
          </a:p>
        </p:txBody>
      </p:sp>
      <p:pic>
        <p:nvPicPr>
          <p:cNvPr id="3" name="Picture 2">
            <a:extLst>
              <a:ext uri="{FF2B5EF4-FFF2-40B4-BE49-F238E27FC236}">
                <a16:creationId xmlns:a16="http://schemas.microsoft.com/office/drawing/2014/main" id="{2E7623A5-2181-E266-EFAD-A630BFCD1533}"/>
              </a:ext>
            </a:extLst>
          </p:cNvPr>
          <p:cNvPicPr>
            <a:picLocks noChangeAspect="1"/>
          </p:cNvPicPr>
          <p:nvPr/>
        </p:nvPicPr>
        <p:blipFill rotWithShape="1">
          <a:blip r:embed="rId2"/>
          <a:srcRect l="6140" t="14534" r="7567" b="16172"/>
          <a:stretch/>
        </p:blipFill>
        <p:spPr>
          <a:xfrm>
            <a:off x="2302686" y="1189021"/>
            <a:ext cx="4848323" cy="3893239"/>
          </a:xfrm>
          <a:prstGeom prst="rect">
            <a:avLst/>
          </a:prstGeom>
        </p:spPr>
      </p:pic>
    </p:spTree>
    <p:extLst>
      <p:ext uri="{BB962C8B-B14F-4D97-AF65-F5344CB8AC3E}">
        <p14:creationId xmlns:p14="http://schemas.microsoft.com/office/powerpoint/2010/main" val="1577832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down)">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3">
                                            <p:txEl>
                                              <p:pRg st="0" end="0"/>
                                            </p:txEl>
                                          </p:spTgt>
                                        </p:tgtEl>
                                      </p:cBhvr>
                                    </p:animEffect>
                                    <p:set>
                                      <p:cBhvr>
                                        <p:cTn id="20" dur="1" fill="hold">
                                          <p:stCondLst>
                                            <p:cond delay="499"/>
                                          </p:stCondLst>
                                        </p:cTn>
                                        <p:tgtEl>
                                          <p:spTgt spid="13">
                                            <p:txEl>
                                              <p:pRg st="0" end="0"/>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xEl>
                                              <p:pRg st="1" end="1"/>
                                            </p:txEl>
                                          </p:spTgt>
                                        </p:tgtEl>
                                      </p:cBhvr>
                                    </p:animEffect>
                                    <p:set>
                                      <p:cBhvr>
                                        <p:cTn id="23" dur="1" fill="hold">
                                          <p:stCondLst>
                                            <p:cond delay="499"/>
                                          </p:stCondLst>
                                        </p:cTn>
                                        <p:tgtEl>
                                          <p:spTgt spid="13">
                                            <p:txEl>
                                              <p:pRg st="1" end="1"/>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3">
                                            <p:txEl>
                                              <p:pRg st="2" end="2"/>
                                            </p:txEl>
                                          </p:spTgt>
                                        </p:tgtEl>
                                      </p:cBhvr>
                                    </p:animEffect>
                                    <p:set>
                                      <p:cBhvr>
                                        <p:cTn id="26" dur="1" fill="hold">
                                          <p:stCondLst>
                                            <p:cond delay="499"/>
                                          </p:stCondLst>
                                        </p:cTn>
                                        <p:tgtEl>
                                          <p:spTgt spid="1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2658140" y="131920"/>
            <a:ext cx="3738387" cy="572700"/>
          </a:xfrm>
          <a:prstGeom prst="rect">
            <a:avLst/>
          </a:prstGeom>
        </p:spPr>
        <p:txBody>
          <a:bodyPr spcFirstLastPara="1" wrap="square" lIns="91425" tIns="91425" rIns="91425" bIns="91425" anchor="ctr" anchorCtr="0">
            <a:noAutofit/>
          </a:bodyPr>
          <a:lstStyle/>
          <a:p>
            <a:pPr>
              <a:buClr>
                <a:srgbClr val="000000"/>
              </a:buClr>
              <a:buFont typeface="Arial"/>
            </a:pPr>
            <a:r>
              <a:rPr lang="fa-IR"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بیماری های غدد بزاقی </a:t>
            </a:r>
            <a:endParaRPr lang="en-US"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Arial"/>
              <a:sym typeface="Open Sans"/>
            </a:endParaRPr>
          </a:p>
        </p:txBody>
      </p:sp>
      <p:sp>
        <p:nvSpPr>
          <p:cNvPr id="4" name="Subtitle 3">
            <a:extLst>
              <a:ext uri="{FF2B5EF4-FFF2-40B4-BE49-F238E27FC236}">
                <a16:creationId xmlns:a16="http://schemas.microsoft.com/office/drawing/2014/main" id="{5C7AC24A-0983-3838-E6F7-F725C5D02BE3}"/>
              </a:ext>
            </a:extLst>
          </p:cNvPr>
          <p:cNvSpPr>
            <a:spLocks noGrp="1"/>
          </p:cNvSpPr>
          <p:nvPr>
            <p:ph type="subTitle" idx="1"/>
          </p:nvPr>
        </p:nvSpPr>
        <p:spPr>
          <a:xfrm>
            <a:off x="80093" y="1054565"/>
            <a:ext cx="9003837" cy="3857832"/>
          </a:xfrm>
        </p:spPr>
        <p:txBody>
          <a:bodyPr/>
          <a:lstStyle/>
          <a:p>
            <a:pPr algn="r" rtl="1"/>
            <a:r>
              <a:rPr lang="fa-IR" sz="2000" dirty="0">
                <a:cs typeface="B Koodak" panose="00000700000000000000" pitchFamily="2" charset="-78"/>
              </a:rPr>
              <a:t>2- اوریون: اوریون یک عفونت ویروسی است که غدد بزاقی (غدد تولید کننده بزاق) که در نزدیکی گوش‌های ما قرار دارند (پاروتید) را تحت تاثیر قرار می‌دهد. اوریون می‌تواند باعث تورم یک یا هردوی این غدد شود</a:t>
            </a:r>
            <a:r>
              <a:rPr lang="en-US" sz="2000" dirty="0">
                <a:cs typeface="B Koodak" panose="00000700000000000000" pitchFamily="2" charset="-78"/>
              </a:rPr>
              <a:t>.</a:t>
            </a:r>
            <a:endParaRPr lang="fa-IR" sz="2000" dirty="0">
              <a:cs typeface="B Koodak" panose="00000700000000000000" pitchFamily="2" charset="-78"/>
            </a:endParaRP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a:p>
            <a:pPr algn="r" rtl="1"/>
            <a:endParaRPr lang="fa-IR" sz="2000" dirty="0">
              <a:cs typeface="B Koodak" panose="00000700000000000000" pitchFamily="2" charset="-78"/>
            </a:endParaRPr>
          </a:p>
          <a:p>
            <a:pPr algn="r" rtl="1"/>
            <a:endParaRPr lang="en-US" sz="2000" dirty="0">
              <a:cs typeface="B Koodak" panose="00000700000000000000" pitchFamily="2" charset="-78"/>
            </a:endParaRPr>
          </a:p>
          <a:p>
            <a:endParaRPr lang="en-US" dirty="0"/>
          </a:p>
        </p:txBody>
      </p:sp>
    </p:spTree>
    <p:extLst>
      <p:ext uri="{BB962C8B-B14F-4D97-AF65-F5344CB8AC3E}">
        <p14:creationId xmlns:p14="http://schemas.microsoft.com/office/powerpoint/2010/main" val="3907515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2317896" y="0"/>
            <a:ext cx="4657061" cy="956433"/>
          </a:xfrm>
          <a:prstGeom prst="rect">
            <a:avLst/>
          </a:prstGeom>
        </p:spPr>
        <p:txBody>
          <a:bodyPr spcFirstLastPara="1" wrap="square" lIns="91425" tIns="91425" rIns="91425" bIns="91425" anchor="ctr" anchorCtr="0">
            <a:noAutofit/>
          </a:bodyPr>
          <a:lstStyle/>
          <a:p>
            <a:pPr marL="0" marR="0" lvl="0" indent="-342900" defTabSz="914400" rtl="1" eaLnBrk="1" fontAlgn="auto" latinLnBrk="0" hangingPunct="1">
              <a:lnSpc>
                <a:spcPct val="107000"/>
              </a:lnSpc>
              <a:spcBef>
                <a:spcPts val="0"/>
              </a:spcBef>
              <a:spcAft>
                <a:spcPts val="800"/>
              </a:spcAft>
              <a:buClr>
                <a:prstClr val="black"/>
              </a:buClr>
              <a:buSzPts val="2100"/>
              <a:buFont typeface="Josefin Sans"/>
              <a:buNone/>
              <a:tabLst/>
              <a:defRPr/>
            </a:pPr>
            <a:r>
              <a:rPr lang="fa-IR"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حلق(</a:t>
            </a:r>
            <a:r>
              <a:rPr lang="en-US"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pharynx</a:t>
            </a:r>
            <a:r>
              <a:rPr lang="fa-IR"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a:t>
            </a:r>
            <a:endParaRPr lang="en-US"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sym typeface="Open Sans"/>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58479" y="1850809"/>
            <a:ext cx="9027042" cy="4242389"/>
          </a:xfrm>
        </p:spPr>
        <p:txBody>
          <a:bodyPr/>
          <a:lstStyle/>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Calibri" panose="020F0502020204030204" pitchFamily="34" charset="0"/>
              </a:rPr>
              <a:t>حلق(</a:t>
            </a:r>
            <a:r>
              <a:rPr lang="en-US" sz="1800" dirty="0">
                <a:effectLst/>
                <a:latin typeface="Calibri" panose="020F0502020204030204" pitchFamily="34" charset="0"/>
                <a:ea typeface="Calibri" panose="020F0502020204030204" pitchFamily="34" charset="0"/>
                <a:cs typeface="Calibri" panose="020F0502020204030204" pitchFamily="34" charset="0"/>
              </a:rPr>
              <a:t>pharynx</a:t>
            </a:r>
            <a:r>
              <a:rPr lang="fa-IR" sz="1800" dirty="0">
                <a:effectLst/>
                <a:latin typeface="Calibri" panose="020F0502020204030204" pitchFamily="34" charset="0"/>
                <a:ea typeface="Calibri" panose="020F0502020204030204" pitchFamily="34" charset="0"/>
                <a:cs typeface="Calibri" panose="020F0502020204030204" pitchFamily="34" charset="0"/>
              </a:rPr>
              <a:t>)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Calibri" panose="020F0502020204030204" pitchFamily="34" charset="0"/>
              </a:rPr>
              <a:t>در واقع یک پنج راه است که در ارتباط با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Calibri" panose="020F0502020204030204" pitchFamily="34" charset="0"/>
              </a:rPr>
              <a:t>دهان، گوش، بینی، نای و مری می باشد.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Calibri" panose="020F0502020204030204" pitchFamily="34" charset="0"/>
              </a:rPr>
              <a:t>حلق درست در بالای نای و مری قرار گرفته</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Calibri" panose="020F0502020204030204" pitchFamily="34" charset="0"/>
              </a:rPr>
              <a:t> و نای و مری در کنار هم و به موازات یکدیگر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Calibri" panose="020F0502020204030204" pitchFamily="34" charset="0"/>
              </a:rPr>
              <a:t>هستند. ارتباط نای و مری با حلق به وسیله یک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Calibri" panose="020F0502020204030204" pitchFamily="34" charset="0"/>
              </a:rPr>
              <a:t>سری دریچه است که در قسمت فوقانی نای و</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Calibri" panose="020F0502020204030204" pitchFamily="34" charset="0"/>
              </a:rPr>
              <a:t> مری وجود داشته که ارتباط آن را با حلق ممکن می کند.</a:t>
            </a:r>
          </a:p>
          <a:p>
            <a:pPr marL="0" marR="0" algn="r" rtl="1">
              <a:lnSpc>
                <a:spcPct val="107000"/>
              </a:lnSpc>
              <a:spcBef>
                <a:spcPts val="0"/>
              </a:spcBef>
              <a:spcAft>
                <a:spcPts val="800"/>
              </a:spcAft>
            </a:pPr>
            <a:endParaRPr lang="fa-IR" sz="1800" dirty="0">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endParaRPr lang="fa-IR" sz="1800"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endParaRPr lang="fa-IR" sz="1800" dirty="0">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endParaRPr lang="fa-IR" sz="1800" dirty="0">
              <a:effectLst/>
              <a:latin typeface="Calibri" panose="020F0502020204030204" pitchFamily="34" charset="0"/>
              <a:ea typeface="Calibri" panose="020F0502020204030204" pitchFamily="34" charset="0"/>
              <a:cs typeface="Calibri" panose="020F0502020204030204" pitchFamily="34" charset="0"/>
            </a:endParaRPr>
          </a:p>
          <a:p>
            <a:pPr marL="0" marR="0" algn="r" rtl="1">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9E7D6CD-AE24-6566-CB49-2203F6F7F7ED}"/>
              </a:ext>
            </a:extLst>
          </p:cNvPr>
          <p:cNvPicPr>
            <a:picLocks noChangeAspect="1"/>
          </p:cNvPicPr>
          <p:nvPr/>
        </p:nvPicPr>
        <p:blipFill>
          <a:blip r:embed="rId2"/>
          <a:stretch>
            <a:fillRect/>
          </a:stretch>
        </p:blipFill>
        <p:spPr>
          <a:xfrm>
            <a:off x="0" y="1347822"/>
            <a:ext cx="4021910" cy="3795678"/>
          </a:xfrm>
          <a:prstGeom prst="rect">
            <a:avLst/>
          </a:prstGeom>
        </p:spPr>
      </p:pic>
    </p:spTree>
    <p:extLst>
      <p:ext uri="{BB962C8B-B14F-4D97-AF65-F5344CB8AC3E}">
        <p14:creationId xmlns:p14="http://schemas.microsoft.com/office/powerpoint/2010/main" val="215545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98;p34"/>
          <p:cNvSpPr txBox="1">
            <a:spLocks noGrp="1"/>
          </p:cNvSpPr>
          <p:nvPr>
            <p:ph type="title"/>
          </p:nvPr>
        </p:nvSpPr>
        <p:spPr>
          <a:xfrm>
            <a:off x="1023052" y="0"/>
            <a:ext cx="4657061" cy="956433"/>
          </a:xfrm>
          <a:prstGeom prst="rect">
            <a:avLst/>
          </a:prstGeom>
        </p:spPr>
        <p:txBody>
          <a:bodyPr spcFirstLastPara="1" wrap="square" lIns="91425" tIns="91425" rIns="91425" bIns="91425" anchor="ctr" anchorCtr="0">
            <a:noAutofit/>
          </a:bodyPr>
          <a:lstStyle/>
          <a:p>
            <a:pPr marL="0" marR="0" algn="r" rtl="1">
              <a:lnSpc>
                <a:spcPct val="107000"/>
              </a:lnSpc>
              <a:spcBef>
                <a:spcPts val="0"/>
              </a:spcBef>
              <a:spcAft>
                <a:spcPts val="800"/>
              </a:spcAft>
            </a:pPr>
            <a:r>
              <a:rPr lang="fa-IR"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rPr>
              <a:t>مراحل بلع</a:t>
            </a:r>
            <a:endParaRPr lang="en-US" sz="2000" dirty="0">
              <a:solidFill>
                <a:schemeClr val="accent2">
                  <a:lumMod val="50000"/>
                </a:schemeClr>
              </a:solidFill>
              <a:effectLst>
                <a:outerShdw blurRad="38100" dist="38100" dir="2700000" algn="tl">
                  <a:srgbClr val="000000">
                    <a:alpha val="43137"/>
                  </a:srgbClr>
                </a:outerShdw>
              </a:effectLst>
              <a:latin typeface="Ink Free" panose="03080402000500000000" pitchFamily="66" charset="0"/>
              <a:cs typeface="B Titr" panose="00000700000000000000" pitchFamily="2" charset="-78"/>
            </a:endParaRPr>
          </a:p>
        </p:txBody>
      </p:sp>
      <p:sp>
        <p:nvSpPr>
          <p:cNvPr id="13" name="Subtitle 2">
            <a:extLst>
              <a:ext uri="{FF2B5EF4-FFF2-40B4-BE49-F238E27FC236}">
                <a16:creationId xmlns:a16="http://schemas.microsoft.com/office/drawing/2014/main" id="{40AAF1B2-387A-4266-B37F-75DD9F6E5DA5}"/>
              </a:ext>
            </a:extLst>
          </p:cNvPr>
          <p:cNvSpPr>
            <a:spLocks noGrp="1"/>
          </p:cNvSpPr>
          <p:nvPr>
            <p:ph type="subTitle" idx="1"/>
          </p:nvPr>
        </p:nvSpPr>
        <p:spPr>
          <a:xfrm flipH="1">
            <a:off x="58479" y="1089921"/>
            <a:ext cx="9027042" cy="4242389"/>
          </a:xfrm>
        </p:spPr>
        <p:txBody>
          <a:bodyPr/>
          <a:lstStyle/>
          <a:p>
            <a:pPr marL="0" marR="0" lvl="0" indent="0" algn="r" rtl="1">
              <a:lnSpc>
                <a:spcPct val="107000"/>
              </a:lnSpc>
              <a:spcBef>
                <a:spcPts val="0"/>
              </a:spcBef>
              <a:spcAft>
                <a:spcPts val="800"/>
              </a:spcAft>
            </a:pPr>
            <a:r>
              <a:rPr lang="fa-IR" sz="2000" dirty="0">
                <a:cs typeface="B Koodak" panose="00000700000000000000" pitchFamily="2" charset="-78"/>
              </a:rPr>
              <a:t>1- مرحله بلع دهانی </a:t>
            </a:r>
            <a:r>
              <a:rPr lang="en-US" sz="2000" dirty="0">
                <a:cs typeface="B Koodak" panose="00000700000000000000" pitchFamily="2" charset="-78"/>
              </a:rPr>
              <a:t>Oral Stage (mouth to oropharynx)</a:t>
            </a:r>
          </a:p>
          <a:p>
            <a:pPr marL="0" marR="0" lvl="0" indent="0" algn="r" rtl="1">
              <a:lnSpc>
                <a:spcPct val="107000"/>
              </a:lnSpc>
              <a:spcBef>
                <a:spcPts val="0"/>
              </a:spcBef>
              <a:spcAft>
                <a:spcPts val="800"/>
              </a:spcAft>
            </a:pPr>
            <a:r>
              <a:rPr lang="fa-IR" sz="2000" dirty="0">
                <a:cs typeface="B Koodak" panose="00000700000000000000" pitchFamily="2" charset="-78"/>
              </a:rPr>
              <a:t>2- مرحله بلع حلقی </a:t>
            </a:r>
            <a:r>
              <a:rPr lang="en-US" sz="2000" dirty="0">
                <a:cs typeface="B Koodak" panose="00000700000000000000" pitchFamily="2" charset="-78"/>
              </a:rPr>
              <a:t>Pharyngeal Stage (oropharynx to esophagus)</a:t>
            </a:r>
          </a:p>
          <a:p>
            <a:pPr marL="0" marR="0" algn="r" rtl="1">
              <a:lnSpc>
                <a:spcPct val="107000"/>
              </a:lnSpc>
              <a:spcBef>
                <a:spcPts val="0"/>
              </a:spcBef>
              <a:spcAft>
                <a:spcPts val="800"/>
              </a:spcAft>
            </a:pPr>
            <a:r>
              <a:rPr lang="fa-IR" sz="2000" dirty="0">
                <a:cs typeface="B Koodak" panose="00000700000000000000" pitchFamily="2" charset="-78"/>
              </a:rPr>
              <a:t>مرحله حلقی بلع غیر ارادی بوده و شامل عبور غذا از طریق حلق به داخل مری است. زمانی که غذا برای بلعیدن آماده می شود به طور ارادی از طریق زبان به طرف حلق هل داده می شود. کام نرم به سمت بالا کشیده و مانع از برگشتن و رفلاکس غذا به سمت حفره های بینی می شود و اپی گلوت به سمت عقب روی مدخل حنجره می چرخد این اثرات مانع از عبور غذا به داخل نای می شود.اسفنکتر فوقانی مری شل شده و اجازه می‌دهد تا غذا به داخل بخش فوقانی مری حرکت کند</a:t>
            </a:r>
            <a:endParaRPr lang="en-US" sz="2000" dirty="0">
              <a:cs typeface="B Koodak" panose="00000700000000000000" pitchFamily="2" charset="-78"/>
            </a:endParaRPr>
          </a:p>
          <a:p>
            <a:pPr marL="0" marR="0" lvl="0" indent="0" algn="r" rtl="1">
              <a:lnSpc>
                <a:spcPct val="107000"/>
              </a:lnSpc>
              <a:spcBef>
                <a:spcPts val="0"/>
              </a:spcBef>
              <a:spcAft>
                <a:spcPts val="800"/>
              </a:spcAft>
            </a:pPr>
            <a:r>
              <a:rPr lang="fa-IR" sz="2000" dirty="0">
                <a:cs typeface="B Koodak" panose="00000700000000000000" pitchFamily="2" charset="-78"/>
              </a:rPr>
              <a:t>3- مرحله بلع در مری </a:t>
            </a:r>
            <a:r>
              <a:rPr lang="en-US" sz="2000" dirty="0">
                <a:cs typeface="B Koodak" panose="00000700000000000000" pitchFamily="2" charset="-78"/>
              </a:rPr>
              <a:t>Esophageal Stage (esophagus to stomach)</a:t>
            </a: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Google Shape;322;p46" descr="C:\Users\Katie\Desktop\DSN Anatomy and Physiology\Anatomy and Physiology\CD images\images\26FF2.jpg">
            <a:extLst>
              <a:ext uri="{FF2B5EF4-FFF2-40B4-BE49-F238E27FC236}">
                <a16:creationId xmlns:a16="http://schemas.microsoft.com/office/drawing/2014/main" id="{DEC430AA-17D1-953C-AC74-CAC0479447BB}"/>
              </a:ext>
            </a:extLst>
          </p:cNvPr>
          <p:cNvPicPr preferRelativeResize="0"/>
          <p:nvPr/>
        </p:nvPicPr>
        <p:blipFill rotWithShape="1">
          <a:blip r:embed="rId2">
            <a:alphaModFix/>
          </a:blip>
          <a:srcRect/>
          <a:stretch/>
        </p:blipFill>
        <p:spPr>
          <a:xfrm>
            <a:off x="2565216" y="627399"/>
            <a:ext cx="4155958" cy="4597704"/>
          </a:xfrm>
          <a:prstGeom prst="rect">
            <a:avLst/>
          </a:prstGeom>
          <a:noFill/>
          <a:ln>
            <a:noFill/>
          </a:ln>
        </p:spPr>
      </p:pic>
    </p:spTree>
    <p:extLst>
      <p:ext uri="{BB962C8B-B14F-4D97-AF65-F5344CB8AC3E}">
        <p14:creationId xmlns:p14="http://schemas.microsoft.com/office/powerpoint/2010/main" val="2530338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heel(1)">
                                      <p:cBhvr>
                                        <p:cTn id="12" dur="2000"/>
                                        <p:tgtEl>
                                          <p:spTgt spid="1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heel(1)">
                                      <p:cBhvr>
                                        <p:cTn id="15" dur="20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circle(in)">
                                      <p:cBhvr>
                                        <p:cTn id="20" dur="2000"/>
                                        <p:tgtEl>
                                          <p:spTgt spid="1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circle(in)">
                                      <p:cBhvr>
                                        <p:cTn id="23" dur="20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3">
                                            <p:txEl>
                                              <p:pRg st="0" end="0"/>
                                            </p:txEl>
                                          </p:spTgt>
                                        </p:tgtEl>
                                      </p:cBhvr>
                                    </p:animEffect>
                                    <p:set>
                                      <p:cBhvr>
                                        <p:cTn id="28" dur="1" fill="hold">
                                          <p:stCondLst>
                                            <p:cond delay="499"/>
                                          </p:stCondLst>
                                        </p:cTn>
                                        <p:tgtEl>
                                          <p:spTgt spid="13">
                                            <p:txEl>
                                              <p:pRg st="0" end="0"/>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
                                            <p:txEl>
                                              <p:pRg st="1" end="1"/>
                                            </p:txEl>
                                          </p:spTgt>
                                        </p:tgtEl>
                                      </p:cBhvr>
                                    </p:animEffect>
                                    <p:set>
                                      <p:cBhvr>
                                        <p:cTn id="31" dur="1" fill="hold">
                                          <p:stCondLst>
                                            <p:cond delay="499"/>
                                          </p:stCondLst>
                                        </p:cTn>
                                        <p:tgtEl>
                                          <p:spTgt spid="13">
                                            <p:txEl>
                                              <p:pRg st="1" end="1"/>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3">
                                            <p:txEl>
                                              <p:pRg st="2" end="2"/>
                                            </p:txEl>
                                          </p:spTgt>
                                        </p:tgtEl>
                                      </p:cBhvr>
                                    </p:animEffect>
                                    <p:set>
                                      <p:cBhvr>
                                        <p:cTn id="34" dur="1" fill="hold">
                                          <p:stCondLst>
                                            <p:cond delay="499"/>
                                          </p:stCondLst>
                                        </p:cTn>
                                        <p:tgtEl>
                                          <p:spTgt spid="13">
                                            <p:txEl>
                                              <p:pRg st="2" end="2"/>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
                                            <p:txEl>
                                              <p:pRg st="3" end="3"/>
                                            </p:txEl>
                                          </p:spTgt>
                                        </p:tgtEl>
                                      </p:cBhvr>
                                    </p:animEffect>
                                    <p:set>
                                      <p:cBhvr>
                                        <p:cTn id="37" dur="1" fill="hold">
                                          <p:stCondLst>
                                            <p:cond delay="499"/>
                                          </p:stCondLst>
                                        </p:cTn>
                                        <p:tgtEl>
                                          <p:spTgt spid="13">
                                            <p:txEl>
                                              <p:pRg st="3" end="3"/>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3">
                                            <p:txEl>
                                              <p:pRg st="4" end="4"/>
                                            </p:txEl>
                                          </p:spTgt>
                                        </p:tgtEl>
                                      </p:cBhvr>
                                    </p:animEffect>
                                    <p:set>
                                      <p:cBhvr>
                                        <p:cTn id="40"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ircle(in)">
                                      <p:cBhvr>
                                        <p:cTn id="4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uatic and Physical Therapy Center by Slidesgo">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2280</TotalTime>
  <Words>2854</Words>
  <Application>Microsoft Office PowerPoint</Application>
  <PresentationFormat>On-screen Show (16:9)</PresentationFormat>
  <Paragraphs>181</Paragraphs>
  <Slides>24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Open Sans</vt:lpstr>
      <vt:lpstr>Calibri</vt:lpstr>
      <vt:lpstr>Times New Roman</vt:lpstr>
      <vt:lpstr>Wingdings</vt:lpstr>
      <vt:lpstr>Segoe Print</vt:lpstr>
      <vt:lpstr>Arial</vt:lpstr>
      <vt:lpstr>Josefin Sans</vt:lpstr>
      <vt:lpstr>Open Sans SemiBold</vt:lpstr>
      <vt:lpstr>Ink Free</vt:lpstr>
      <vt:lpstr>Aquatic and Physical Therapy Center by Slidesgo</vt:lpstr>
      <vt:lpstr> Human digestive system</vt:lpstr>
      <vt:lpstr>مقدمه</vt:lpstr>
      <vt:lpstr> آناتومی سیستم گوارش:  </vt:lpstr>
      <vt:lpstr>اولین قسمت سیستم گوارش – شروع فرایند هضم در این ناحیه هضم در دهان: مکانیکی به واسطه دندان ها شیمیایی به واسطه غدد بزاقی غدد بزاقی: غدد بناگوشی (پاروتید) غدد تحت فکی یا زیر آرواره ای زیر زبانی </vt:lpstr>
      <vt:lpstr>غدد بزاقی یک سری ترشحات موکوسی را وارد فضای دهان می کنند تا در هضم شیمیایی هم نقش داشته و با لیز کردن و لزج کردن مواد غذایی باعث تسهیل حرکت آن می شوند. غذای مرطوب شده بولوس (لقمه آماده بلع) نام دارد. یک سری آنزیم ها در بزاق وجود دارند که آن ها هم در هضم شیمیایی نقش دارند مثل آنزیم α آمیلاز بزاقی ( پتیالین) که با هضم کربوهیدرات ها مثل نشاسته به هضم شیمیایی کمک می کنند.</vt:lpstr>
      <vt:lpstr>بیماری های غدد بزاقی </vt:lpstr>
      <vt:lpstr>بیماری های غدد بزاقی </vt:lpstr>
      <vt:lpstr>حلق(pharynx)</vt:lpstr>
      <vt:lpstr>مراحل بلع</vt:lpstr>
      <vt:lpstr>PowerPoint Presentation</vt:lpstr>
      <vt:lpstr> مری </vt:lpstr>
      <vt:lpstr> معده </vt:lpstr>
      <vt:lpstr>PowerPoint Presentation</vt:lpstr>
      <vt:lpstr> معده </vt:lpstr>
      <vt:lpstr>بیماری رفلاکس محتویات معده به مری (GERD)  (gastro esophageal reflux disease) :</vt:lpstr>
      <vt:lpstr>بیماری رفلاکس محتویات معده به مری (GERD)  (gastro esophageal reflux disease) :</vt:lpstr>
      <vt:lpstr>بیماری مری بارت (barrett's esophagus) :</vt:lpstr>
      <vt:lpstr>بیماری آشلازی</vt:lpstr>
      <vt:lpstr>طول 6 متری و شامل دئودنوم، ژژنوم و ایلئوم دریچه بین معده و ابتدای روده باریک(دئودنوم): پیلور ضخامت روده باریک 1-2cm می باشد – بیشترین میزان جذب در روده باریک اتفاق می افتد         </vt:lpstr>
      <vt:lpstr>PowerPoint Presentation</vt:lpstr>
      <vt:lpstr> جزء اجزای انتهایی سیستم گوارش می باشد که سه بخش سکوم کولون و رکتوم دارد. طول آن 1.5 متر است و به علت ضخامت روده  بزرگ نامیده می شود . عملکرد اصلی کولون عبارت است از 1-جذب آب والکترولیت ها از کیموس2- ذخیره ماده دفعی تا زمانی که بتواند دفع شود. نیمه پروگزیمال کولون به طور اصلی در عملکرد جذبی درگیربوده و نیمه دیستال آن با عملکرد ذخیره ای مرتبط است. یک سری فلورنرمال در روده بزرگ هستند که در سنتز ویتامین ها مثل ویتامینK ( در انعقاد نقش دارد) و B  نقش دارند.           </vt:lpstr>
      <vt:lpstr>بیماری های روده ای 1- عدم تحمل لاکتوز (Lactose Intolerance)  </vt:lpstr>
      <vt:lpstr>بیماری سلیاک (Celiac disease) که گاهی انتروپاتی حساس به گلوتن (gluten-sensitive enteropathy) یا  .اسپروی سلیاک (celiac sprue) نامیده می‌شود، نوعی پاسخ ایمنی بدن به خوردن گلوتن ( نوعی پروتئین در گندم، جو) است. در صورت ابتلا به بیماری سلیاک، خوردن گلوتن به عنوان محرک دستگاه ایمنی در روده کوچک عمل می‌کند. با گذشت زمان، این واکنش دستگاه ایمنی بدن باعث آسیب لایه پوشاننده‌ی روده‌ی کوچک شده و در نتیجه مانع از جذب برخی مواد مغذی (malabsorption) از طریق این بخش از دستگاه گوارش می‌شود.  تشخیص: شرح حال: آیا پس از مصرف گندم و .. علائم زیاد می شود؟ کولونسکوپی تست آزمایشگاهی Anti-TTG (Tissue Transglutaminase) و آنتی گلیادین(gold standard) گلوتن درروده تجزیه شده و به گلیادین تبدیل می شود . گلیادین باید وارد سلول شود و پس از آن توسط تیشو ترنس گلوتامیناز جذب اتفاق می افتد . در افراد مبتلا به این نقص Ab  علیه TTG  یا علیه گلیادین ساخته می شود که هر 2 بررسی می شود.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and Physical Therapy Center</dc:title>
  <dc:creator>Amirhossein</dc:creator>
  <cp:lastModifiedBy>Mohammad</cp:lastModifiedBy>
  <cp:revision>64</cp:revision>
  <dcterms:modified xsi:type="dcterms:W3CDTF">2022-11-12T21:58:29Z</dcterms:modified>
</cp:coreProperties>
</file>