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63"/>
  </p:notesMasterIdLst>
  <p:handoutMasterIdLst>
    <p:handoutMasterId r:id="rId64"/>
  </p:handoutMasterIdLst>
  <p:sldIdLst>
    <p:sldId id="323" r:id="rId2"/>
    <p:sldId id="308" r:id="rId3"/>
    <p:sldId id="292" r:id="rId4"/>
    <p:sldId id="405" r:id="rId5"/>
    <p:sldId id="294" r:id="rId6"/>
    <p:sldId id="295" r:id="rId7"/>
    <p:sldId id="293" r:id="rId8"/>
    <p:sldId id="407" r:id="rId9"/>
    <p:sldId id="406" r:id="rId10"/>
    <p:sldId id="409" r:id="rId11"/>
    <p:sldId id="408" r:id="rId12"/>
    <p:sldId id="410" r:id="rId13"/>
    <p:sldId id="411" r:id="rId14"/>
    <p:sldId id="412" r:id="rId15"/>
    <p:sldId id="413" r:id="rId16"/>
    <p:sldId id="415" r:id="rId17"/>
    <p:sldId id="418" r:id="rId18"/>
    <p:sldId id="414" r:id="rId19"/>
    <p:sldId id="416" r:id="rId20"/>
    <p:sldId id="417" r:id="rId21"/>
    <p:sldId id="419" r:id="rId22"/>
    <p:sldId id="422" r:id="rId23"/>
    <p:sldId id="421" r:id="rId24"/>
    <p:sldId id="424" r:id="rId25"/>
    <p:sldId id="423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4" r:id="rId35"/>
    <p:sldId id="433" r:id="rId36"/>
    <p:sldId id="435" r:id="rId37"/>
    <p:sldId id="436" r:id="rId38"/>
    <p:sldId id="437" r:id="rId39"/>
    <p:sldId id="438" r:id="rId40"/>
    <p:sldId id="439" r:id="rId41"/>
    <p:sldId id="373" r:id="rId42"/>
    <p:sldId id="389" r:id="rId43"/>
    <p:sldId id="395" r:id="rId44"/>
    <p:sldId id="397" r:id="rId45"/>
    <p:sldId id="398" r:id="rId46"/>
    <p:sldId id="399" r:id="rId47"/>
    <p:sldId id="403" r:id="rId48"/>
    <p:sldId id="404" r:id="rId49"/>
    <p:sldId id="440" r:id="rId50"/>
    <p:sldId id="377" r:id="rId51"/>
    <p:sldId id="287" r:id="rId52"/>
    <p:sldId id="441" r:id="rId53"/>
    <p:sldId id="288" r:id="rId54"/>
    <p:sldId id="277" r:id="rId55"/>
    <p:sldId id="278" r:id="rId56"/>
    <p:sldId id="280" r:id="rId57"/>
    <p:sldId id="329" r:id="rId58"/>
    <p:sldId id="321" r:id="rId59"/>
    <p:sldId id="331" r:id="rId60"/>
    <p:sldId id="442" r:id="rId61"/>
    <p:sldId id="340" r:id="rId6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s" initials="" lastIdx="1" clrIdx="0"/>
  <p:cmAuthor id="2" name="Hossein Javi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CC"/>
    <a:srgbClr val="FF3399"/>
    <a:srgbClr val="9999FF"/>
    <a:srgbClr val="FFFF66"/>
    <a:srgbClr val="0066CC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2519" autoAdjust="0"/>
  </p:normalViewPr>
  <p:slideViewPr>
    <p:cSldViewPr>
      <p:cViewPr varScale="1">
        <p:scale>
          <a:sx n="61" d="100"/>
          <a:sy n="61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EBDDBB1-8846-4B8B-AF8E-12DBDBAC04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8E675F9-66B4-451D-BE00-8E7A8215A8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2481E77-96B2-46EA-9A50-A1A5A8DB5B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247B846-52E2-4E09-A573-61BD899A89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fld id="{EE7C60BE-D053-421C-B296-EB69748D2B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5204DFB-9685-42D1-8571-5603CDE8C2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0B6632E-18C9-4C85-9736-808522AB57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A5B0131-83D2-478A-BF17-967A4C0B64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8D05929-E82B-4130-9816-EAA1D7E916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237C7BC-FBA4-4FFD-B172-9C29EFC6B5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16F03717-2799-452C-883E-E9C6E1B09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fld id="{CBDAE7C8-BF4A-4484-9BAD-A191F608E3E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00F74E5-64F5-47D1-A463-06BB99DCB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804DEAE-BA75-42F6-86A1-CF031B847231}" type="slidenum">
              <a:rPr lang="ar-SA" altLang="en-US" sz="1200" b="0" smtClean="0"/>
              <a:pPr/>
              <a:t>1</a:t>
            </a:fld>
            <a:endParaRPr lang="en-US" altLang="en-US" sz="1200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EA0F302-5646-464C-B07E-A1047D427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6EB90B9-D437-4E1D-BAD8-E4E6DF62B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C4F209E-7723-4F39-943E-55F0A6DE1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94F3847-9C58-432A-ACCA-4A757EC97E1A}" type="slidenum">
              <a:rPr lang="ar-SA" altLang="en-US" sz="1200" b="0" smtClean="0"/>
              <a:pPr/>
              <a:t>15</a:t>
            </a:fld>
            <a:endParaRPr lang="en-US" altLang="en-US" sz="1200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D1EB67C-FE8B-4CA1-99A5-625BC0870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336A5A9-AC63-4BDD-939B-D08C395DF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5C7CE04-4C94-4CF0-AFF1-4086EB61C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838A6C-4FC0-4172-86DB-B0CCBB020B73}" type="slidenum">
              <a:rPr lang="ar-SA" altLang="en-US" sz="1200" b="0" smtClean="0"/>
              <a:pPr/>
              <a:t>16</a:t>
            </a:fld>
            <a:endParaRPr lang="en-US" altLang="en-US" sz="1200" b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9265EE-6C9D-4CC6-8B14-904086765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3708099-1A74-42B1-9D80-53D9D6E72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C953691-9CFC-45D3-99A0-6CB9D7758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CA3E6D4-9579-422A-B469-2AC90A3DF38A}" type="slidenum">
              <a:rPr lang="ar-SA" altLang="en-US" sz="1200" b="0" smtClean="0"/>
              <a:pPr/>
              <a:t>17</a:t>
            </a:fld>
            <a:endParaRPr lang="en-US" altLang="en-US" sz="1200" b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BABC460-8FEB-4DD2-A793-C0788CA1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E66C466-92F8-4815-8EC6-1ABCDFA40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altLang="en-US"/>
              <a:t>استئوژنیک ها توضیح داده شود</a:t>
            </a: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C93FF85-6985-4FAA-97B6-61A5E0A11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D13F88-3CBD-413C-939A-DD59B1616314}" type="slidenum">
              <a:rPr lang="ar-SA" altLang="en-US" sz="1200" b="0" smtClean="0"/>
              <a:pPr/>
              <a:t>23</a:t>
            </a:fld>
            <a:endParaRPr lang="en-US" altLang="en-US" sz="1200" b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B76591C-042E-4539-9868-74AA6A660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94EAA59-1D5A-4CE3-986C-8236658A0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42B5348-0994-47A2-983F-C741825D1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5FE96-5556-4975-A1B0-A526488B20BB}" type="slidenum">
              <a:rPr lang="ar-SA" altLang="en-US" sz="1200" b="0" smtClean="0"/>
              <a:pPr/>
              <a:t>25</a:t>
            </a:fld>
            <a:endParaRPr lang="en-US" altLang="en-US" sz="1200" b="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ED85583-5515-4CAF-8ED5-D5D6A31D0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C931CF3-75F6-4376-80BE-FA5339534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52E4D15E-B5FB-4F9B-A4C3-47B7968FC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D64D79C-3A60-4EC9-BA62-9D2EACED2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3A4465B-73BC-4B6E-B308-AE17F8882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049F1D5-BEFB-40F4-8A93-9B45DAAEB54C}" type="slidenum">
              <a:rPr lang="ar-SA" altLang="en-US" sz="1200" b="0" smtClean="0"/>
              <a:pPr/>
              <a:t>34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AD86B85-C0C5-4009-B84A-47352B393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0FFAED2-0E88-431E-A56D-8E01B3F16B04}" type="slidenum">
              <a:rPr lang="ar-SA" altLang="en-US" sz="1200" b="0" smtClean="0"/>
              <a:pPr/>
              <a:t>41</a:t>
            </a:fld>
            <a:endParaRPr lang="en-US" altLang="en-US" sz="1200" b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92FDC5-56F3-4709-9742-6F7D3DED6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1F042B0A-230E-4341-8BDE-ECB239E8F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F30C35FA-1C9B-4C4D-9329-FC5F8C670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F79157A-8A4B-4C82-AAF0-5D0FD89FF4E0}" type="slidenum">
              <a:rPr lang="ar-SA" altLang="en-US" sz="1200" b="0" smtClean="0"/>
              <a:pPr/>
              <a:t>42</a:t>
            </a:fld>
            <a:endParaRPr lang="en-US" altLang="en-US" sz="1200" b="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B5F9BBA-0CCB-4A30-B02A-8D064A772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568D484-5DCE-4F34-BA42-8E9A2A9AB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5724E8E-7074-4BE4-998D-9DA7390E2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B5520B5-34F0-408D-BCC2-9BC9CE503315}" type="slidenum">
              <a:rPr lang="ar-SA" altLang="en-US" sz="1200" b="0" smtClean="0"/>
              <a:pPr/>
              <a:t>43</a:t>
            </a:fld>
            <a:endParaRPr lang="en-US" altLang="en-US" sz="1200" b="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994D1EB-7743-4438-84BC-B040A2FAB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C134E08-83DD-4DC5-9535-D370A994E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454FEB5-1196-4957-B09B-6B8875081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A999D98-BF6C-4388-85E9-9E86EC7A1FF2}" type="slidenum">
              <a:rPr lang="ar-SA" altLang="en-US" sz="1200" b="0" smtClean="0"/>
              <a:pPr/>
              <a:t>44</a:t>
            </a:fld>
            <a:endParaRPr lang="en-US" altLang="en-US" sz="1200" b="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BBF833D-47A1-41E7-B9BE-8E084EAB1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AF6E078-5AE0-471B-8F58-5CFBA0C5C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9B022B-F2FA-4A97-BD88-B92148E62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1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E025364-F71C-4362-94CC-2495624E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120E8FE-8010-4223-A225-00E7AC23EC91}" type="slidenum">
              <a:rPr lang="ar-SA" altLang="en-US" sz="1200" b="0" smtClean="0"/>
              <a:pPr/>
              <a:t>45</a:t>
            </a:fld>
            <a:endParaRPr lang="en-US" altLang="en-US" sz="1200" b="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C2444FA-E2D1-45B5-8927-5672EDA22A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3F284D8-F295-4C65-9C0A-4346C0AF6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articular</a:t>
            </a:r>
            <a:r>
              <a:rPr lang="fa-IR" altLang="en-US"/>
              <a:t> </a:t>
            </a:r>
            <a:r>
              <a:rPr lang="en-US" altLang="en-US"/>
              <a:t>cartilage </a:t>
            </a:r>
          </a:p>
          <a:p>
            <a:pPr eaLnBrk="1" hangingPunct="1"/>
            <a:r>
              <a:rPr lang="fa-IR" altLang="en-US"/>
              <a:t>غضروف مفصلی</a:t>
            </a: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A14AE7B0-5505-4613-96F6-7CEE83E43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73D3FCC-4957-4018-9EE3-5777BBAE1001}" type="slidenum">
              <a:rPr lang="ar-SA" altLang="en-US" sz="1200" b="0" smtClean="0"/>
              <a:pPr/>
              <a:t>46</a:t>
            </a:fld>
            <a:endParaRPr lang="en-US" altLang="en-US" sz="1200" b="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469A1EA-A7E5-4A62-B226-CEE910DEC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E102168-2E96-4435-AC1F-BC4411586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A3B0BF2-79A2-4337-8B85-0AF30EE74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B4117A9-5B19-48BF-9A8A-619945E6AE3F}" type="slidenum">
              <a:rPr lang="ar-SA" altLang="en-US" sz="1200" b="0" smtClean="0"/>
              <a:pPr/>
              <a:t>47</a:t>
            </a:fld>
            <a:endParaRPr lang="en-US" altLang="en-US" sz="1200" b="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6287C9E-9B62-4C7A-8648-939A7129F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E5D996A-A8CC-4A19-A03E-70CE9DE33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03C457E-29DB-4921-AAE2-34E58CC5E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5D4FF09-2F99-4C29-B8BE-16822C8B14C0}" type="slidenum">
              <a:rPr lang="ar-SA" altLang="en-US" sz="1200" b="0" smtClean="0"/>
              <a:pPr/>
              <a:t>48</a:t>
            </a:fld>
            <a:endParaRPr lang="en-US" altLang="en-US" sz="1200" b="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EB817EF-8966-46C4-BE7E-D88A8C635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13DD051-0D68-4577-8CA2-CF9E66C9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C6DF432-1B85-409B-B908-6CD313ADF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4DF9E3D-DBC6-452D-8E29-8C439F6A1E42}" type="slidenum">
              <a:rPr lang="ar-SA" altLang="en-US" sz="1200" b="0" smtClean="0"/>
              <a:pPr/>
              <a:t>49</a:t>
            </a:fld>
            <a:endParaRPr lang="en-US" altLang="en-US" sz="1200" b="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DB0E9E7-268A-4183-AE76-7AD6517C4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BCC1C01-F115-4EF0-89F1-2B7C790CB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BEE8951-9BFD-4E0A-A45A-7C9B3D5AB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4168609-9B66-4AE9-A67C-1F293186785A}" type="slidenum">
              <a:rPr lang="ar-SA" altLang="en-US" sz="1200" b="0" smtClean="0"/>
              <a:pPr/>
              <a:t>50</a:t>
            </a:fld>
            <a:endParaRPr lang="en-US" altLang="en-US" sz="1200" b="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B8F9F24-E0AC-4340-9D3A-F4CD9BAD9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D67FA9EE-35FC-4C32-8450-B761E003B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5CD55F8-C1EF-4510-AE33-BBE135EB6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FCDE30-F92B-4A19-AA20-FD19C19575FC}" type="slidenum">
              <a:rPr lang="ar-SA" altLang="en-US" sz="1200" b="0" smtClean="0"/>
              <a:pPr/>
              <a:t>51</a:t>
            </a:fld>
            <a:endParaRPr lang="en-US" altLang="en-US" sz="1200" b="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438E6963-A638-4819-B3A3-43F191DC0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5FAB24C-3907-4587-A4CA-78A0FA1DF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FECD7CEB-E433-48E6-BE3F-2AAA78DCE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4444E449-4749-4D6E-B33F-DE0DA7FBE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286510FE-8B90-4241-80E4-75740E9B2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CEA9D8-A8AC-460E-99EA-841D4A6C7183}" type="slidenum">
              <a:rPr lang="ar-SA" altLang="en-US" sz="1200" b="0" smtClean="0"/>
              <a:pPr/>
              <a:t>52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FE4674F0-CF73-4157-A323-85ABF9002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C508063-A73B-47C2-B6D8-467F1EA58523}" type="slidenum">
              <a:rPr lang="ar-SA" altLang="en-US" sz="1200" b="0" smtClean="0"/>
              <a:pPr/>
              <a:t>53</a:t>
            </a:fld>
            <a:endParaRPr lang="en-US" altLang="en-US" sz="1200" b="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32F3C6B8-C4E6-4528-81FF-10DAF02D0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95017ED4-E800-4C0A-BE3C-93DF325A8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3BAE2D7-C500-4D10-A857-21B8D1B9C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A7D6997-9CCA-4DBD-B1A3-A04F41704CBE}" type="slidenum">
              <a:rPr lang="ar-SA" altLang="en-US" sz="1200" b="0" smtClean="0"/>
              <a:pPr/>
              <a:t>54</a:t>
            </a:fld>
            <a:endParaRPr lang="en-US" altLang="en-US" sz="1200" b="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31DBF1E-D9A5-4C55-9A40-79D807DDC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31860E4-414B-4A7A-BFE7-FD31FC0CD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5D4CBCE-266B-410D-83D3-8528ACEC0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0E69BE-AA81-4B4E-9467-65852E23B966}" type="slidenum">
              <a:rPr lang="ar-SA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6A0E235-FCC8-4A1B-90A8-98DA1718C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4D38CF1-A22C-4CE3-80A5-55C10AB80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EBB4EB1-3DFC-4AAF-A58E-B0C23CDFF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D6D77BC-8B3B-4CF5-9B88-5171185C8F54}" type="slidenum">
              <a:rPr lang="ar-SA" altLang="en-US" sz="1200" b="0" smtClean="0"/>
              <a:pPr/>
              <a:t>55</a:t>
            </a:fld>
            <a:endParaRPr lang="en-US" altLang="en-US" sz="1200" b="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A44EEBC-9FA6-4540-B1D7-FDFEF4AB5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695F704-3032-4B08-9DBA-7BE2C9CEE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F90B2365-3A4B-42EB-BE38-7F1FF1D5C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29EE824-F73E-4476-ABF1-83925746A0D0}" type="slidenum">
              <a:rPr lang="ar-SA" altLang="en-US" sz="1200" b="0" smtClean="0"/>
              <a:pPr/>
              <a:t>56</a:t>
            </a:fld>
            <a:endParaRPr lang="en-US" altLang="en-US" sz="1200" b="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6B031216-480C-43ED-A05F-92BDEE111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79DC682-5AED-42A7-80BA-EB6603A8F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52F45099-86AE-4B75-B7DF-EFE48C4F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23962C4-D559-4CBA-9DA5-7FF89490025F}" type="slidenum">
              <a:rPr lang="ar-SA" altLang="en-US" sz="1200" b="0" smtClean="0"/>
              <a:pPr/>
              <a:t>57</a:t>
            </a:fld>
            <a:endParaRPr lang="en-US" altLang="en-US" sz="1200" b="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D19DFAE6-371C-4634-9BBD-9C66B408F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A227BB8D-BA88-41BB-B26C-DE812EABD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3AF8ECB-31BF-4187-A31D-2873F87EB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5735368-269C-40E3-B585-3107BD6F1982}" type="slidenum">
              <a:rPr lang="ar-SA" altLang="en-US" sz="1200" b="0" smtClean="0"/>
              <a:pPr/>
              <a:t>58</a:t>
            </a:fld>
            <a:endParaRPr lang="en-US" altLang="en-US" sz="1200" b="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449EABC5-6F2B-4AF7-AABF-634550E84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D4CEA7FF-12FE-49CB-BFBC-02479A010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9EC33E5-D195-4B4B-86E0-11DE3F147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6516051-DE46-45FC-BDDA-AF4C89D3280B}" type="slidenum">
              <a:rPr lang="ar-SA" altLang="en-US" sz="1200" b="0" smtClean="0"/>
              <a:pPr/>
              <a:t>59</a:t>
            </a:fld>
            <a:endParaRPr lang="en-US" altLang="en-US" sz="1200" b="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4995690-BB3A-45E6-9EBC-5FFF4E833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D4518C1-8992-4E76-8C3D-4042B1CD0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516566B2-7251-4350-8F2B-FE04DE81D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2831A2-1D4E-4F11-9FC2-FC25EBDE71A9}" type="slidenum">
              <a:rPr lang="ar-SA" altLang="en-US" sz="1200" b="0" smtClean="0"/>
              <a:pPr/>
              <a:t>61</a:t>
            </a:fld>
            <a:endParaRPr lang="en-US" altLang="en-US" sz="1200" b="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65249A57-0ACF-4DFF-B249-142C5BA63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1BD657E9-0350-4675-BFAA-0230C622D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C9DB6F4-6F24-4A4C-81AD-8D41F9A02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FB3822F-8AF3-49F2-B30D-B09E4974CF06}" type="slidenum">
              <a:rPr lang="ar-SA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5D456CF-4DE8-410A-9A0C-A5EDDB1BD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9E4402D-0F34-4033-9865-A1B5D45C4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FF00"/>
                </a:solidFill>
              </a:rPr>
              <a:t>Scapulae</a:t>
            </a:r>
            <a:r>
              <a:rPr lang="fa-IR" altLang="en-US">
                <a:solidFill>
                  <a:srgbClr val="00FF00"/>
                </a:solidFill>
              </a:rPr>
              <a:t>  کتف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5C4C76C-9A0D-43EB-82A2-3E8CD31A2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F8D8373-7053-45D2-B64F-CD52EFC1DDC2}" type="slidenum">
              <a:rPr lang="ar-SA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2B7E4FA-6F7E-44C9-8B5F-C671799ED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4F053D4-D22D-473B-9240-50DD2AF5A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F43883F-8E23-431B-A8C7-4CCFD3F22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9692CF9-B9D1-4E83-8604-E918C3472154}" type="slidenum">
              <a:rPr lang="ar-SA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01B82BC-2DDF-4CB7-AB7C-591BD5E31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E13A611-9BA4-4437-BE85-19163CD4B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5AB89B2-F6DC-4F2E-B562-388CCE5ED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279AD2D-83B9-465E-87AA-5B5F9BA05951}" type="slidenum">
              <a:rPr lang="ar-SA" altLang="en-US" sz="1200" b="0" smtClean="0"/>
              <a:pPr/>
              <a:t>9</a:t>
            </a:fld>
            <a:endParaRPr lang="en-US" altLang="en-US" sz="1200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47881BE-48AC-4570-8429-7CB1AB04F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3CE72BC-F2C9-4BE3-8B5F-C65AD769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98E5104-B4C3-47E9-9E09-74ECA2693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87FE5FF-85B7-4092-ADC5-1E555DB6CD90}" type="slidenum">
              <a:rPr lang="ar-SA" altLang="en-US" sz="1200" b="0" smtClean="0"/>
              <a:pPr/>
              <a:t>11</a:t>
            </a:fld>
            <a:endParaRPr lang="en-US" altLang="en-US" sz="1200" b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4D8710D-876E-43CA-8752-CF9D2C75B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274C653-80DD-487A-ADDB-6091D9BBC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913E0FE-242D-45F5-85BA-449C3BB21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93D3D9C-212F-406B-9106-5058708087F4}" type="slidenum">
              <a:rPr lang="ar-SA" altLang="en-US" sz="1200" b="0" smtClean="0"/>
              <a:pPr/>
              <a:t>13</a:t>
            </a:fld>
            <a:endParaRPr lang="en-US" altLang="en-US" sz="1200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A6431CF-8056-4423-992D-0CCAAB556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DA88837-EEC1-4D84-9673-28D1F9FC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013103BE-D89F-4E60-A371-46D0A9715465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6B2E693E-FB9F-4D03-AC7A-B416038B7AF0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C44A5C1-3D86-4341-BD41-FB21E549F880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52AC33-3127-4F6C-8FAD-1BEBE2CC6864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1454BBA9-99F0-433A-8410-41FE1420895F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B558E5AF-67DF-47FC-9FEF-6948E24B52E1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CD61406-9C17-4FAB-BAD6-0E86D068BE3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C360E24B-DCAA-4A04-952A-B8785528B50B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96177363-1336-4E4E-9BCE-884BFEAAF352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4D35C0A6-EEDF-49B6-95A2-F8581F0D11C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7357DF8-9A30-44B2-B3A2-CA80388BFB5D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7A02721-60D4-45F2-A170-0731E128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48F485-C9EE-4BAD-9E34-30389F04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3F689B-09A0-4E6C-85B1-D5803F6D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F0A-0A03-4143-B25E-7B22D17D784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4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D4F83-89A7-4EDA-9529-F50E49F8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90671-0C12-42B8-B8B6-0404BB72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08FE-6FA7-48D2-A9E5-7C9F4C93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D2DF-B5A6-4293-89E5-3C0C42F12D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74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FBCBE-AAD8-4F1E-ADBD-C985624B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4A79A-0FE5-4572-AA12-050CD79F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D74E49-897B-4A6F-9131-83355AEB24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EE015C-DFEA-48F8-8D48-DB82632785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AC10D0-FE3F-4000-BCB3-5E572DECC5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5C93-78A2-424A-BB7F-19EF2F30FBC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312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1603-2BB8-4022-A713-F6F3B9DD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1170-0CFB-4051-8162-F30E984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24C02-B1D8-453F-9ADF-216CC124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34FF-9893-4EEE-9979-D1996079ABE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6952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45270-35B1-4EFE-8953-764F3082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187BB-853D-4EEC-9699-0A22967E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E31F1C-2288-4822-AE33-CF1E6CDDA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5C4C01-54F2-4BF8-A3B2-6B34D4B2A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9C61B2-B6BE-4173-981D-4829824E0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FB30-E8D9-455B-8120-6C667ED72C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21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E91F8-7322-4758-9D36-9BE47DE38C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D6CC51-E4B5-4946-8A5C-E6313C7F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A67CAE-EBA6-4E4B-98BD-839F4EAFC0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829F-BD93-435A-A786-C51A5757BA6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441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3BA76-2EFD-4CDB-933B-C700D39E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F476-1947-4BAD-AE1D-369EB50D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A695F-3DF7-4D94-BBBB-D52F10FA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9A16-758A-44C4-90A5-68319A67F89E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0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BCDC-C938-46D4-8119-E681FA5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A622-B849-48D9-AB85-C545C2F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AAA3-90C4-4C02-9925-EDEF7313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C0ED-4D9B-4A98-AE8F-44ED819C4CA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3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F19C-892B-49E6-B0A0-6E02B8A5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F172613-B897-4F11-BDED-68C6A2721DF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30D0A-D248-4866-97DE-C73A366E3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81996-82D9-490A-9D04-BCA6E76A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5700" y="4581525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E7AB6-26AF-42B7-B599-5AC1CACD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388" y="50847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69D6E-2A3C-4FAC-9FB7-156D8D8D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6713" y="623728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4084-3225-4DCD-9B50-F347031B2016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66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111F-9C14-41A2-A618-519E3A6B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629EA-5AE0-470D-BAFF-7609D4A17E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BB220-AF93-4FA1-B16A-174EC2967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471DD-13C3-4E36-BCA3-70EB983A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5700" y="4581525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84283-B6A4-4715-BFD8-4D0A1E6E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388" y="50847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C4663-440A-4D78-AE4C-910DB6A5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6713" y="623728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D66E-9155-4B87-87E9-C61D6711C120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2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0131-2227-4A55-B86A-97458690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E591-1CE1-47A5-B317-A6FCC1F0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A5740-802B-44E9-8D4B-B31D9608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989A-7BB9-431B-BD10-666EF04E8675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77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479E-2E09-46B9-87B0-E5F2A329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23FF-E0C0-408F-9D46-E697D918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4682-5F13-4211-826C-BD20D430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F53D-EB7E-4F48-A915-D8B676E2080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4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04463-AF36-4B37-BE64-4F5DB142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0229E-EF53-4C04-AF60-06306D61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01068-4273-4D59-947F-3425ACC0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DDFA-3FD9-4AAC-9001-B8212637912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3F55A-1C42-410A-945D-C26D7E44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A6658-1FC0-4E7E-AA20-D8C5605B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69066-1960-497D-940B-42DA06A1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19D6-E1F9-4355-9389-0B0CC6D656FE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F8594-805C-44BE-8F22-20F703A1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F1041-29E1-4AE5-B056-ED8CB0CA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76AFF-6E54-4701-B6DB-3F04D736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7F10-DD53-4894-8959-D938D487562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9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88BF6-574A-4D28-90AB-C57E2CCC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ED1AA-39A1-4D60-ABD0-B915A5EF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B7639-1352-4DD5-9E2D-AABD9C74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2677-6AD6-417E-A784-160AE7322985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7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03D70-6814-4E51-9BBE-20B4D9BD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C4B8-7788-47EF-A476-B8B4E961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32EE-ADB7-4D50-9078-1755A035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9DE9-D976-442A-9FF3-1FF7B7476E9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77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7807B39-26FB-46E7-BA79-D897E23A3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8FD8D5-4346-47CA-B279-E01471661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C749-28FF-4761-B3B2-730A21B3BA8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03A1834-9FF0-462E-B33D-C76F05AED1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2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D654B26F-9846-4128-BC15-90DA208B3000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950D74-59D3-49F0-BA7E-8394205C9260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FFD0E2-8CD4-47EA-B843-E5CA193B19DD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8B2CF63-DED8-4967-B109-7AFDF0093E48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68D77D69-A34B-48CD-BFA4-488AD33D85FD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E9CF655-F3CE-4C2F-AC1E-5692AE92E08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00E27C92-205D-4910-B70A-065682DD0FC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AE6029CC-B6E7-48B2-B4C2-1B93D41CCD12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6F51299F-3FB4-4C18-9B2A-F1DB7FF09C03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7DE6859-3157-4F9B-B1CB-3CF27F617F38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D0EA47-21D0-4D6E-B1FE-0827716844C0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F21422-B405-46FE-B6C9-46D21988C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6968844-0127-4A49-B9C0-4B3244D34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8E8C-CC1A-4BDF-9F8A-BA9BE36F5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048E2-74CF-48B6-823D-7154125EF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081C-0AB2-4F66-AD8F-71A81C129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9B18D90-E23A-460D-A146-F47EBFFA91F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81" r:id="rId10"/>
    <p:sldLayoutId id="2147483893" r:id="rId11"/>
    <p:sldLayoutId id="2147483882" r:id="rId12"/>
    <p:sldLayoutId id="2147483894" r:id="rId13"/>
    <p:sldLayoutId id="2147483883" r:id="rId14"/>
    <p:sldLayoutId id="2147483895" r:id="rId15"/>
    <p:sldLayoutId id="2147483896" r:id="rId16"/>
    <p:sldLayoutId id="2147483897" r:id="rId17"/>
    <p:sldLayoutId id="2147483898" r:id="rId1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A%AF%D9%84%D8%A8%D9%88%D9%84_%D9%82%D8%B1%D9%85%D8%B2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A%A9%D9%86%D8%AF%D8%B1%D9%88%D8%A7%DB%8C%D8%AA%DB%8C%D9%86_%D8%B3%D9%88%D9%84%D9%81%D8%A7%D8%AA" TargetMode="External"/><Relationship Id="rId2" Type="http://schemas.openxmlformats.org/officeDocument/2006/relationships/hyperlink" Target="https://fa.wikipedia.org/wiki/%DB%8C%D9%88%D9%86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fa.wikipedia.org/wiki/%D9%85%D9%88%D8%A7%D8%AF_%D8%A2%D9%84%DB%8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7%DB%8C%D8%AF%D8%B1%D9%88%DA%A9%D8%B3%DB%8C_%D8%A2%D9%BE%D8%A7%D8%AA%DB%8C%D8%AA" TargetMode="External"/><Relationship Id="rId2" Type="http://schemas.openxmlformats.org/officeDocument/2006/relationships/hyperlink" Target="https://fa.wikipedia.org/wiki/%DA%A9%D9%84%D8%A7%DA%98%D9%86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7%D8%B3%D8%AA%D8%A6%D9%88%D8%B3%DB%8C%D8%A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fa.wikipedia.org/wiki/%DA%A9%D8%B1%D9%88%D9%85%D8%A7%D8%AA%DB%8C%D9%8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faradars.org/%d8%b4%d8%a8%da%a9%d9%87-%d8%a2%d9%86%d8%af%d9%88%d9%be%d9%84%d8%a7%d8%b3%d9%85%db%8c/" TargetMode="External"/><Relationship Id="rId2" Type="http://schemas.openxmlformats.org/officeDocument/2006/relationships/hyperlink" Target="https://fa.wikipedia.org/wiki/%D8%A7%D8%B3%D8%AA%D8%A6%D9%88%D8%A8%D9%84%D8%A7%D8%B3%D8%AA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s://blog.faradars.org/%d8%af%d8%b3%d8%aa%da%af%d8%a7%d9%87-%da%af%d9%84%da%98%db%8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fa.wikipedia.org/wiki/%D9%87%D9%88%D8%B1%D9%85%D9%88%D9%86" TargetMode="External"/><Relationship Id="rId5" Type="http://schemas.openxmlformats.org/officeDocument/2006/relationships/hyperlink" Target="https://fa.wikipedia.org/w/index.php?title=%D8%A7%D8%B3%DB%8C%D8%AF_%D9%81%D8%B3%D9%81%D8%A7%D8%AA%D8%A7%D8%B2&amp;action=edit&amp;redlink=1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faradars.org/%d8%a7%d8%b3%da%a9%d9%84%d8%aa-%d8%a7%d9%86%d8%b3%d8%a7%d9%86/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faradars.org/%d8%b1%d8%ad%d9%85-%d9%88-%d8%b3%db%8c%d8%b3%d8%aa%d9%85-%d8%aa%d9%88%d9%84%db%8c%d8%af-%d9%85%d8%ab%d9%84-%d8%af%d8%b1-%d8%b2%d9%86%d8%a7%d9%86/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faradars.org/%d9%82%d9%84%d8%a8/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blog.faradars.org/%d9%87%d9%88%d8%b1%d9%85%d9%88%d9%86-%da%86%db%8c%d8%b3%d8%aa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faradars.org/%d8%aa%d8%ae%d9%85%d8%af%d8%a7%d9%86-%da%86%db%8c%d8%b3%d8%aa/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faradars.org/%da%a9%d8%b1%d9%88%d9%85%d9%88%d8%b2%d9%88%d9%85/" TargetMode="External"/><Relationship Id="rId3" Type="http://schemas.openxmlformats.org/officeDocument/2006/relationships/hyperlink" Target="https://blog.faradars.org/%d8%a8%db%8c%d9%85%d8%a7%d8%b1%db%8c-%d8%ae%d9%88%d8%af-%d8%a7%db%8c%d9%85%d9%86%db%8c-%da%86%db%8c%d8%b3%d8%aa/" TargetMode="External"/><Relationship Id="rId7" Type="http://schemas.openxmlformats.org/officeDocument/2006/relationships/hyperlink" Target="https://blog.faradars.org/%d9%88%db%8c%d8%b1%d9%88%d8%b3/" TargetMode="External"/><Relationship Id="rId2" Type="http://schemas.openxmlformats.org/officeDocument/2006/relationships/hyperlink" Target="https://blog.faradars.org/%d8%b1%d9%88%d9%85%d8%a7%d8%aa%db%8c%d8%b3%d9%85-%da%86%db%8c%d8%b3%d8%aa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log.faradars.org/%d8%a8%d8%a7%da%a9%d8%aa%d8%b1%db%8c/" TargetMode="External"/><Relationship Id="rId5" Type="http://schemas.openxmlformats.org/officeDocument/2006/relationships/hyperlink" Target="https://blog.faradars.org/%d8%b3%db%8c%d8%b3%d8%aa%d9%85-%d8%a7%db%8c%d9%85%d9%86%db%8c/" TargetMode="External"/><Relationship Id="rId4" Type="http://schemas.openxmlformats.org/officeDocument/2006/relationships/hyperlink" Target="https://blog.faradars.org/%d8%a7%d8%b3%d8%aa%d8%b1%d8%b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3%D9%81%D8%AA%DB%8C" TargetMode="External"/><Relationship Id="rId2" Type="http://schemas.openxmlformats.org/officeDocument/2006/relationships/hyperlink" Target="https://fa.wikipedia.org/wiki/%DA%AF%D9%88%D8%B4_%D9%85%DB%8C%D8%A7%D9%86%DB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.wikipedia.org/wiki/%D8%A7%D9%86%D8%AF%D8%A7%D9%85" TargetMode="External"/><Relationship Id="rId4" Type="http://schemas.openxmlformats.org/officeDocument/2006/relationships/hyperlink" Target="https://fa.wikipedia.org/wiki/%D8%A8%D8%A7%D9%81%D8%AA_%D9%87%D9%85%D8%A8%D9%86%D8%A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sopep.org/page.cfm/85" TargetMode="External"/><Relationship Id="rId3" Type="http://schemas.openxmlformats.org/officeDocument/2006/relationships/hyperlink" Target="http://www.nysopep.org/page.cfm/81" TargetMode="External"/><Relationship Id="rId7" Type="http://schemas.openxmlformats.org/officeDocument/2006/relationships/hyperlink" Target="http://www.nysopep.org/page.cfm/8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sopep.org/page.cfm/117" TargetMode="External"/><Relationship Id="rId5" Type="http://schemas.openxmlformats.org/officeDocument/2006/relationships/hyperlink" Target="http://www.nysopep.org/page.cfm/83" TargetMode="External"/><Relationship Id="rId4" Type="http://schemas.openxmlformats.org/officeDocument/2006/relationships/hyperlink" Target="http://www.nysopep.org/page.cfm/82" TargetMode="External"/><Relationship Id="rId9" Type="http://schemas.openxmlformats.org/officeDocument/2006/relationships/hyperlink" Target="http://www.nysopep.org/page.cfm/86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fa.wikipedia.org/wiki/%D9%87%DB%8C%D8%AF%D8%B1%D9%88%DA%A9%D8%B3%DB%8C_%D8%A2%D9%BE%D8%A7%D8%AA%DB%8C%D8%A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7%D8%B9%D8%B5%D8%A7%D8%A8" TargetMode="External"/><Relationship Id="rId2" Type="http://schemas.openxmlformats.org/officeDocument/2006/relationships/hyperlink" Target="https://fa.wikipedia.org/wiki/%D8%B1%DA%AF_%D8%AE%D9%88%D9%86%DB%8C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fa.wikipedia.org/w/index.php?title=%D9%85%D8%AC%D8%B1%D8%A7%DB%8C_%D9%87%D8%A7%D9%88%D8%B1%D8%B3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548C2BE2-0410-44C8-98D6-1B0EDA7AC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1225" y="2420938"/>
            <a:ext cx="8650288" cy="1646237"/>
          </a:xfrm>
        </p:spPr>
        <p:txBody>
          <a:bodyPr/>
          <a:lstStyle/>
          <a:p>
            <a:pPr algn="ctr" eaLnBrk="1" hangingPunct="1"/>
            <a:r>
              <a:rPr lang="en-US" altLang="en-US" sz="8000" b="1">
                <a:solidFill>
                  <a:srgbClr val="FF0000"/>
                </a:solidFill>
              </a:rPr>
              <a:t>Bone Biochemistry</a:t>
            </a:r>
          </a:p>
        </p:txBody>
      </p:sp>
      <p:sp>
        <p:nvSpPr>
          <p:cNvPr id="19459" name="Rectangle 8">
            <a:extLst>
              <a:ext uri="{FF2B5EF4-FFF2-40B4-BE49-F238E27FC236}">
                <a16:creationId xmlns:a16="http://schemas.microsoft.com/office/drawing/2014/main" id="{0A746C68-265D-4E2A-9F45-4BFAC075A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0DBDD0-F33D-46C4-B5EA-D5EFAAC34EE5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2088" y="1125538"/>
            <a:ext cx="9359900" cy="4606925"/>
          </a:xfrm>
        </p:spPr>
        <p:txBody>
          <a:bodyPr rtlCol="0">
            <a:normAutofit lnSpcReduction="1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بافت اسفنجی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تیغه‌های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نامنظم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هستند و مجرا و سامانه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هاورس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وجود ندارد.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حفره‌ها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با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ماده‌ای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نرم حاوی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سلول بنیادی و چربی به نام مغز قرمز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پر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شده‌اند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مغز قرمز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تولید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یاخته‌های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خونی مثل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گلبول قرمز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را برعهده دارد.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مقدار و نوع بافت استخوانی در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مختلف بدن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متفاوت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است؛ مثلاً در تنه استخوان ران بافت متراکم وجود دارد در مجرای میانی استخوان ران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مغز زرد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وجود دارد. مغز زرد از مقدار زیاد چربی ساخته شده.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توجه به این نکته لازم است که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بافت متراکم تولید 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  <a:hlinkClick r:id="rId2" tooltip="گلبول قرمز"/>
              </a:rPr>
              <a:t>گلبول قرمز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 و سلول خونی ندارد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اما در شرایطی مثل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کم‌خونی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مغز زرد به مغز قرمز تبدیل شده و به تولید گلبول کمک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>
            <a:extLst>
              <a:ext uri="{FF2B5EF4-FFF2-40B4-BE49-F238E27FC236}">
                <a16:creationId xmlns:a16="http://schemas.microsoft.com/office/drawing/2014/main" id="{B67203E0-445A-4915-8D61-D2ECF8AD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8"/>
          <a:stretch>
            <a:fillRect/>
          </a:stretch>
        </p:blipFill>
        <p:spPr bwMode="auto">
          <a:xfrm>
            <a:off x="0" y="166688"/>
            <a:ext cx="4935538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>
            <a:extLst>
              <a:ext uri="{FF2B5EF4-FFF2-40B4-BE49-F238E27FC236}">
                <a16:creationId xmlns:a16="http://schemas.microsoft.com/office/drawing/2014/main" id="{CADDAC84-4C3B-4179-A027-1092823F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0"/>
            <a:ext cx="723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>
            <a:extLst>
              <a:ext uri="{FF2B5EF4-FFF2-40B4-BE49-F238E27FC236}">
                <a16:creationId xmlns:a16="http://schemas.microsoft.com/office/drawing/2014/main" id="{FCF02798-33B6-44ED-893C-BA9E22C7E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1651794" y="4566444"/>
            <a:ext cx="4427538" cy="1143000"/>
          </a:xfrm>
        </p:spPr>
        <p:txBody>
          <a:bodyPr/>
          <a:lstStyle/>
          <a:p>
            <a:pPr algn="ctr" rtl="1" eaLnBrk="1" hangingPunct="1"/>
            <a:r>
              <a:rPr lang="fa-IR" altLang="en-US" b="1">
                <a:solidFill>
                  <a:srgbClr val="FF0000"/>
                </a:solidFill>
                <a:cs typeface="B Nazanin" panose="00000400000000000000" pitchFamily="2" charset="-78"/>
              </a:rPr>
              <a:t>استخوان اسفنجی</a:t>
            </a:r>
            <a:endParaRPr lang="en-US" altLang="en-US" b="1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2088" y="1125538"/>
            <a:ext cx="9359900" cy="4606925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 شامل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ماده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زمینه‌ای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بافت استخوانی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ماده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زمینه‌ای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دو صورت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بی‌شکل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شکل‌دار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وجود دارد.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ماده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زمینه‌ای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بی‌شکل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شامل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: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مواد کانی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نظیر فسفات و کربنات کلسیم و منیزیم، 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2" tooltip="یون"/>
              </a:rPr>
              <a:t>یون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سیترات،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یون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فلوراید، سدیم و پتاسیم است.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مواد آلی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شامل 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3" tooltip="کندروایتین سولفات"/>
              </a:rPr>
              <a:t>کندروایتین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3" tooltip="کندروایتین سولفات"/>
              </a:rPr>
              <a:t> سولفات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C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A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 پروتئینی به نام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استئوموکوئید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  <a:hlinkClick r:id="rId4" tooltip="مواد آلی"/>
              </a:rPr>
              <a:t>مواد آلی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 دیگری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 که عبارتند از: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استئونکتین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که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بلورهای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کانی را به کلاژن وصل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استئوکلسین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که کلسیم را به خود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می‌بندد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سیالوپروتئین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پروتئین شکل دهنده استخوان.</a:t>
            </a:r>
            <a:endParaRPr lang="fa-IR" sz="4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C219876-6384-45D3-9186-DE3FD1039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7713" y="115888"/>
            <a:ext cx="4427537" cy="1143000"/>
          </a:xfrm>
        </p:spPr>
        <p:txBody>
          <a:bodyPr/>
          <a:lstStyle/>
          <a:p>
            <a:pPr algn="ctr" rtl="1" eaLnBrk="1" hangingPunct="1"/>
            <a:r>
              <a:rPr lang="fa-IR" altLang="en-US" sz="4800" b="1">
                <a:solidFill>
                  <a:srgbClr val="9999FF"/>
                </a:solidFill>
                <a:cs typeface="B Nazanin" panose="00000400000000000000" pitchFamily="2" charset="-78"/>
              </a:rPr>
              <a:t>ساختار استخوان</a:t>
            </a:r>
            <a:endParaRPr lang="en-US" altLang="en-US" sz="4800" b="1">
              <a:solidFill>
                <a:srgbClr val="9999FF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69EE259E-E2FC-43B7-8CCF-3967A340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EE1855E0-685E-46D8-9048-0B90561A98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288" y="1844675"/>
            <a:ext cx="9720262" cy="4608513"/>
          </a:xfrm>
        </p:spPr>
        <p:txBody>
          <a:bodyPr/>
          <a:lstStyle/>
          <a:p>
            <a:pPr algn="just" rtl="1" eaLnBrk="1" hangingPunct="1"/>
            <a:r>
              <a:rPr lang="fa-IR" altLang="en-US" sz="3200">
                <a:cs typeface="B Nazanin" panose="00000400000000000000" pitchFamily="2" charset="-78"/>
              </a:rPr>
              <a:t>ماده شکل‌دار زمینه استخوان </a:t>
            </a:r>
            <a:r>
              <a:rPr lang="fa-IR" altLang="en-US" sz="3200">
                <a:solidFill>
                  <a:srgbClr val="FF0000"/>
                </a:solidFill>
                <a:cs typeface="B Nazanin" panose="00000400000000000000" pitchFamily="2" charset="-78"/>
                <a:hlinkClick r:id="rId2" tooltip="کلاژن"/>
              </a:rPr>
              <a:t>کلاژن</a:t>
            </a:r>
            <a:r>
              <a:rPr lang="fa-IR" altLang="en-US" sz="3200">
                <a:solidFill>
                  <a:srgbClr val="FF0000"/>
                </a:solidFill>
                <a:cs typeface="B Nazanin" panose="00000400000000000000" pitchFamily="2" charset="-78"/>
              </a:rPr>
              <a:t> </a:t>
            </a:r>
            <a:r>
              <a:rPr lang="en-US" altLang="en-US" sz="3200">
                <a:solidFill>
                  <a:srgbClr val="FF0000"/>
                </a:solidFill>
                <a:cs typeface="B Nazanin" panose="00000400000000000000" pitchFamily="2" charset="-78"/>
              </a:rPr>
              <a:t> I </a:t>
            </a:r>
            <a:r>
              <a:rPr lang="fa-IR" altLang="en-US" sz="3200">
                <a:cs typeface="B Nazanin" panose="00000400000000000000" pitchFamily="2" charset="-78"/>
              </a:rPr>
              <a:t>است. </a:t>
            </a:r>
            <a:endParaRPr lang="en-US" altLang="en-US" sz="320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3200">
                <a:cs typeface="B Nazanin" panose="00000400000000000000" pitchFamily="2" charset="-78"/>
              </a:rPr>
              <a:t>کلاژن به صورت یک </a:t>
            </a:r>
            <a:r>
              <a:rPr lang="fa-IR" altLang="en-US" sz="3200">
                <a:solidFill>
                  <a:srgbClr val="FF0000"/>
                </a:solidFill>
                <a:cs typeface="B Nazanin" panose="00000400000000000000" pitchFamily="2" charset="-78"/>
              </a:rPr>
              <a:t>هسته مرکزی </a:t>
            </a:r>
            <a:r>
              <a:rPr lang="fa-IR" altLang="en-US" sz="3200">
                <a:cs typeface="B Nazanin" panose="00000400000000000000" pitchFamily="2" charset="-78"/>
              </a:rPr>
              <a:t>است که مواد کانی بر روی آن رسوب کرده‌اند. کل این </a:t>
            </a:r>
            <a:r>
              <a:rPr lang="fa-IR" altLang="en-US" sz="3200">
                <a:solidFill>
                  <a:srgbClr val="FF0000"/>
                </a:solidFill>
                <a:cs typeface="B Nazanin" panose="00000400000000000000" pitchFamily="2" charset="-78"/>
              </a:rPr>
              <a:t>ترکیبات بلورهای هیدروکسی آپاتیت </a:t>
            </a:r>
            <a:r>
              <a:rPr lang="fa-IR" altLang="en-US" sz="3200">
                <a:cs typeface="B Nazanin" panose="00000400000000000000" pitchFamily="2" charset="-78"/>
              </a:rPr>
              <a:t>را تولید می‌کنند. </a:t>
            </a:r>
            <a:endParaRPr lang="en-US" altLang="en-US" sz="320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3200">
                <a:cs typeface="B Nazanin" panose="00000400000000000000" pitchFamily="2" charset="-78"/>
                <a:hlinkClick r:id="rId3" tooltip="هیدروکسی آپاتیت"/>
              </a:rPr>
              <a:t>هیدروکسی آپاتیت</a:t>
            </a:r>
            <a:r>
              <a:rPr lang="fa-IR" altLang="en-US" sz="3200">
                <a:cs typeface="B Nazanin" panose="00000400000000000000" pitchFamily="2" charset="-78"/>
              </a:rPr>
              <a:t> تیغه‌های استخوانی را به شکل دوایر متحدالمرکز می‌سازد</a:t>
            </a:r>
            <a:r>
              <a:rPr lang="en-US" altLang="en-US" sz="3200">
                <a:cs typeface="B Nazanin" panose="00000400000000000000" pitchFamily="2" charset="-78"/>
              </a:rPr>
              <a:t> </a:t>
            </a:r>
            <a:r>
              <a:rPr lang="fa-IR" altLang="en-US" sz="3200">
                <a:cs typeface="B Nazanin" panose="00000400000000000000" pitchFamily="2" charset="-78"/>
              </a:rPr>
              <a:t>و شکل منظمی به آن‌ها می‌دهد.</a:t>
            </a:r>
            <a:endParaRPr lang="fa-IR" altLang="en-US" sz="600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121A518-E390-4107-A144-2C9430D2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0"/>
          <a:stretch>
            <a:fillRect/>
          </a:stretch>
        </p:blipFill>
        <p:spPr bwMode="auto">
          <a:xfrm>
            <a:off x="0" y="0"/>
            <a:ext cx="100599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A5AFB509-4818-4D0D-BF1F-05FC156F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57867" b="54288"/>
          <a:stretch>
            <a:fillRect/>
          </a:stretch>
        </p:blipFill>
        <p:spPr bwMode="auto">
          <a:xfrm>
            <a:off x="8543925" y="0"/>
            <a:ext cx="33210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>
            <a:extLst>
              <a:ext uri="{FF2B5EF4-FFF2-40B4-BE49-F238E27FC236}">
                <a16:creationId xmlns:a16="http://schemas.microsoft.com/office/drawing/2014/main" id="{185DD0C5-4163-43EF-9DF1-41792999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868488"/>
            <a:ext cx="48958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B617348-FD0E-4042-BC7B-9C2D898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183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EFE6E9CF-2ABF-4016-9F0C-AE69396E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9275"/>
            <a:ext cx="122174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>
            <a:extLst>
              <a:ext uri="{FF2B5EF4-FFF2-40B4-BE49-F238E27FC236}">
                <a16:creationId xmlns:a16="http://schemas.microsoft.com/office/drawing/2014/main" id="{69F6B590-41CE-483B-BDB0-F27E0342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312988"/>
            <a:ext cx="5211762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08213" y="26988"/>
            <a:ext cx="9963150" cy="4608512"/>
          </a:xfrm>
        </p:spPr>
        <p:txBody>
          <a:bodyPr rtlCol="0">
            <a:normAutofit lnSpcReduction="1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3" tooltip="استئوسیت"/>
              </a:rPr>
              <a:t>استئوسیت‌ها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(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استخوان‌یاخته‌ها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ستاره‌ای‌شکل‌اند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هسته بیضی و پر از 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4" tooltip="کروماتین"/>
              </a:rPr>
              <a:t>کروماتین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دارند.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استئوسیت‌ها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۹۰ تا ۹۵ درصد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بافت استخوانی را تشکیل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مانند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تقسیم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اما عمر طولانی تا ۲۵ سال دارند.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استئوسیت‌هایی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که در نواحی عمیق یا پیر بافت استخوانی قرار دارند تا زمانی که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صدمه‌ای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استخوان وارد نشود،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استئوسیت‌ها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تقسیم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ایجاد ضایعه، تقسیمات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آغاز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تعدادی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آن‌ها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صورت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استئوبلاست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، ماده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زمینه‌ای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بی‌شکل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را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می‌سازند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 خود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استئوسیت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تبدیل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برخی دیگر به صورت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اجدادی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 باقی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می‌مانند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sz="4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FB97757-4BE1-4644-A940-F299CB2860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08213" y="476250"/>
            <a:ext cx="9963150" cy="4608513"/>
          </a:xfrm>
        </p:spPr>
        <p:txBody>
          <a:bodyPr/>
          <a:lstStyle/>
          <a:p>
            <a:pPr algn="just" rtl="1" eaLnBrk="1" hangingPunct="1"/>
            <a:r>
              <a:rPr lang="fa-IR" altLang="en-US" sz="2800">
                <a:cs typeface="B Nazanin" panose="00000400000000000000" pitchFamily="2" charset="-78"/>
                <a:hlinkClick r:id="rId2" tooltip="استئوبلاست"/>
              </a:rPr>
              <a:t>استئوبلاست‌ها</a:t>
            </a:r>
            <a:r>
              <a:rPr lang="fa-IR" altLang="en-US" sz="2800">
                <a:cs typeface="B Nazanin" panose="00000400000000000000" pitchFamily="2" charset="-78"/>
              </a:rPr>
              <a:t> (استخوان‌سازها) سلول‌هایی هستند چند ضلعی با آنزیم فسفاتاز قلیایی فراوان و هسته‌ای که در خارج از مرکز سلول قرار دارد. </a:t>
            </a:r>
          </a:p>
          <a:p>
            <a:pPr algn="just" rtl="1" eaLnBrk="1" hangingPunct="1"/>
            <a:r>
              <a:rPr lang="fa-IR" altLang="en-US" sz="2800">
                <a:cs typeface="B Nazanin" panose="00000400000000000000" pitchFamily="2" charset="-78"/>
              </a:rPr>
              <a:t>۴ تا ۶ درصد از کل سلول‌های استخوانی را تشکیل می‌دهند و وظیفه اصلی آن‌ها تشکیل بافت استخوانی جدید است. استئوبلاست‌ها به طور ویژه و با داشتن </a:t>
            </a:r>
            <a:r>
              <a:rPr lang="fa-IR" altLang="en-US" sz="2800">
                <a:cs typeface="B Nazanin" panose="00000400000000000000" pitchFamily="2" charset="-78"/>
                <a:hlinkClick r:id="rId3"/>
              </a:rPr>
              <a:t>شبکه آندوپلاسمی</a:t>
            </a:r>
            <a:r>
              <a:rPr lang="fa-IR" altLang="en-US" sz="2800">
                <a:cs typeface="B Nazanin" panose="00000400000000000000" pitchFamily="2" charset="-78"/>
              </a:rPr>
              <a:t> زبر فراوان و </a:t>
            </a:r>
            <a:r>
              <a:rPr lang="fa-IR" altLang="en-US" sz="2800">
                <a:cs typeface="B Nazanin" panose="00000400000000000000" pitchFamily="2" charset="-78"/>
                <a:hlinkClick r:id="rId4"/>
              </a:rPr>
              <a:t>دستگاه گلژی</a:t>
            </a:r>
            <a:r>
              <a:rPr lang="fa-IR" altLang="en-US" sz="2800">
                <a:cs typeface="B Nazanin" panose="00000400000000000000" pitchFamily="2" charset="-78"/>
              </a:rPr>
              <a:t> بزرگ برای تولید پروتئین فراوان برای این نقش سازگار شده‌اند.</a:t>
            </a:r>
            <a:endParaRPr lang="en-US" altLang="en-US" sz="280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800">
                <a:cs typeface="B Nazanin" panose="00000400000000000000" pitchFamily="2" charset="-78"/>
              </a:rPr>
              <a:t>هنگام فعالیت، تعدادی از استئوبلاست‌ها به صورت سلول‌های اجدادی استخوان ذخیره می‌شوند. این‌ها با وجود آنزیم فسفاتاز قلیایی، قادرند ماده زمینه‌ای بسازند و به همین دلیل یاخته‌های سازنده خوانده می‌شوند. </a:t>
            </a:r>
            <a:endParaRPr lang="en-US" altLang="en-US" sz="2800">
              <a:cs typeface="B Nazanin" panose="00000400000000000000" pitchFamily="2" charset="-78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36312454-C22C-4A69-A678-A2C2F26A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4590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FACD87EF-5315-44E4-AB66-C81B9F6E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5" b="23692"/>
          <a:stretch>
            <a:fillRect/>
          </a:stretch>
        </p:blipFill>
        <p:spPr bwMode="auto">
          <a:xfrm>
            <a:off x="2478088" y="4437063"/>
            <a:ext cx="28559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00200" y="761999"/>
            <a:ext cx="8763000" cy="5644487"/>
          </a:xfrm>
        </p:spPr>
        <p:txBody>
          <a:bodyPr>
            <a:noAutofit/>
          </a:bodyPr>
          <a:lstStyle/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>
                <a:solidFill>
                  <a:srgbClr val="FF0000"/>
                </a:solidFill>
              </a:rPr>
              <a:t>Dr. Hossein Javid (MSc, PhD)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B050"/>
                </a:solidFill>
              </a:rPr>
              <a:t>Ph</a:t>
            </a:r>
            <a:r>
              <a:rPr lang="fa-IR" sz="2400" b="1" dirty="0">
                <a:solidFill>
                  <a:srgbClr val="00B050"/>
                </a:solidFill>
              </a:rPr>
              <a:t>.</a:t>
            </a:r>
            <a:r>
              <a:rPr lang="en-US" sz="2400" b="1" dirty="0">
                <a:solidFill>
                  <a:srgbClr val="00B050"/>
                </a:solidFill>
              </a:rPr>
              <a:t>D in Medical Biochemistry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 algn="l" rtl="0">
              <a:defRPr/>
            </a:pPr>
            <a:r>
              <a:rPr lang="en-US" sz="2000" dirty="0"/>
              <a:t>Department of Clinical Biochemistry, Faculty of Medicine, Mashhad University of Medical Sciences, Mashhad, Iran.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000" b="1" dirty="0"/>
              <a:t> </a:t>
            </a:r>
            <a:endParaRPr lang="en-US" sz="20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B050"/>
                </a:solidFill>
              </a:rPr>
              <a:t>M.Sc. in Medical Biochemistry</a:t>
            </a:r>
          </a:p>
          <a:p>
            <a:pPr algn="l" rtl="0">
              <a:defRPr/>
            </a:pPr>
            <a:r>
              <a:rPr lang="en-US" sz="2000" dirty="0"/>
              <a:t>Department of Clinical Biochemistry, Faculty of Medicine, Mashhad University of Medical Sciences, Mashhad, Iran.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000" b="1" dirty="0"/>
              <a:t> </a:t>
            </a:r>
            <a:endParaRPr lang="en-US" sz="20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B050"/>
                </a:solidFill>
              </a:rPr>
              <a:t>B.Sc. in Medical Lab Sciences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Golestan University of Medical Sciences, Gorgan, Iran 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86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1">
            <a:extLst>
              <a:ext uri="{FF2B5EF4-FFF2-40B4-BE49-F238E27FC236}">
                <a16:creationId xmlns:a16="http://schemas.microsoft.com/office/drawing/2014/main" id="{203FAC8B-BC84-44BE-AE55-81093E7EC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3" y="3716338"/>
          <a:ext cx="3662362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716338"/>
                        <a:ext cx="3662362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08213" y="26988"/>
            <a:ext cx="9963150" cy="4608512"/>
          </a:xfrm>
        </p:spPr>
        <p:txBody>
          <a:bodyPr rtlCol="0">
            <a:normAutofit fontScale="77500" lnSpcReduction="2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(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استخوان‌کاه‌ها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 از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مونوسیت‌های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خون تولید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مسئول تجزیه ماده زمینه استخوان در هنگام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هستند.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نقش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قالب‌گیری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 را بر عهده دارند).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نقش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عکس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استئوبلاست‌هاست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همین دلیل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مخرب نامیده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این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ابتدا ماده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زمینه‌ای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بی‌شکل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سپس کلاژن را تجزیه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معمولاً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غول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با سیتوپلاسم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وسیع‌اند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تعداد ۶ تا ۵۰ هسته دارند.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وجود 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5" tooltip="اسید فسفاتاز (صفحه وجود ندارد)"/>
              </a:rPr>
              <a:t>اسید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5" tooltip="اسید فسفاتاز (صفحه وجود ندارد)"/>
              </a:rPr>
              <a:t>فسفاتاز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در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این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یاخته‌ها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می‌توانند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ماده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زمینه‌ای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را تجزیه کنند.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به علاوه هنگامی که میزان کلسیم خون به علت عمل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6" tooltip="هورمون"/>
              </a:rPr>
              <a:t>هورمون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تیروکسین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پاراتورمون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کاهش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استئوکلاست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کلسیم را از استخوان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می‌گیرد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به جریان خون </a:t>
            </a:r>
            <a:r>
              <a:rPr lang="fa-IR" sz="3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می‌فرستد</a:t>
            </a:r>
            <a:r>
              <a:rPr lang="fa-I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9721850" cy="4608513"/>
          </a:xfrm>
        </p:spPr>
        <p:txBody>
          <a:bodyPr rtlCol="0">
            <a:normAutofit lnSpcReduction="1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اصطلاحات «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» (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Osteogenesis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 و «تشکیل استخوان» 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Ossification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اغلب به صورت مترادف برای نشان دادن روند تشکیل استخوان استفاده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بخش‌هایی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از </a:t>
            </a:r>
            <a:r>
              <a:rPr lang="fa-I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hlinkClick r:id="rId2"/>
              </a:rPr>
              <a:t>اسکلت انسان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در چند هفته اول پس از لقاح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تشکیل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در پایان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هفته هشتم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پس از لقاح، الگوی اسکلتی در غضروف و غشای بافت همبند تشکیل شده و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آغاز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رشد انواع استخوان در دوران بزرگسالی ادامه دارد.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حتی پس از به دست آوردن قد بالغ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رشد استخوان برای ترمیم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شکستگی‌ها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بازسازی برای مطابقت با تغییر سبک زندگی ادامه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دو نوع </a:t>
            </a:r>
            <a:r>
              <a:rPr lang="fa-I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وجود دارد: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داخل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غشایی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و درون 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غضروفی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(</a:t>
            </a:r>
            <a:r>
              <a:rPr lang="fa-IR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اندوکندرال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).</a:t>
            </a: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6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D876F79C-F07B-473C-BB64-E89F35A3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3"/>
            <a:ext cx="2960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استخوان‌سازی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18D066A6-E434-43E6-ADC1-F029628CC3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888" y="404813"/>
            <a:ext cx="11017250" cy="5732462"/>
          </a:xfrm>
        </p:spPr>
        <p:txBody>
          <a:bodyPr/>
          <a:lstStyle/>
          <a:p>
            <a:pPr algn="just" rtl="1" eaLnBrk="1" hangingPunct="1"/>
            <a:r>
              <a:rPr lang="fa-IR" altLang="en-US" sz="2400">
                <a:cs typeface="B Nazanin" panose="00000400000000000000" pitchFamily="2" charset="-78"/>
              </a:rPr>
              <a:t>استخوان‌سازی داخل غشایی شامل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جایگزینی غشاهای بافت همبند ورقه مانند با بافت استخوانی </a:t>
            </a:r>
            <a:r>
              <a:rPr lang="fa-IR" altLang="en-US" sz="2400">
                <a:cs typeface="B Nazanin" panose="00000400000000000000" pitchFamily="2" charset="-78"/>
              </a:rPr>
              <a:t>است. </a:t>
            </a:r>
          </a:p>
          <a:p>
            <a:pPr algn="just" rtl="1" eaLnBrk="1" hangingPunct="1"/>
            <a:r>
              <a:rPr lang="fa-IR" altLang="en-US" sz="2400">
                <a:cs typeface="B Nazanin" panose="00000400000000000000" pitchFamily="2" charset="-78"/>
              </a:rPr>
              <a:t>انواع استخوان‌هایی که به این ترتیب تشکیل می‌شوند، «استخوان‌های درون غشایی» (</a:t>
            </a:r>
            <a:r>
              <a:rPr lang="en-US" altLang="en-US" sz="2400">
                <a:cs typeface="B Nazanin" panose="00000400000000000000" pitchFamily="2" charset="-78"/>
              </a:rPr>
              <a:t>Intramembranous Bones</a:t>
            </a:r>
            <a:r>
              <a:rPr lang="fa-IR" altLang="en-US" sz="2400">
                <a:cs typeface="B Nazanin" panose="00000400000000000000" pitchFamily="2" charset="-78"/>
              </a:rPr>
              <a:t>) نامیده می‌شوند. </a:t>
            </a:r>
          </a:p>
          <a:p>
            <a:pPr algn="just" rtl="1" eaLnBrk="1" hangingPunct="1"/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استخوان‌های صاف صورت، بیشتر استخوان‌های جمجمه و ترقوه از طریق استخوان‌سازی داخل غشایی </a:t>
            </a:r>
            <a:r>
              <a:rPr lang="fa-IR" altLang="en-US" sz="2400">
                <a:cs typeface="B Nazanin" panose="00000400000000000000" pitchFamily="2" charset="-78"/>
              </a:rPr>
              <a:t>تشکیل می‌شوند. </a:t>
            </a:r>
          </a:p>
          <a:p>
            <a:pPr algn="just" rtl="1" eaLnBrk="1" hangingPunct="1"/>
            <a:r>
              <a:rPr lang="fa-IR" altLang="en-US" sz="2400">
                <a:cs typeface="B Nazanin" panose="00000400000000000000" pitchFamily="2" charset="-78"/>
              </a:rPr>
              <a:t>این فرآیند زمانی آغاز می‌شود که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سلول‌های مزانشیمی در اسکلت جنینی با هم جمع شده </a:t>
            </a:r>
            <a:r>
              <a:rPr lang="fa-IR" altLang="en-US" sz="2400">
                <a:cs typeface="B Nazanin" panose="00000400000000000000" pitchFamily="2" charset="-78"/>
              </a:rPr>
              <a:t>و شروع به تمایز به سلول‌های تخصصی می‌کنند. برخی از این سلول‌ها به مویرگ‌ها تمایز می‌یابند، در حالی که برخی دیگر به سلول‌های استخوانی و سپس استئوبلاست تبدیل می‌شوند.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/>
              <a:t>اس</a:t>
            </a:r>
            <a:r>
              <a:rPr lang="fa-IR" altLang="en-US" sz="2400">
                <a:cs typeface="B Nazanin" panose="00000400000000000000" pitchFamily="2" charset="-78"/>
              </a:rPr>
              <a:t>تخوان‌سازی داخل غشایی در دوران رشد جنین در </a:t>
            </a:r>
            <a:r>
              <a:rPr lang="fa-IR" altLang="en-US" sz="2400">
                <a:cs typeface="B Nazanin" panose="00000400000000000000" pitchFamily="2" charset="-78"/>
                <a:hlinkClick r:id="rId2"/>
              </a:rPr>
              <a:t>رحم</a:t>
            </a:r>
            <a:r>
              <a:rPr lang="fa-IR" altLang="en-US" sz="2400">
                <a:cs typeface="B Nazanin" panose="00000400000000000000" pitchFamily="2" charset="-78"/>
              </a:rPr>
              <a:t> شروع می‌شود و تا نوجوانی ادامه می‌یابد.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در بدو تولد، جمجمه و ترقوه به طور کامل استخوان‌بندی نشده و بخیه‌های جمجمه بسته نمی‌شوند. این ترتیب اجازه می‌دهد تا جمجمه و شانه‌ها در طول عبور از کانال زایمان تغییر شکل دهند</a:t>
            </a:r>
            <a:r>
              <a:rPr lang="fa-IR" altLang="en-US" sz="2400">
                <a:cs typeface="B Nazanin" panose="00000400000000000000" pitchFamily="2" charset="-78"/>
              </a:rPr>
              <a:t>.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آخرین</a:t>
            </a:r>
            <a:r>
              <a:rPr lang="fa-IR" altLang="en-US" sz="2400">
                <a:cs typeface="B Nazanin" panose="00000400000000000000" pitchFamily="2" charset="-78"/>
              </a:rPr>
              <a:t> استخوان‌هایی که از طریق استخوان‌سازی داخل‌غشایی استخوانی می‌شوند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، استخوان‌های صاف صورت </a:t>
            </a:r>
            <a:r>
              <a:rPr lang="fa-IR" altLang="en-US" sz="2400">
                <a:cs typeface="B Nazanin" panose="00000400000000000000" pitchFamily="2" charset="-78"/>
              </a:rPr>
              <a:t>هستند که در پایان جهش رشد نوجوانان به اندازه بزرگسالی خود می‌رسند.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en-US" sz="240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>
            <a:extLst>
              <a:ext uri="{FF2B5EF4-FFF2-40B4-BE49-F238E27FC236}">
                <a16:creationId xmlns:a16="http://schemas.microsoft.com/office/drawing/2014/main" id="{414A97DD-5F23-4656-94D4-9E94E373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15900"/>
            <a:ext cx="1209357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888" y="404813"/>
            <a:ext cx="11017250" cy="5732462"/>
          </a:xfrm>
        </p:spPr>
        <p:txBody>
          <a:bodyPr rtlCol="0">
            <a:normAutofit lnSpcReduction="1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«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اندوکندرال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»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(Endochondral Ossification)،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 با جایگزینی غضروف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هیالین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رشد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قاعده جمجمه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بلند از طریق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اندوکندرال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تشکیل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حدود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۶ تا ۸ هفته پس از لقاح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برخی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مزانشیمی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(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 تمایز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پیش‌ساز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اسکلتی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را تشکیل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کمی بعد،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پریکندریوم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غشایی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که غضروف را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می‌پوشاند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ظاهر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تولید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بیشتر،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بزرگ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همانطور که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کلسیفیه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مواد مغذی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نمی‌توانند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برسند. این منجر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مرگ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آن‌ها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و متلاشی شدن غضروف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اطراف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عروق خونی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استخوانی را نیز با خود حمل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که بسیاری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تبدیل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حالی که این تغییرات عمیق رخ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کندروسیت‌ها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انتهای استخوان به رشد خود ادامه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(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اپی‌فیزهای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آینده)، طول استخوان را افزایش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پس از تولد، همین توالی رویدادها (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معدنی‌سازی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مرگ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حمله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رگ‌های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خونی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پریوست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کاشت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استخوانی که تبدیل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) در نواحی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اپی‌فیزیال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رخ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هر یک از این مراکز فعالیت به عنوان یک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مرکز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ثانویه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نامیده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" rtl="1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966DBA87-5912-4313-A5F9-7EEA6208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2750" r="11018"/>
          <a:stretch>
            <a:fillRect/>
          </a:stretch>
        </p:blipFill>
        <p:spPr bwMode="auto">
          <a:xfrm>
            <a:off x="1209675" y="0"/>
            <a:ext cx="977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11847513" cy="4824413"/>
          </a:xfrm>
        </p:spPr>
        <p:txBody>
          <a:bodyPr rtlCol="0">
            <a:normAutofit fontScale="92500" lnSpcReduction="100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صفحه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اپی‌فیزیال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ناحیه رشد در یک استخوان بلند است.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بخش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لایه‌ای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غضروف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هیالین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 که در آن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نابالغ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رخ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در سمت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اپی‌فیزیال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، غضروف تشکیل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. در سمت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، غضروف، استخوانی شده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طول رشد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«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منطقه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تکثیرکننده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» لایه بعدی به سمت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 و حاوی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توده‌های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کمی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بزرگ‌تر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کندروسیت‌ها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لایه بعدی، یعنی ناحیه بلوغ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هایپرتروفی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مسن‌تر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بزرگ‌تر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آن‌هایی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هستند که در ناحیه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تکثیرکننده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هستند.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اکثر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ناحیه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کلسیفیه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نزدیک‌ترین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ناحیه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مرده‌اند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زیرا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اطراف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آن‌ها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کلسیفیه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شده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مویرگ‌ها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به این ناحیه نفوذ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بافت استخوانی را روی غضروف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کلسیفیه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باقی‌مانده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ترشح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بنابراین، منطقه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کلسیفیه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صفحه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اپی‌فیزیال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را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متصل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زمانی که بافت استخوانی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اضافه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استخوان رشد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رشد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تا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اوایل بزرگسالی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ادامه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سرعت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رشد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توسط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هورمون‌ها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کنترل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05AA4B70-E1C6-4242-8A9B-048179A6A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3"/>
            <a:ext cx="4006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رشد طولی استخوان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588077A4-E0C2-455F-B6B0-D828DFE1C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22B9E1-A138-4C9D-8A5A-126A737FB662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58371" name="Picture 6">
            <a:extLst>
              <a:ext uri="{FF2B5EF4-FFF2-40B4-BE49-F238E27FC236}">
                <a16:creationId xmlns:a16="http://schemas.microsoft.com/office/drawing/2014/main" id="{38AFAB85-643E-4944-A5DA-3DAA066B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11847513" cy="4824413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cs typeface="B Nazanin" panose="00000400000000000000" pitchFamily="2" charset="-78"/>
              </a:rPr>
              <a:t>در حالی که طول </a:t>
            </a:r>
            <a:r>
              <a:rPr lang="fa-IR" sz="2400" dirty="0" err="1">
                <a:cs typeface="B Nazanin" panose="00000400000000000000" pitchFamily="2" charset="-78"/>
              </a:rPr>
              <a:t>استخوان‌ها</a:t>
            </a:r>
            <a:r>
              <a:rPr lang="fa-IR" sz="2400" dirty="0">
                <a:cs typeface="B Nazanin" panose="00000400000000000000" pitchFamily="2" charset="-78"/>
              </a:rPr>
              <a:t> زیاد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قطر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آن‌ها</a:t>
            </a:r>
            <a:r>
              <a:rPr lang="fa-IR" sz="2400" dirty="0">
                <a:cs typeface="B Nazanin" panose="00000400000000000000" pitchFamily="2" charset="-78"/>
              </a:rPr>
              <a:t> نیز افزایش </a:t>
            </a:r>
            <a:r>
              <a:rPr lang="fa-IR" sz="2400" dirty="0" err="1">
                <a:cs typeface="B Nazanin" panose="00000400000000000000" pitchFamily="2" charset="-78"/>
              </a:rPr>
              <a:t>می‌یابد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cs typeface="B Nazanin" panose="00000400000000000000" pitchFamily="2" charset="-78"/>
              </a:rPr>
              <a:t>رشد قطری </a:t>
            </a:r>
            <a:r>
              <a:rPr lang="fa-IR" sz="2400" dirty="0" err="1">
                <a:cs typeface="B Nazanin" panose="00000400000000000000" pitchFamily="2" charset="-78"/>
              </a:rPr>
              <a:t>می‌تواند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حتی پس از توقف رشد طولی </a:t>
            </a:r>
            <a:r>
              <a:rPr lang="fa-IR" sz="2400" dirty="0">
                <a:cs typeface="B Nazanin" panose="00000400000000000000" pitchFamily="2" charset="-78"/>
              </a:rPr>
              <a:t>ادامه یابد.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cs typeface="B Nazanin" panose="00000400000000000000" pitchFamily="2" charset="-78"/>
              </a:rPr>
              <a:t>به این «رشد ظاهری» </a:t>
            </a:r>
            <a:r>
              <a:rPr lang="en-US" sz="2400" dirty="0">
                <a:cs typeface="B Nazanin" panose="00000400000000000000" pitchFamily="2" charset="-78"/>
              </a:rPr>
              <a:t>(Appositional Growth)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می‌گویند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cs typeface="B Nazanin" panose="00000400000000000000" pitchFamily="2" charset="-78"/>
              </a:rPr>
              <a:t>استئوکلاست‌ها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استخوان قدیمی </a:t>
            </a:r>
            <a:r>
              <a:rPr lang="fa-IR" sz="2400" dirty="0">
                <a:cs typeface="B Nazanin" panose="00000400000000000000" pitchFamily="2" charset="-78"/>
              </a:rPr>
              <a:t>که حفره </a:t>
            </a:r>
            <a:r>
              <a:rPr lang="fa-IR" sz="2400" dirty="0" err="1">
                <a:cs typeface="B Nazanin" panose="00000400000000000000" pitchFamily="2" charset="-78"/>
              </a:rPr>
              <a:t>مدولاری</a:t>
            </a:r>
            <a:r>
              <a:rPr lang="fa-IR" sz="2400" dirty="0">
                <a:cs typeface="B Nazanin" panose="00000400000000000000" pitchFamily="2" charset="-78"/>
              </a:rPr>
              <a:t> را </a:t>
            </a:r>
            <a:r>
              <a:rPr lang="fa-IR" sz="2400" dirty="0" err="1">
                <a:cs typeface="B Nazanin" panose="00000400000000000000" pitchFamily="2" charset="-78"/>
              </a:rPr>
              <a:t>می‌پوشاند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جذب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cs typeface="B Nazanin" panose="00000400000000000000" pitchFamily="2" charset="-78"/>
              </a:rPr>
              <a:t>، در حالی که </a:t>
            </a:r>
            <a:r>
              <a:rPr lang="fa-IR" sz="2400" dirty="0" err="1"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cs typeface="B Nazanin" panose="00000400000000000000" pitchFamily="2" charset="-78"/>
              </a:rPr>
              <a:t> از طریق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داخل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غشایی</a:t>
            </a:r>
            <a:r>
              <a:rPr lang="fa-IR" sz="2400" dirty="0">
                <a:cs typeface="B Nazanin" panose="00000400000000000000" pitchFamily="2" charset="-78"/>
              </a:rPr>
              <a:t>، بافت استخوانی جدیدی را در زیر پوشش استخوان تولید </a:t>
            </a:r>
            <a:r>
              <a:rPr lang="fa-IR" sz="2400" dirty="0" err="1"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cs typeface="B Nazanin" panose="00000400000000000000" pitchFamily="2" charset="-78"/>
              </a:rPr>
              <a:t>. فرسایش استخوان قدیمی در امتداد حفره </a:t>
            </a:r>
            <a:r>
              <a:rPr lang="fa-IR" sz="2400" dirty="0" err="1">
                <a:cs typeface="B Nazanin" panose="00000400000000000000" pitchFamily="2" charset="-78"/>
              </a:rPr>
              <a:t>مدولاری</a:t>
            </a:r>
            <a:r>
              <a:rPr lang="fa-IR" sz="2400" dirty="0">
                <a:cs typeface="B Nazanin" panose="00000400000000000000" pitchFamily="2" charset="-78"/>
              </a:rPr>
              <a:t> و رسوب استخوان جدید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در زیر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پریوستوم</a:t>
            </a:r>
            <a:r>
              <a:rPr lang="fa-IR" sz="2400" dirty="0">
                <a:cs typeface="B Nazanin" panose="00000400000000000000" pitchFamily="2" charset="-78"/>
              </a:rPr>
              <a:t> نه تنها قطر </a:t>
            </a:r>
            <a:r>
              <a:rPr lang="fa-IR" sz="2400" dirty="0" err="1">
                <a:cs typeface="B Nazanin" panose="00000400000000000000" pitchFamily="2" charset="-78"/>
              </a:rPr>
              <a:t>دیافیز</a:t>
            </a:r>
            <a:r>
              <a:rPr lang="fa-IR" sz="2400" dirty="0">
                <a:cs typeface="B Nazanin" panose="00000400000000000000" pitchFamily="2" charset="-78"/>
              </a:rPr>
              <a:t> را افزایش </a:t>
            </a:r>
            <a:r>
              <a:rPr lang="fa-IR" sz="2400" dirty="0" err="1"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cs typeface="B Nazanin" panose="00000400000000000000" pitchFamily="2" charset="-78"/>
              </a:rPr>
              <a:t> بلکه قطر حفره 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fa-IR" sz="2400" dirty="0" err="1">
                <a:cs typeface="B Nazanin" panose="00000400000000000000" pitchFamily="2" charset="-78"/>
              </a:rPr>
              <a:t>مدولاری</a:t>
            </a:r>
            <a:r>
              <a:rPr lang="fa-IR" sz="2400" dirty="0">
                <a:cs typeface="B Nazanin" panose="00000400000000000000" pitchFamily="2" charset="-78"/>
              </a:rPr>
              <a:t> را نیز افزایش </a:t>
            </a:r>
            <a:r>
              <a:rPr lang="fa-IR" sz="2400" dirty="0" err="1"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cs typeface="B Nazanin" panose="00000400000000000000" pitchFamily="2" charset="-78"/>
              </a:rPr>
              <a:t>. به این فرآیند </a:t>
            </a:r>
            <a:r>
              <a:rPr lang="fa-IR" sz="2400" dirty="0" err="1">
                <a:cs typeface="B Nazanin" panose="00000400000000000000" pitchFamily="2" charset="-78"/>
              </a:rPr>
              <a:t>مدل‌سازی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می‌گویند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b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24D17804-BDFF-461C-875E-3E65C193D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3"/>
            <a:ext cx="4097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رشد قطری استخوان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E74BB15B-9CBB-4576-AB99-A233BED6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726DB71-8801-434D-861E-ACEE1530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0"/>
            <a:ext cx="7296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0D4D0476-C8CA-4454-8EC9-F1BB75436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813" y="146050"/>
            <a:ext cx="7772401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Skeletal System Functions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7767A9F-02E7-4CE6-9375-654C04FB5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589088"/>
            <a:ext cx="5410200" cy="4419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600">
                <a:solidFill>
                  <a:schemeClr val="hlink"/>
                </a:solidFill>
              </a:rPr>
              <a:t>Support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600">
                <a:solidFill>
                  <a:schemeClr val="hlink"/>
                </a:solidFill>
              </a:rPr>
              <a:t>Protection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600">
                <a:solidFill>
                  <a:schemeClr val="hlink"/>
                </a:solidFill>
              </a:rPr>
              <a:t>Movement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600">
                <a:solidFill>
                  <a:schemeClr val="hlink"/>
                </a:solidFill>
              </a:rPr>
              <a:t>Storage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3600">
                <a:solidFill>
                  <a:schemeClr val="hlink"/>
                </a:solidFill>
              </a:rPr>
              <a:t>Blood cell production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54FC8E5D-317B-46E6-ABA3-4D090C1EE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2B0F42-AB66-4E3B-99AE-F46C62159936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11847513" cy="4824413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«شکستگی»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(Fracture)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به حالت یک استخوان شکسته گفته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چه پزشک آن را در موقعیت آناتومیک خود تنظیم مجدد کند یا نکند،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استخوان بهبود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می‌یابد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اگر استخوان به درستی تنظیم مجدد نشود، روند بهبود، استخوان را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در وضعیت تغییر شکل نگه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می‌دارد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جااندازی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باز نیاز به جراحی برای آشکار شدن شکستگی و تنظیم مجدد استخوان دارد. در حالی که برخی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شکستگی‌ها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می توانند جزئی باشند، برخی دیگر کاملاً شدید هستند و منجر به عوارض جدی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شکستگی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دیافیز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استخوان ران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پتانسیل انتشار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چربی را در 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  <a:hlinkClick r:id="rId2"/>
              </a:rPr>
              <a:t>گردش خون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 دارد.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می‌توانند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در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بسترهای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مویرگی 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ریه‌ها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قرار گیرند و منجر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ناراحتی تنفسی و در صورت عدم درمان سریع، مرگ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شوند.</a:t>
            </a:r>
            <a:b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</a:b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245282E2-64E5-4545-81EB-77B81DB1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3"/>
            <a:ext cx="3914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شکستگی استخوان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BFC750D2-DA80-40BD-B755-1F8224EC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6328"/>
          <a:stretch>
            <a:fillRect/>
          </a:stretch>
        </p:blipFill>
        <p:spPr bwMode="auto">
          <a:xfrm>
            <a:off x="923925" y="788988"/>
            <a:ext cx="103441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11847513" cy="4824413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هنگامی که یک استخوان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می‌شکند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خون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هر رگ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پاره‌شده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اثر شکستگی جریان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اختلال در جریان خون به استخوان منجر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مرگ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استخوانی اطراف شکستگی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عرض ۴۸ ساعت پس از شکستگی،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از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اندوستئوم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یک پینه داخلی ایجاد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با ترشح یک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ماتریکس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رشته‌ای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بین دو انتهای استخوان شکسته، در حالی که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غضروف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هیالین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را در اطراف قسمت بیرونی استخوان ایجاد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این حالت باعث تثبیت شکستگی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طی چند هفته آینده،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استئوکلاست‌ها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 مرده را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جذب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می‌کنند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استخوانی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فعال‌شده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، تقسیم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و به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«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تمایز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»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می‌یابند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 از طریق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استخوان‌سازی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داخل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غضروفی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جایگزین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در نهایت، استخوان فشرده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جایگزین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استخوان اسفنجی در حاشیه بیرونی شکستگی شده و بهبودی کامل </a:t>
            </a:r>
            <a:r>
              <a:rPr lang="fa-I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 </a:t>
            </a:r>
          </a:p>
        </p:txBody>
      </p:sp>
      <p:sp useBgFill="1">
        <p:nvSpPr>
          <p:cNvPr id="63491" name="Rectangle 1">
            <a:extLst>
              <a:ext uri="{FF2B5EF4-FFF2-40B4-BE49-F238E27FC236}">
                <a16:creationId xmlns:a16="http://schemas.microsoft.com/office/drawing/2014/main" id="{B89026F6-8AF0-42CC-BDF7-BC91F240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36538"/>
            <a:ext cx="5148263" cy="768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ترمیم شکستگی استخوان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0F7DDFF1-C9D9-4077-85CD-61C21E47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96975"/>
            <a:ext cx="999807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>
            <a:extLst>
              <a:ext uri="{FF2B5EF4-FFF2-40B4-BE49-F238E27FC236}">
                <a16:creationId xmlns:a16="http://schemas.microsoft.com/office/drawing/2014/main" id="{5321F6CC-1DFD-44CE-AD58-FAE9C48A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943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E172EC7-7F64-40AC-B4AF-2BD255DAAD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35638" y="188913"/>
            <a:ext cx="6121400" cy="6553200"/>
          </a:xfrm>
        </p:spPr>
        <p:txBody>
          <a:bodyPr rtlCol="0">
            <a:normAutofit fontScale="92500"/>
          </a:bodyPr>
          <a:lstStyle/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cs typeface="B Nazanin" panose="00000400000000000000" pitchFamily="2" charset="-78"/>
              </a:rPr>
              <a:t>بیشترین دستاوردهای توده استخوانی 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نوجوانی</a:t>
            </a:r>
            <a:r>
              <a:rPr lang="fa-IR" sz="2400" dirty="0">
                <a:cs typeface="B Nazanin" panose="00000400000000000000" pitchFamily="2" charset="-78"/>
              </a:rPr>
              <a:t> حاصل میشود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cs typeface="B Nazanin" panose="00000400000000000000" pitchFamily="2" charset="-78"/>
              </a:rPr>
              <a:t>به جای مواد معدنی استخوان،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افزایش طول و اندازه </a:t>
            </a:r>
            <a:r>
              <a:rPr lang="fa-IR" sz="2400" dirty="0">
                <a:cs typeface="B Nazanin" panose="00000400000000000000" pitchFamily="2" charset="-78"/>
              </a:rPr>
              <a:t>انواع </a:t>
            </a:r>
            <a:r>
              <a:rPr lang="fa-IR" sz="2400" dirty="0" err="1">
                <a:cs typeface="B Nazanin" panose="00000400000000000000" pitchFamily="2" charset="-78"/>
              </a:rPr>
              <a:t>استخون</a:t>
            </a:r>
            <a:r>
              <a:rPr lang="fa-IR" sz="2400" dirty="0">
                <a:cs typeface="B Nazanin" panose="00000400000000000000" pitchFamily="2" charset="-78"/>
              </a:rPr>
              <a:t> در این بازه اهمیت دارد. 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شکستگی‌ها</a:t>
            </a:r>
            <a:r>
              <a:rPr lang="fa-IR" sz="2400" dirty="0">
                <a:cs typeface="B Nazanin" panose="00000400000000000000" pitchFamily="2" charset="-78"/>
              </a:rPr>
              <a:t> در سنین نوجوانی </a:t>
            </a:r>
            <a:r>
              <a:rPr lang="fa-IR" sz="2400" dirty="0" err="1">
                <a:cs typeface="B Nazanin" panose="00000400000000000000" pitchFamily="2" charset="-78"/>
              </a:rPr>
              <a:t>شایع‌تر</a:t>
            </a:r>
            <a:r>
              <a:rPr lang="fa-IR" sz="2400" dirty="0">
                <a:cs typeface="B Nazanin" panose="00000400000000000000" pitchFamily="2" charset="-78"/>
              </a:rPr>
              <a:t> است. در این مدت، رشد توده استخوانی از طول استخوان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عقب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می‌ماند</a:t>
            </a:r>
            <a:r>
              <a:rPr lang="fa-IR" sz="2400" dirty="0">
                <a:cs typeface="B Nazanin" panose="00000400000000000000" pitchFamily="2" charset="-78"/>
              </a:rPr>
              <a:t> و استخوان را به طور موقت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ضعیف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پسران</a:t>
            </a:r>
            <a:r>
              <a:rPr lang="fa-IR" sz="2400" dirty="0">
                <a:cs typeface="B Nazanin" panose="00000400000000000000" pitchFamily="2" charset="-78"/>
              </a:rPr>
              <a:t> در مقایسه با دختران بیشتر در معرض خطر شکستگی قرار دارند.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cs typeface="B Nazanin" panose="00000400000000000000" pitchFamily="2" charset="-78"/>
              </a:rPr>
              <a:t>در پسران،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تستوسترون</a:t>
            </a:r>
            <a:r>
              <a:rPr lang="fa-IR" sz="2400" dirty="0">
                <a:cs typeface="B Nazanin" panose="00000400000000000000" pitchFamily="2" charset="-78"/>
              </a:rPr>
              <a:t> (هورمون جنسی اصلی در مردان) است که به بهبود اندازه استخوان کمک </a:t>
            </a:r>
            <a:r>
              <a:rPr lang="fa-IR" sz="2400" dirty="0" err="1"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cs typeface="B Nazanin" panose="00000400000000000000" pitchFamily="2" charset="-78"/>
              </a:rPr>
              <a:t> نه معدنی شدن آن. 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2400" dirty="0">
                <a:cs typeface="B Nazanin" panose="00000400000000000000" pitchFamily="2" charset="-78"/>
              </a:rPr>
              <a:t> (</a:t>
            </a:r>
            <a:r>
              <a:rPr lang="fa-IR" sz="2400" dirty="0">
                <a:cs typeface="B Nazanin" panose="00000400000000000000" pitchFamily="2" charset="-78"/>
                <a:hlinkClick r:id="rId4"/>
              </a:rPr>
              <a:t>هورمون</a:t>
            </a:r>
            <a:r>
              <a:rPr lang="fa-IR" sz="2400" dirty="0">
                <a:cs typeface="B Nazanin" panose="00000400000000000000" pitchFamily="2" charset="-78"/>
              </a:rPr>
              <a:t> جنسی اصلی در زنان) رشد استخوان را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و در عین حال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سطح مواد معدنی </a:t>
            </a:r>
            <a:r>
              <a:rPr lang="fa-IR" sz="2400" dirty="0">
                <a:cs typeface="B Nazanin" panose="00000400000000000000" pitchFamily="2" charset="-78"/>
              </a:rPr>
              <a:t>استخوان را افزایش می دهد/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تفاوت در تستوسترون و استروژن </a:t>
            </a:r>
            <a:r>
              <a:rPr lang="fa-IR" sz="2400" dirty="0">
                <a:cs typeface="B Nazanin" panose="00000400000000000000" pitchFamily="2" charset="-78"/>
              </a:rPr>
              <a:t>دلیلی منطقی برای این است که چرا پسران نسبت به دختران </a:t>
            </a:r>
            <a:r>
              <a:rPr lang="fa-IR" sz="2400" dirty="0" err="1">
                <a:cs typeface="B Nazanin" panose="00000400000000000000" pitchFamily="2" charset="-78"/>
              </a:rPr>
              <a:t>استخوان‌های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بزرگ‌تری</a:t>
            </a:r>
            <a:r>
              <a:rPr lang="fa-IR" sz="2400" dirty="0">
                <a:cs typeface="B Nazanin" panose="00000400000000000000" pitchFamily="2" charset="-78"/>
              </a:rPr>
              <a:t> دارند.</a:t>
            </a:r>
          </a:p>
          <a:p>
            <a:pPr algn="just" rtl="1" eaLnBrk="1" fontAlgn="auto" hangingPunct="1">
              <a:spcAft>
                <a:spcPts val="0"/>
              </a:spcAft>
              <a:defRPr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B0036DFB-7A76-4930-94B2-68C1F9DC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6087" r="11890" b="7413"/>
          <a:stretch>
            <a:fillRect/>
          </a:stretch>
        </p:blipFill>
        <p:spPr bwMode="auto">
          <a:xfrm>
            <a:off x="0" y="4410075"/>
            <a:ext cx="53292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8E7F2A85-F53D-49FA-A234-0DCAA10998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46063" y="1006475"/>
            <a:ext cx="11520487" cy="4824413"/>
          </a:xfrm>
        </p:spPr>
        <p:txBody>
          <a:bodyPr/>
          <a:lstStyle/>
          <a:p>
            <a:pPr algn="just" rtl="1"/>
            <a:r>
              <a:rPr lang="fa-IR" altLang="en-US" sz="2400">
                <a:cs typeface="B Nazanin" panose="00000400000000000000" pitchFamily="2" charset="-78"/>
              </a:rPr>
              <a:t>استئوپنی زمانی رخ می‌دهد که فرد شروع به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از دست دادن توده استخوانی </a:t>
            </a:r>
            <a:r>
              <a:rPr lang="fa-IR" altLang="en-US" sz="2400">
                <a:cs typeface="B Nazanin" panose="00000400000000000000" pitchFamily="2" charset="-78"/>
              </a:rPr>
              <a:t>می‌کند</a:t>
            </a:r>
            <a:r>
              <a:rPr lang="en-US" altLang="en-US" sz="2400">
                <a:cs typeface="B Nazanin" panose="00000400000000000000" pitchFamily="2" charset="-78"/>
              </a:rPr>
              <a:t>. </a:t>
            </a:r>
            <a:r>
              <a:rPr lang="fa-IR" altLang="en-US" sz="2400">
                <a:cs typeface="B Nazanin" panose="00000400000000000000" pitchFamily="2" charset="-78"/>
              </a:rPr>
              <a:t>علت این وضعیت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از دست دادن کلسیم </a:t>
            </a:r>
            <a:r>
              <a:rPr lang="fa-IR" altLang="en-US" sz="2400">
                <a:cs typeface="B Nazanin" panose="00000400000000000000" pitchFamily="2" charset="-78"/>
              </a:rPr>
              <a:t>است که با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افزایش سن </a:t>
            </a:r>
            <a:r>
              <a:rPr lang="fa-IR" altLang="en-US" sz="2400">
                <a:cs typeface="B Nazanin" panose="00000400000000000000" pitchFamily="2" charset="-78"/>
              </a:rPr>
              <a:t>می‌تواند شایع باشد.</a:t>
            </a:r>
          </a:p>
          <a:p>
            <a:pPr algn="just" rtl="1"/>
            <a:r>
              <a:rPr lang="fa-IR" altLang="en-US" sz="2400">
                <a:cs typeface="B Nazanin" panose="00000400000000000000" pitchFamily="2" charset="-78"/>
              </a:rPr>
              <a:t>پوکی استخوان به مرور زمان باعث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نازک شدن و ضعیف شدن استخوان‌ها </a:t>
            </a:r>
            <a:r>
              <a:rPr lang="fa-IR" altLang="en-US" sz="2400">
                <a:cs typeface="B Nazanin" panose="00000400000000000000" pitchFamily="2" charset="-78"/>
              </a:rPr>
              <a:t>می‌شود و در مقابل شکستگی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آسیب‌پذیر</a:t>
            </a:r>
            <a:r>
              <a:rPr lang="fa-IR" altLang="en-US" sz="2400">
                <a:cs typeface="B Nazanin" panose="00000400000000000000" pitchFamily="2" charset="-78"/>
              </a:rPr>
              <a:t> می‌شود.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400">
                <a:cs typeface="B Nazanin" panose="00000400000000000000" pitchFamily="2" charset="-78"/>
              </a:rPr>
              <a:t>تعداد زنانی که به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استئوپنی</a:t>
            </a:r>
            <a:r>
              <a:rPr lang="fa-IR" altLang="en-US" sz="2400">
                <a:cs typeface="B Nazanin" panose="00000400000000000000" pitchFamily="2" charset="-78"/>
              </a:rPr>
              <a:t>، مبتلا می‌شوند، از نظر شیوع و شکستگی‌های مرتبط با تراکم پایین استخوان،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از مردان بیشتر </a:t>
            </a:r>
            <a:r>
              <a:rPr lang="fa-IR" altLang="en-US" sz="2400">
                <a:cs typeface="B Nazanin" panose="00000400000000000000" pitchFamily="2" charset="-78"/>
              </a:rPr>
              <a:t>است.</a:t>
            </a:r>
          </a:p>
          <a:p>
            <a:pPr algn="just" rtl="1"/>
            <a:r>
              <a:rPr lang="fa-IR" altLang="en-US" sz="2400">
                <a:cs typeface="B Nazanin" panose="00000400000000000000" pitchFamily="2" charset="-78"/>
              </a:rPr>
              <a:t>پوکی استخوان در زنان ۵۰ ساله و بالاتر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چهار برابر شایع‌تر </a:t>
            </a:r>
            <a:r>
              <a:rPr lang="fa-IR" altLang="en-US" sz="2400">
                <a:cs typeface="B Nazanin" panose="00000400000000000000" pitchFamily="2" charset="-78"/>
              </a:rPr>
              <a:t>است و پوکی استخوان در زنان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دو برابر</a:t>
            </a:r>
            <a:r>
              <a:rPr lang="fa-IR" altLang="en-US" sz="2400">
                <a:cs typeface="B Nazanin" panose="00000400000000000000" pitchFamily="2" charset="-78"/>
              </a:rPr>
              <a:t> بیشتر از مردان هم سن آن‌ها است.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کمبود استروژن </a:t>
            </a:r>
            <a:r>
              <a:rPr lang="fa-IR" altLang="en-US" sz="2400">
                <a:cs typeface="B Nazanin" panose="00000400000000000000" pitchFamily="2" charset="-78"/>
              </a:rPr>
              <a:t>همچنین در ایجاد پوکی استخوان در زنان نقش دارد. </a:t>
            </a:r>
            <a:br>
              <a:rPr lang="fa-IR" altLang="en-US" sz="2400">
                <a:cs typeface="B Nazanin" panose="00000400000000000000" pitchFamily="2" charset="-78"/>
              </a:rPr>
            </a:br>
            <a:endParaRPr lang="fa-IR" altLang="en-US" sz="2400">
              <a:cs typeface="B Nazanin" panose="00000400000000000000" pitchFamily="2" charset="-78"/>
            </a:endParaRPr>
          </a:p>
        </p:txBody>
      </p:sp>
      <p:sp useBgFill="1">
        <p:nvSpPr>
          <p:cNvPr id="67588" name="Rectangle 1">
            <a:extLst>
              <a:ext uri="{FF2B5EF4-FFF2-40B4-BE49-F238E27FC236}">
                <a16:creationId xmlns:a16="http://schemas.microsoft.com/office/drawing/2014/main" id="{2FA78B77-A1AA-4CE0-9291-3A8FF6E3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0"/>
            <a:ext cx="5294313" cy="7699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استئوپنی و پوکی استخوان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>
            <a:extLst>
              <a:ext uri="{FF2B5EF4-FFF2-40B4-BE49-F238E27FC236}">
                <a16:creationId xmlns:a16="http://schemas.microsoft.com/office/drawing/2014/main" id="{9C1C9E0C-FA1D-4162-AA83-15F62215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525" y="1412875"/>
            <a:ext cx="9110663" cy="4824413"/>
          </a:xfrm>
        </p:spPr>
        <p:txBody>
          <a:bodyPr rtlCol="0">
            <a:normAutofit lnSpcReduction="10000"/>
          </a:bodyPr>
          <a:lstStyle/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آرتروز یا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زنان مسن </a:t>
            </a:r>
            <a:r>
              <a:rPr lang="fa-IR" sz="2400" dirty="0">
                <a:cs typeface="B Nazanin" panose="00000400000000000000" pitchFamily="2" charset="-78"/>
              </a:rPr>
              <a:t>نسبت به مردان مسن </a:t>
            </a:r>
            <a:r>
              <a:rPr lang="fa-IR" sz="2400" dirty="0" err="1">
                <a:cs typeface="B Nazanin" panose="00000400000000000000" pitchFamily="2" charset="-78"/>
              </a:rPr>
              <a:t>شایع‌تر</a:t>
            </a:r>
            <a:r>
              <a:rPr lang="fa-IR" sz="2400" dirty="0">
                <a:cs typeface="B Nazanin" panose="00000400000000000000" pitchFamily="2" charset="-78"/>
              </a:rPr>
              <a:t> اس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زنان بیشتر به دلیل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کاهش استروژن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در ایجاد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نقش دارد.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خطر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در واقع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بلافاصله پس از یائسگی افزایش </a:t>
            </a:r>
            <a:r>
              <a:rPr lang="fa-IR" sz="2400" dirty="0" err="1">
                <a:cs typeface="B Nazanin" panose="00000400000000000000" pitchFamily="2" charset="-78"/>
              </a:rPr>
              <a:t>می‌یابد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از آنجایی که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2400" dirty="0">
                <a:cs typeface="B Nazanin" panose="00000400000000000000" pitchFamily="2" charset="-78"/>
              </a:rPr>
              <a:t> در </a:t>
            </a:r>
            <a:r>
              <a:rPr lang="fa-IR" sz="2400" b="1" dirty="0" err="1">
                <a:cs typeface="B Nazanin" panose="00000400000000000000" pitchFamily="2" charset="-78"/>
                <a:hlinkClick r:id="rId2"/>
              </a:rPr>
              <a:t>تخمدان‌ها</a:t>
            </a:r>
            <a:r>
              <a:rPr lang="fa-IR" sz="2400" dirty="0">
                <a:cs typeface="B Nazanin" panose="00000400000000000000" pitchFamily="2" charset="-78"/>
              </a:rPr>
              <a:t> تولید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، یائسگی به معنای کاهش سطح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2400" dirty="0">
                <a:cs typeface="B Nazanin" panose="00000400000000000000" pitchFamily="2" charset="-78"/>
              </a:rPr>
              <a:t> است.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استروژن</a:t>
            </a:r>
            <a:r>
              <a:rPr lang="fa-IR" sz="2400" dirty="0">
                <a:cs typeface="B Nazanin" panose="00000400000000000000" pitchFamily="2" charset="-78"/>
              </a:rPr>
              <a:t> به طور کلی به ساخت </a:t>
            </a:r>
            <a:r>
              <a:rPr lang="fa-IR" sz="2400" dirty="0" err="1">
                <a:cs typeface="B Nazanin" panose="00000400000000000000" pitchFamily="2" charset="-78"/>
              </a:rPr>
              <a:t>ماهیچه‌ها</a:t>
            </a:r>
            <a:r>
              <a:rPr lang="fa-IR" sz="2400" dirty="0">
                <a:cs typeface="B Nazanin" panose="00000400000000000000" pitchFamily="2" charset="-78"/>
              </a:rPr>
              <a:t> و تقویت </a:t>
            </a:r>
            <a:r>
              <a:rPr lang="fa-IR" sz="2400" dirty="0" err="1">
                <a:cs typeface="B Nazanin" panose="00000400000000000000" pitchFamily="2" charset="-78"/>
              </a:rPr>
              <a:t>آن‌ها</a:t>
            </a:r>
            <a:r>
              <a:rPr lang="fa-IR" sz="2400" dirty="0">
                <a:cs typeface="B Nazanin" panose="00000400000000000000" pitchFamily="2" charset="-78"/>
              </a:rPr>
              <a:t> کمک </a:t>
            </a:r>
            <a:r>
              <a:rPr lang="fa-IR" sz="2400" dirty="0" err="1"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cs typeface="B Nazanin" panose="00000400000000000000" pitchFamily="2" charset="-78"/>
              </a:rPr>
              <a:t>، بنابراین </a:t>
            </a:r>
            <a:r>
              <a:rPr lang="fa-IR" sz="2400" dirty="0" err="1">
                <a:cs typeface="B Nazanin" panose="00000400000000000000" pitchFamily="2" charset="-78"/>
              </a:rPr>
              <a:t>آن‌ها</a:t>
            </a:r>
            <a:r>
              <a:rPr lang="fa-IR" sz="2400" dirty="0">
                <a:cs typeface="B Nazanin" panose="00000400000000000000" pitchFamily="2" charset="-78"/>
              </a:rPr>
              <a:t> بهتر </a:t>
            </a:r>
            <a:r>
              <a:rPr lang="fa-IR" sz="2400" dirty="0" err="1">
                <a:cs typeface="B Nazanin" panose="00000400000000000000" pitchFamily="2" charset="-78"/>
              </a:rPr>
              <a:t>می‌توانند</a:t>
            </a:r>
            <a:r>
              <a:rPr lang="fa-IR" sz="2400" dirty="0">
                <a:cs typeface="B Nazanin" panose="00000400000000000000" pitchFamily="2" charset="-78"/>
              </a:rPr>
              <a:t> از </a:t>
            </a:r>
            <a:r>
              <a:rPr lang="fa-IR" sz="2400" dirty="0" err="1">
                <a:cs typeface="B Nazanin" panose="00000400000000000000" pitchFamily="2" charset="-78"/>
              </a:rPr>
              <a:t>استخوان‌ها</a:t>
            </a:r>
            <a:r>
              <a:rPr lang="fa-IR" sz="2400" dirty="0">
                <a:cs typeface="B Nazanin" panose="00000400000000000000" pitchFamily="2" charset="-78"/>
              </a:rPr>
              <a:t> و مفاصل حمایت کنند. </a:t>
            </a:r>
          </a:p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سطوح </a:t>
            </a:r>
            <a:r>
              <a:rPr lang="fa-IR" sz="2400" dirty="0" err="1">
                <a:cs typeface="B Nazanin" panose="00000400000000000000" pitchFamily="2" charset="-78"/>
              </a:rPr>
              <a:t>کاهش‌یافته</a:t>
            </a:r>
            <a:r>
              <a:rPr lang="fa-IR" sz="2400" dirty="0">
                <a:cs typeface="B Nazanin" panose="00000400000000000000" pitchFamily="2" charset="-78"/>
              </a:rPr>
              <a:t> بیشتر خطر ابتلا به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را در زنان افزایش </a:t>
            </a:r>
            <a:r>
              <a:rPr lang="fa-IR" sz="2400" dirty="0" err="1"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cs typeface="B Nazanin" panose="00000400000000000000" pitchFamily="2" charset="-78"/>
              </a:rPr>
              <a:t>. </a:t>
            </a:r>
          </a:p>
          <a:p>
            <a:pPr algn="just" rtl="1">
              <a:defRPr/>
            </a:pPr>
            <a:r>
              <a:rPr lang="fa-IR" sz="2400" dirty="0">
                <a:cs typeface="B Nazanin" panose="00000400000000000000" pitchFamily="2" charset="-78"/>
              </a:rPr>
              <a:t>ارتباط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با </a:t>
            </a:r>
            <a:r>
              <a:rPr lang="fa-IR" sz="2400" dirty="0" err="1">
                <a:cs typeface="B Nazanin" panose="00000400000000000000" pitchFamily="2" charset="-78"/>
              </a:rPr>
              <a:t>بیومکانیک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عملکرد منحصر به فرد مفاصل زنان </a:t>
            </a:r>
            <a:r>
              <a:rPr lang="fa-IR" sz="2400" dirty="0">
                <a:cs typeface="B Nazanin" panose="00000400000000000000" pitchFamily="2" charset="-78"/>
              </a:rPr>
              <a:t>مرتبط است. </a:t>
            </a:r>
          </a:p>
          <a:p>
            <a:pPr algn="just" rtl="1">
              <a:defRPr/>
            </a:pPr>
            <a:r>
              <a:rPr lang="fa-IR" sz="2400" dirty="0" err="1">
                <a:cs typeface="B Nazanin" panose="00000400000000000000" pitchFamily="2" charset="-78"/>
              </a:rPr>
              <a:t>باسن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پهن‌تر</a:t>
            </a:r>
            <a:r>
              <a:rPr lang="fa-IR" sz="2400" dirty="0">
                <a:cs typeface="B Nazanin" panose="00000400000000000000" pitchFamily="2" charset="-78"/>
              </a:rPr>
              <a:t>، مفاصل </a:t>
            </a:r>
            <a:r>
              <a:rPr lang="fa-IR" sz="2400" dirty="0" err="1">
                <a:cs typeface="B Nazanin" panose="00000400000000000000" pitchFamily="2" charset="-78"/>
              </a:rPr>
              <a:t>انعطاف‌پذیرتر</a:t>
            </a:r>
            <a:r>
              <a:rPr lang="fa-IR" sz="2400" dirty="0">
                <a:cs typeface="B Nazanin" panose="00000400000000000000" pitchFamily="2" charset="-78"/>
              </a:rPr>
              <a:t>، تحرک بیش از حد و اثرات زایمان، همگی در ایجاد</a:t>
            </a:r>
          </a:p>
          <a:p>
            <a:pPr marL="0" indent="0" algn="r" rtl="1">
              <a:buFont typeface="Wingdings 3" panose="05040102010807070707" pitchFamily="18" charset="2"/>
              <a:buNone/>
              <a:defRPr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استئوآرتریت</a:t>
            </a:r>
            <a:r>
              <a:rPr lang="fa-IR" sz="2400" dirty="0">
                <a:cs typeface="B Nazanin" panose="00000400000000000000" pitchFamily="2" charset="-78"/>
              </a:rPr>
              <a:t> و افزایش خطر ابتلا به این بیماری در زنان نقش دارند.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 useBgFill="1">
        <p:nvSpPr>
          <p:cNvPr id="69635" name="Rectangle 1">
            <a:extLst>
              <a:ext uri="{FF2B5EF4-FFF2-40B4-BE49-F238E27FC236}">
                <a16:creationId xmlns:a16="http://schemas.microsoft.com/office/drawing/2014/main" id="{4246A80C-4E19-4967-BA70-8502F556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36538"/>
            <a:ext cx="1414463" cy="768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آرتروز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>
            <a:extLst>
              <a:ext uri="{FF2B5EF4-FFF2-40B4-BE49-F238E27FC236}">
                <a16:creationId xmlns:a16="http://schemas.microsoft.com/office/drawing/2014/main" id="{3934C049-1E0E-4B47-85B0-4C753CE6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813C859-BA43-4514-906C-F8EAE1694D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4963" y="1179513"/>
            <a:ext cx="9110662" cy="5445125"/>
          </a:xfrm>
        </p:spPr>
        <p:txBody>
          <a:bodyPr rtlCol="0">
            <a:normAutofit fontScale="77500" lnSpcReduction="20000"/>
          </a:bodyPr>
          <a:lstStyle/>
          <a:p>
            <a:pPr algn="just" rtl="1">
              <a:defRPr/>
            </a:pPr>
            <a:r>
              <a:rPr lang="fa-IR" sz="2600" dirty="0">
                <a:cs typeface="B Nazanin" panose="00000400000000000000" pitchFamily="2" charset="-78"/>
              </a:rPr>
              <a:t>شرایط آرتریت </a:t>
            </a:r>
            <a:r>
              <a:rPr lang="fa-IR" sz="2600" dirty="0" err="1">
                <a:cs typeface="B Nazanin" panose="00000400000000000000" pitchFamily="2" charset="-78"/>
              </a:rPr>
              <a:t>التهابی</a:t>
            </a:r>
            <a:r>
              <a:rPr lang="fa-IR" sz="2600" dirty="0">
                <a:cs typeface="B Nazanin" panose="00000400000000000000" pitchFamily="2" charset="-78"/>
              </a:rPr>
              <a:t> در </a:t>
            </a:r>
            <a:r>
              <a:rPr lang="fa-IR" sz="2600" b="1" dirty="0" err="1">
                <a:cs typeface="B Nazanin" panose="00000400000000000000" pitchFamily="2" charset="-78"/>
                <a:hlinkClick r:id="rId2"/>
              </a:rPr>
              <a:t>بیماری‌های</a:t>
            </a:r>
            <a:r>
              <a:rPr lang="fa-IR" sz="2600" b="1" dirty="0">
                <a:cs typeface="B Nazanin" panose="00000400000000000000" pitchFamily="2" charset="-78"/>
                <a:hlinkClick r:id="rId2"/>
              </a:rPr>
              <a:t> روماتیسمی</a:t>
            </a:r>
            <a:r>
              <a:rPr lang="fa-IR" sz="2600" dirty="0">
                <a:cs typeface="B Nazanin" panose="00000400000000000000" pitchFamily="2" charset="-78"/>
              </a:rPr>
              <a:t> مانند آرتریت روماتوئید مفاصل متعدد را تحت تأثیر قرار </a:t>
            </a:r>
            <a:r>
              <a:rPr lang="fa-IR" sz="2600" dirty="0" err="1">
                <a:cs typeface="B Nazanin" panose="00000400000000000000" pitchFamily="2" charset="-78"/>
              </a:rPr>
              <a:t>می‌دهند</a:t>
            </a:r>
            <a:r>
              <a:rPr lang="en-US" sz="2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600" dirty="0">
                <a:cs typeface="B Nazanin" panose="00000400000000000000" pitchFamily="2" charset="-78"/>
              </a:rPr>
              <a:t>شرایط آرتریت </a:t>
            </a:r>
            <a:r>
              <a:rPr lang="fa-IR" sz="2600" dirty="0" err="1">
                <a:cs typeface="B Nazanin" panose="00000400000000000000" pitchFamily="2" charset="-78"/>
              </a:rPr>
              <a:t>التهابی</a:t>
            </a:r>
            <a:r>
              <a:rPr lang="fa-IR" sz="2600" dirty="0">
                <a:cs typeface="B Nazanin" panose="00000400000000000000" pitchFamily="2" charset="-78"/>
              </a:rPr>
              <a:t> به عنوان </a:t>
            </a:r>
            <a:r>
              <a:rPr lang="fa-IR" sz="2600" b="1" dirty="0" err="1">
                <a:cs typeface="B Nazanin" panose="00000400000000000000" pitchFamily="2" charset="-78"/>
                <a:hlinkClick r:id="rId3"/>
              </a:rPr>
              <a:t>بیماری‌های</a:t>
            </a:r>
            <a:r>
              <a:rPr lang="fa-IR" sz="2600" b="1" dirty="0">
                <a:cs typeface="B Nazanin" panose="00000400000000000000" pitchFamily="2" charset="-78"/>
                <a:hlinkClick r:id="rId3"/>
              </a:rPr>
              <a:t> خود ایمنی</a:t>
            </a:r>
            <a:r>
              <a:rPr lang="fa-IR" sz="2600" dirty="0">
                <a:cs typeface="B Nazanin" panose="00000400000000000000" pitchFamily="2" charset="-78"/>
              </a:rPr>
              <a:t> در نظر گرفته </a:t>
            </a:r>
            <a:r>
              <a:rPr lang="fa-IR" sz="2600" dirty="0" err="1">
                <a:cs typeface="B Nazanin" panose="00000400000000000000" pitchFamily="2" charset="-78"/>
              </a:rPr>
              <a:t>می‌شود</a:t>
            </a:r>
            <a:r>
              <a:rPr lang="fa-IR" sz="2600" dirty="0">
                <a:cs typeface="B Nazanin" panose="00000400000000000000" pitchFamily="2" charset="-78"/>
              </a:rPr>
              <a:t> و به دلیل ایجاد التهاب مزمن و مداوم که </a:t>
            </a:r>
            <a:r>
              <a:rPr lang="fa-IR" sz="2600" dirty="0" err="1">
                <a:cs typeface="B Nazanin" panose="00000400000000000000" pitchFamily="2" charset="-78"/>
              </a:rPr>
              <a:t>می‌تواند</a:t>
            </a:r>
            <a:r>
              <a:rPr lang="fa-IR" sz="2600" dirty="0">
                <a:cs typeface="B Nazanin" panose="00000400000000000000" pitchFamily="2" charset="-78"/>
              </a:rPr>
              <a:t> منجر به آسیب مفاصل و بافت در افراد مبتلا شود، شناخته شده است.</a:t>
            </a:r>
          </a:p>
          <a:p>
            <a:pPr algn="just" rtl="1">
              <a:defRPr/>
            </a:pPr>
            <a:r>
              <a:rPr lang="fa-IR" sz="2600" dirty="0">
                <a:cs typeface="B Nazanin" panose="00000400000000000000" pitchFamily="2" charset="-78"/>
              </a:rPr>
              <a:t>زنان بیشتر از مردان به آرتریت </a:t>
            </a:r>
            <a:r>
              <a:rPr lang="fa-IR" sz="2600" dirty="0" err="1">
                <a:cs typeface="B Nazanin" panose="00000400000000000000" pitchFamily="2" charset="-78"/>
              </a:rPr>
              <a:t>التهابی</a:t>
            </a:r>
            <a:r>
              <a:rPr lang="fa-IR" sz="2600" dirty="0">
                <a:cs typeface="B Nazanin" panose="00000400000000000000" pitchFamily="2" charset="-78"/>
              </a:rPr>
              <a:t> مبتلا </a:t>
            </a:r>
            <a:r>
              <a:rPr lang="fa-IR" sz="2600" dirty="0" err="1">
                <a:cs typeface="B Nazanin" panose="00000400000000000000" pitchFamily="2" charset="-78"/>
              </a:rPr>
              <a:t>می‌شوند</a:t>
            </a:r>
            <a:r>
              <a:rPr lang="fa-IR" sz="2600" dirty="0">
                <a:cs typeface="B Nazanin" panose="00000400000000000000" pitchFamily="2" charset="-78"/>
              </a:rPr>
              <a:t>. محققان فکر </a:t>
            </a:r>
            <a:r>
              <a:rPr lang="fa-IR" sz="2600" dirty="0" err="1">
                <a:cs typeface="B Nazanin" panose="00000400000000000000" pitchFamily="2" charset="-78"/>
              </a:rPr>
              <a:t>می‌کنند</a:t>
            </a:r>
            <a:r>
              <a:rPr lang="fa-IR" sz="2600" dirty="0">
                <a:cs typeface="B Nazanin" panose="00000400000000000000" pitchFamily="2" charset="-78"/>
              </a:rPr>
              <a:t> که این به </a:t>
            </a:r>
            <a:r>
              <a:rPr lang="fa-IR" sz="2600" dirty="0" err="1">
                <a:cs typeface="B Nazanin" panose="00000400000000000000" pitchFamily="2" charset="-78"/>
              </a:rPr>
              <a:t>هورمون‌های</a:t>
            </a:r>
            <a:r>
              <a:rPr lang="fa-IR" sz="2600" dirty="0">
                <a:cs typeface="B Nazanin" panose="00000400000000000000" pitchFamily="2" charset="-78"/>
              </a:rPr>
              <a:t> جنسی و </a:t>
            </a:r>
            <a:r>
              <a:rPr lang="fa-IR" sz="2600" dirty="0" err="1">
                <a:cs typeface="B Nazanin" panose="00000400000000000000" pitchFamily="2" charset="-78"/>
              </a:rPr>
              <a:t>پاسخ‌های</a:t>
            </a:r>
            <a:r>
              <a:rPr lang="fa-IR" sz="2600" dirty="0">
                <a:cs typeface="B Nazanin" panose="00000400000000000000" pitchFamily="2" charset="-78"/>
              </a:rPr>
              <a:t> زنان به </a:t>
            </a:r>
            <a:r>
              <a:rPr lang="fa-IR" sz="2600" dirty="0" err="1">
                <a:cs typeface="B Nazanin" panose="00000400000000000000" pitchFamily="2" charset="-78"/>
              </a:rPr>
              <a:t>عفونت‌ها</a:t>
            </a:r>
            <a:r>
              <a:rPr lang="fa-IR" sz="2600" dirty="0">
                <a:cs typeface="B Nazanin" panose="00000400000000000000" pitchFamily="2" charset="-78"/>
              </a:rPr>
              <a:t>، </a:t>
            </a:r>
            <a:r>
              <a:rPr lang="fa-IR" sz="2600" dirty="0" err="1">
                <a:cs typeface="B Nazanin" panose="00000400000000000000" pitchFamily="2" charset="-78"/>
              </a:rPr>
              <a:t>واکسیناسیون‌ها</a:t>
            </a:r>
            <a:r>
              <a:rPr lang="fa-IR" sz="2600" dirty="0">
                <a:cs typeface="B Nazanin" panose="00000400000000000000" pitchFamily="2" charset="-78"/>
              </a:rPr>
              <a:t> و </a:t>
            </a:r>
            <a:r>
              <a:rPr lang="fa-IR" sz="2600" dirty="0" err="1">
                <a:cs typeface="B Nazanin" panose="00000400000000000000" pitchFamily="2" charset="-78"/>
              </a:rPr>
              <a:t>محرک‌های</a:t>
            </a:r>
            <a:r>
              <a:rPr lang="fa-IR" sz="2600" dirty="0">
                <a:cs typeface="B Nazanin" panose="00000400000000000000" pitchFamily="2" charset="-78"/>
              </a:rPr>
              <a:t> محیطی مانند </a:t>
            </a:r>
            <a:r>
              <a:rPr lang="fa-IR" sz="2600" b="1" dirty="0">
                <a:cs typeface="B Nazanin" panose="00000400000000000000" pitchFamily="2" charset="-78"/>
                <a:hlinkClick r:id="rId4"/>
              </a:rPr>
              <a:t>استرس</a:t>
            </a:r>
            <a:r>
              <a:rPr lang="fa-IR" sz="2600" dirty="0">
                <a:cs typeface="B Nazanin" panose="00000400000000000000" pitchFamily="2" charset="-78"/>
              </a:rPr>
              <a:t>، </a:t>
            </a:r>
            <a:r>
              <a:rPr lang="fa-IR" sz="2600" dirty="0" err="1">
                <a:cs typeface="B Nazanin" panose="00000400000000000000" pitchFamily="2" charset="-78"/>
              </a:rPr>
              <a:t>مسئولیت‌ها</a:t>
            </a:r>
            <a:r>
              <a:rPr lang="fa-IR" sz="2600" dirty="0">
                <a:cs typeface="B Nazanin" panose="00000400000000000000" pitchFamily="2" charset="-78"/>
              </a:rPr>
              <a:t> و نحوه واکنش </a:t>
            </a:r>
            <a:r>
              <a:rPr lang="fa-IR" sz="2600" dirty="0" err="1">
                <a:cs typeface="B Nazanin" panose="00000400000000000000" pitchFamily="2" charset="-78"/>
              </a:rPr>
              <a:t>آن‌ها</a:t>
            </a:r>
            <a:r>
              <a:rPr lang="fa-IR" sz="2600" dirty="0">
                <a:cs typeface="B Nazanin" panose="00000400000000000000" pitchFamily="2" charset="-78"/>
              </a:rPr>
              <a:t> به رویدادهای خارجی مرتبط است. </a:t>
            </a:r>
          </a:p>
          <a:p>
            <a:pPr algn="just" rtl="1">
              <a:defRPr/>
            </a:pPr>
            <a:r>
              <a:rPr lang="fa-IR" sz="2600" dirty="0">
                <a:cs typeface="B Nazanin" panose="00000400000000000000" pitchFamily="2" charset="-78"/>
              </a:rPr>
              <a:t>سطوح بالای استروژن در زنان </a:t>
            </a:r>
            <a:r>
              <a:rPr lang="fa-IR" sz="2600" dirty="0" err="1">
                <a:cs typeface="B Nazanin" panose="00000400000000000000" pitchFamily="2" charset="-78"/>
              </a:rPr>
              <a:t>می‌تواند</a:t>
            </a:r>
            <a:r>
              <a:rPr lang="fa-IR" sz="2600" dirty="0">
                <a:cs typeface="B Nazanin" panose="00000400000000000000" pitchFamily="2" charset="-78"/>
              </a:rPr>
              <a:t> </a:t>
            </a:r>
            <a:r>
              <a:rPr lang="fa-IR" sz="2600" b="1" dirty="0">
                <a:cs typeface="B Nazanin" panose="00000400000000000000" pitchFamily="2" charset="-78"/>
                <a:hlinkClick r:id="rId5"/>
              </a:rPr>
              <a:t>سیستم ایمنی بدن</a:t>
            </a:r>
            <a:r>
              <a:rPr lang="fa-IR" sz="2600" dirty="0">
                <a:cs typeface="B Nazanin" panose="00000400000000000000" pitchFamily="2" charset="-78"/>
              </a:rPr>
              <a:t> را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مجبور به عملکرد نادرست کند</a:t>
            </a:r>
            <a:r>
              <a:rPr lang="fa-IR" sz="2600" dirty="0">
                <a:cs typeface="B Nazanin" panose="00000400000000000000" pitchFamily="2" charset="-78"/>
              </a:rPr>
              <a:t>. محققان همچنین </a:t>
            </a:r>
            <a:r>
              <a:rPr lang="fa-IR" sz="2600" dirty="0" err="1">
                <a:cs typeface="B Nazanin" panose="00000400000000000000" pitchFamily="2" charset="-78"/>
              </a:rPr>
              <a:t>می‌دانند</a:t>
            </a:r>
            <a:r>
              <a:rPr lang="fa-IR" sz="2600" dirty="0">
                <a:cs typeface="B Nazanin" panose="00000400000000000000" pitchFamily="2" charset="-78"/>
              </a:rPr>
              <a:t> که استروژن </a:t>
            </a:r>
            <a:r>
              <a:rPr lang="fa-IR" sz="2600" dirty="0" err="1">
                <a:cs typeface="B Nazanin" panose="00000400000000000000" pitchFamily="2" charset="-78"/>
              </a:rPr>
              <a:t>سلول‌های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لنفوسیت</a:t>
            </a:r>
            <a:r>
              <a:rPr lang="en-US" sz="26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را افزایش </a:t>
            </a:r>
            <a:r>
              <a:rPr lang="fa-IR" sz="2600" dirty="0" err="1">
                <a:cs typeface="B Nazanin" panose="00000400000000000000" pitchFamily="2" charset="-78"/>
              </a:rPr>
              <a:t>می‌دهد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 err="1">
                <a:cs typeface="B Nazanin" panose="00000400000000000000" pitchFamily="2" charset="-78"/>
              </a:rPr>
              <a:t>سلول‌هایی</a:t>
            </a:r>
            <a:r>
              <a:rPr lang="fa-IR" sz="2600" dirty="0">
                <a:cs typeface="B Nazanin" panose="00000400000000000000" pitchFamily="2" charset="-78"/>
              </a:rPr>
              <a:t> که به دلیل ایجاد اختلال در عملکرد سیستم ایمنی شناخته </a:t>
            </a:r>
            <a:r>
              <a:rPr lang="fa-IR" sz="2600" dirty="0" err="1">
                <a:cs typeface="B Nazanin" panose="00000400000000000000" pitchFamily="2" charset="-78"/>
              </a:rPr>
              <a:t>می‌شوند</a:t>
            </a:r>
            <a:r>
              <a:rPr lang="fa-IR" sz="2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600" dirty="0">
                <a:cs typeface="B Nazanin" panose="00000400000000000000" pitchFamily="2" charset="-78"/>
              </a:rPr>
              <a:t>علاوه بر این، استروژن </a:t>
            </a:r>
            <a:r>
              <a:rPr lang="fa-IR" sz="2600" dirty="0" err="1">
                <a:cs typeface="B Nazanin" panose="00000400000000000000" pitchFamily="2" charset="-78"/>
              </a:rPr>
              <a:t>می‌تواند</a:t>
            </a:r>
            <a:r>
              <a:rPr lang="fa-IR" sz="2600" dirty="0">
                <a:cs typeface="B Nazanin" panose="00000400000000000000" pitchFamily="2" charset="-78"/>
              </a:rPr>
              <a:t> تولید </a:t>
            </a:r>
            <a:r>
              <a:rPr lang="fa-IR" sz="2600" dirty="0" err="1">
                <a:solidFill>
                  <a:srgbClr val="FF0000"/>
                </a:solidFill>
                <a:cs typeface="B Nazanin" panose="00000400000000000000" pitchFamily="2" charset="-78"/>
              </a:rPr>
              <a:t>پروتئین‌های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 err="1">
                <a:solidFill>
                  <a:srgbClr val="FF0000"/>
                </a:solidFill>
                <a:cs typeface="B Nazanin" panose="00000400000000000000" pitchFamily="2" charset="-78"/>
              </a:rPr>
              <a:t>التهابی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خاصی </a:t>
            </a:r>
            <a:r>
              <a:rPr lang="fa-IR" sz="2600" dirty="0">
                <a:cs typeface="B Nazanin" panose="00000400000000000000" pitchFamily="2" charset="-78"/>
              </a:rPr>
              <a:t>را افزایش دهد که در شرایط عمومی و در سطوح متوسط ​​با </a:t>
            </a:r>
            <a:r>
              <a:rPr lang="fa-IR" sz="2600" b="1" dirty="0" err="1">
                <a:cs typeface="B Nazanin" panose="00000400000000000000" pitchFamily="2" charset="-78"/>
                <a:hlinkClick r:id="rId6"/>
              </a:rPr>
              <a:t>باکتری‌ها</a:t>
            </a:r>
            <a:r>
              <a:rPr lang="fa-IR" sz="2600" dirty="0">
                <a:cs typeface="B Nazanin" panose="00000400000000000000" pitchFamily="2" charset="-78"/>
              </a:rPr>
              <a:t>، </a:t>
            </a:r>
            <a:r>
              <a:rPr lang="fa-IR" sz="2600" b="1" dirty="0" err="1">
                <a:cs typeface="B Nazanin" panose="00000400000000000000" pitchFamily="2" charset="-78"/>
                <a:hlinkClick r:id="rId7"/>
              </a:rPr>
              <a:t>ویروس‌ها</a:t>
            </a:r>
            <a:r>
              <a:rPr lang="fa-IR" sz="2600" dirty="0">
                <a:cs typeface="B Nazanin" panose="00000400000000000000" pitchFamily="2" charset="-78"/>
              </a:rPr>
              <a:t> و سایر مواد مضر مبارزه </a:t>
            </a:r>
            <a:r>
              <a:rPr lang="fa-IR" sz="2600" dirty="0" err="1">
                <a:cs typeface="B Nazanin" panose="00000400000000000000" pitchFamily="2" charset="-78"/>
              </a:rPr>
              <a:t>می‌کنند</a:t>
            </a:r>
            <a:r>
              <a:rPr lang="fa-IR" sz="2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600" dirty="0" err="1">
                <a:cs typeface="B Nazanin" panose="00000400000000000000" pitchFamily="2" charset="-78"/>
              </a:rPr>
              <a:t>مطالعه‌ای</a:t>
            </a:r>
            <a:r>
              <a:rPr lang="fa-IR" sz="2600" dirty="0">
                <a:cs typeface="B Nazanin" panose="00000400000000000000" pitchFamily="2" charset="-78"/>
              </a:rPr>
              <a:t> که در سال ۲۰۱۲ در ژورنال</a:t>
            </a:r>
            <a:r>
              <a:rPr lang="en-US" sz="2600" dirty="0">
                <a:cs typeface="B Nazanin" panose="00000400000000000000" pitchFamily="2" charset="-78"/>
              </a:rPr>
              <a:t>Nature Genetics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گزارش شد، نشان </a:t>
            </a:r>
            <a:r>
              <a:rPr lang="fa-IR" sz="2600" dirty="0" err="1">
                <a:cs typeface="B Nazanin" panose="00000400000000000000" pitchFamily="2" charset="-78"/>
              </a:rPr>
              <a:t>می‌دهد</a:t>
            </a:r>
            <a:r>
              <a:rPr lang="fa-IR" sz="2600" dirty="0">
                <a:cs typeface="B Nazanin" panose="00000400000000000000" pitchFamily="2" charset="-78"/>
              </a:rPr>
              <a:t> که </a:t>
            </a:r>
            <a:r>
              <a:rPr lang="fa-IR" sz="2600" dirty="0" err="1">
                <a:solidFill>
                  <a:srgbClr val="FF0000"/>
                </a:solidFill>
                <a:cs typeface="B Nazanin" panose="00000400000000000000" pitchFamily="2" charset="-78"/>
              </a:rPr>
              <a:t>کروموزوم‌های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2600" dirty="0">
                <a:solidFill>
                  <a:srgbClr val="FF0000"/>
                </a:solidFill>
                <a:cs typeface="B Nazanin" panose="00000400000000000000" pitchFamily="2" charset="-78"/>
              </a:rPr>
              <a:t>X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2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در ایجاد </a:t>
            </a:r>
            <a:r>
              <a:rPr lang="fa-IR" sz="2600" dirty="0" err="1">
                <a:cs typeface="B Nazanin" panose="00000400000000000000" pitchFamily="2" charset="-78"/>
              </a:rPr>
              <a:t>بیماری‌های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 err="1">
                <a:cs typeface="B Nazanin" panose="00000400000000000000" pitchFamily="2" charset="-78"/>
              </a:rPr>
              <a:t>خودایمنی</a:t>
            </a:r>
            <a:r>
              <a:rPr lang="fa-IR" sz="2600" dirty="0">
                <a:cs typeface="B Nazanin" panose="00000400000000000000" pitchFamily="2" charset="-78"/>
              </a:rPr>
              <a:t> نقش دارند و از آنجایی که زنان دارای دو </a:t>
            </a:r>
            <a:r>
              <a:rPr lang="fa-IR" sz="2600" b="1" dirty="0" err="1">
                <a:cs typeface="B Nazanin" panose="00000400000000000000" pitchFamily="2" charset="-78"/>
                <a:hlinkClick r:id="rId8"/>
              </a:rPr>
              <a:t>کروموزوم</a:t>
            </a:r>
            <a:r>
              <a:rPr lang="fa-IR" sz="2600" dirty="0">
                <a:cs typeface="B Nazanin" panose="00000400000000000000" pitchFamily="2" charset="-78"/>
              </a:rPr>
              <a:t> </a:t>
            </a:r>
            <a:r>
              <a:rPr lang="en-US" sz="2600" dirty="0">
                <a:cs typeface="B Nazanin" panose="00000400000000000000" pitchFamily="2" charset="-78"/>
              </a:rPr>
              <a:t>X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en-US" sz="2600" dirty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هستند پس خطر ابتلا به این نوع </a:t>
            </a:r>
            <a:r>
              <a:rPr lang="fa-IR" sz="2600" dirty="0" err="1">
                <a:cs typeface="B Nazanin" panose="00000400000000000000" pitchFamily="2" charset="-78"/>
              </a:rPr>
              <a:t>بیماری‌ها</a:t>
            </a:r>
            <a:r>
              <a:rPr lang="fa-IR" sz="2600" dirty="0">
                <a:cs typeface="B Nazanin" panose="00000400000000000000" pitchFamily="2" charset="-78"/>
              </a:rPr>
              <a:t> در </a:t>
            </a:r>
            <a:r>
              <a:rPr lang="fa-IR" sz="2600" dirty="0" err="1">
                <a:cs typeface="B Nazanin" panose="00000400000000000000" pitchFamily="2" charset="-78"/>
              </a:rPr>
              <a:t>آن‌ها</a:t>
            </a:r>
            <a:r>
              <a:rPr lang="fa-IR" sz="2600" dirty="0">
                <a:cs typeface="B Nazanin" panose="00000400000000000000" pitchFamily="2" charset="-78"/>
              </a:rPr>
              <a:t> دو برابر بیشتر از مردان است.</a:t>
            </a:r>
          </a:p>
          <a:p>
            <a:pPr marL="0" indent="0" algn="just" rtl="1">
              <a:buFont typeface="Wingdings 3" panose="05040102010807070707" pitchFamily="18" charset="2"/>
              <a:buNone/>
              <a:defRPr/>
            </a:pPr>
            <a:br>
              <a:rPr lang="fa-IR" sz="2400" dirty="0">
                <a:cs typeface="B Nazanin" panose="00000400000000000000" pitchFamily="2" charset="-78"/>
              </a:rPr>
            </a:br>
            <a:endParaRPr lang="fa-I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 useBgFill="1">
        <p:nvSpPr>
          <p:cNvPr id="71683" name="Rectangle 1">
            <a:extLst>
              <a:ext uri="{FF2B5EF4-FFF2-40B4-BE49-F238E27FC236}">
                <a16:creationId xmlns:a16="http://schemas.microsoft.com/office/drawing/2014/main" id="{F68E806A-EADC-49E9-AEEC-B1CB7E73F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236538"/>
            <a:ext cx="3044825" cy="7683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4400">
                <a:solidFill>
                  <a:srgbClr val="9999FF"/>
                </a:solidFill>
                <a:cs typeface="B Nazanin" panose="00000400000000000000" pitchFamily="2" charset="-78"/>
              </a:rPr>
              <a:t>آرتریت التهابی</a:t>
            </a:r>
            <a:endParaRPr lang="en-US" altLang="en-US" sz="44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18C9161-FB87-414D-B3DE-CC7C07101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2788" y="1489075"/>
            <a:ext cx="8596312" cy="3879850"/>
          </a:xfrm>
        </p:spPr>
        <p:txBody>
          <a:bodyPr/>
          <a:lstStyle/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در زمان تولد حدود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۲۷۰ استخوان</a:t>
            </a:r>
            <a:r>
              <a:rPr lang="fa-IR" altLang="en-US" sz="2400" b="1">
                <a:cs typeface="B Nazanin" panose="00000400000000000000" pitchFamily="2" charset="-78"/>
              </a:rPr>
              <a:t> در بدن وجود دارند. با بزرگ شدن بچه و با افزایش سن بعضی از این استخوان‌ها به هم چسبیده و در نهایت </a:t>
            </a:r>
            <a:r>
              <a:rPr lang="fa-IR" altLang="en-US" sz="2400" b="1" u="sng">
                <a:cs typeface="B Nazanin" panose="00000400000000000000" pitchFamily="2" charset="-78"/>
              </a:rPr>
              <a:t>۲۰۶ استخوان </a:t>
            </a:r>
            <a:r>
              <a:rPr lang="fa-IR" altLang="en-US" sz="2400" b="1">
                <a:cs typeface="B Nazanin" panose="00000400000000000000" pitchFamily="2" charset="-78"/>
              </a:rPr>
              <a:t>را برای یک فرد بالغ ایجاد می‌کنند.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بزرگ‌ترین استخوان بدن استخوان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ران</a:t>
            </a:r>
            <a:r>
              <a:rPr lang="fa-IR" altLang="en-US" sz="2400" b="1">
                <a:cs typeface="B Nazanin" panose="00000400000000000000" pitchFamily="2" charset="-78"/>
              </a:rPr>
              <a:t> و کوچکترین آن‌ها استخوانچه‌های </a:t>
            </a:r>
            <a:r>
              <a:rPr lang="fa-IR" altLang="en-US" sz="2400" b="1">
                <a:cs typeface="B Nazanin" panose="00000400000000000000" pitchFamily="2" charset="-78"/>
                <a:hlinkClick r:id="rId2" tooltip="گوش میانی"/>
              </a:rPr>
              <a:t>گوش میانی</a:t>
            </a:r>
            <a:r>
              <a:rPr lang="fa-IR" altLang="en-US" sz="2400" b="1">
                <a:cs typeface="B Nazanin" panose="00000400000000000000" pitchFamily="2" charset="-78"/>
              </a:rPr>
              <a:t> هستند.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استخوان‌های بدن از بافت </a:t>
            </a:r>
            <a:r>
              <a:rPr lang="fa-IR" altLang="en-US" sz="2400" b="1">
                <a:cs typeface="B Nazanin" panose="00000400000000000000" pitchFamily="2" charset="-78"/>
                <a:hlinkClick r:id="rId3" tooltip="سفتی"/>
              </a:rPr>
              <a:t>سخت</a:t>
            </a:r>
            <a:r>
              <a:rPr lang="fa-IR" altLang="en-US" sz="2400" b="1">
                <a:cs typeface="B Nazanin" panose="00000400000000000000" pitchFamily="2" charset="-78"/>
              </a:rPr>
              <a:t> و محکمی به نام 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  <a:hlinkClick r:id="rId4" tooltip="بافت همبند"/>
              </a:rPr>
              <a:t>بافت همبند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 </a:t>
            </a:r>
            <a:r>
              <a:rPr lang="fa-IR" altLang="en-US" sz="2400" b="1">
                <a:cs typeface="B Nazanin" panose="00000400000000000000" pitchFamily="2" charset="-78"/>
              </a:rPr>
              <a:t>تشکیل شده‌است. استخوان یک بافت زنده و در واقع یک </a:t>
            </a:r>
            <a:r>
              <a:rPr lang="fa-IR" altLang="en-US" sz="2400" b="1">
                <a:cs typeface="B Nazanin" panose="00000400000000000000" pitchFamily="2" charset="-78"/>
                <a:hlinkClick r:id="rId5" tooltip="اندام"/>
              </a:rPr>
              <a:t>اندام</a:t>
            </a:r>
            <a:r>
              <a:rPr lang="fa-IR" altLang="en-US" sz="2400" b="1">
                <a:cs typeface="B Nazanin" panose="00000400000000000000" pitchFamily="2" charset="-78"/>
              </a:rPr>
              <a:t> است. رشد می‌کند، تغذیه می‌کند، تغییر شکل می‌دهد و می‌میرد.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استخوان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سخت‌ترین</a:t>
            </a:r>
            <a:r>
              <a:rPr lang="fa-IR" altLang="en-US" sz="2400" b="1">
                <a:cs typeface="B Nazanin" panose="00000400000000000000" pitchFamily="2" charset="-78"/>
              </a:rPr>
              <a:t> بافت همبند یا پیوندی است.</a:t>
            </a:r>
            <a:endParaRPr lang="en-US" altLang="en-US" sz="2400" b="1">
              <a:cs typeface="B Nazanin" panose="00000400000000000000" pitchFamily="2" charset="-7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67E8F9F-63B2-4EE4-BA62-D93BC1187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363EF-BC7B-410F-9D77-25DCD10D24AE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966038EC-DB9D-4CE4-9304-61BFB1AE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852A151-9B24-44C3-9AFC-61AE8E9DE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en-US" sz="3600">
                <a:cs typeface="Zar" pitchFamily="2" charset="0"/>
              </a:rPr>
              <a:t>Bone resorption markers 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en-US" sz="3600">
                <a:cs typeface="Zar" pitchFamily="2" charset="0"/>
              </a:rPr>
              <a:t>Bone formation markers 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40555B68-7734-4E81-AA5B-10CF60EBA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B3C980-17B1-4C98-947E-E8425E2985A8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039D84E-6764-493B-8A1D-FC3D65E1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  <a:cs typeface="Times New Roman" panose="02020603050405020304" pitchFamily="18" charset="0"/>
              </a:rPr>
              <a:t>Bone Biomarkers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3E195260-A546-436E-B76B-B9BA7E50D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0BA1DA-9097-42BC-B3A2-69D0A8D5ABCB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5779" name="Text Box 4" descr="Stationery">
            <a:extLst>
              <a:ext uri="{FF2B5EF4-FFF2-40B4-BE49-F238E27FC236}">
                <a16:creationId xmlns:a16="http://schemas.microsoft.com/office/drawing/2014/main" id="{723DD00F-4527-4C55-A286-BA614746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060575"/>
            <a:ext cx="9145587" cy="17541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chemeClr val="tx1"/>
                </a:solidFill>
                <a:cs typeface="Arial" panose="020B0604020202020204" pitchFamily="34" charset="0"/>
              </a:rPr>
              <a:t>Unfortunately, the ideal marker does not exist.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3757FF1-FA6D-448F-A5A7-A0CAD1DB5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Bone resorption markers 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E631EE4-C1D9-446D-A5DD-CE1756B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13" y="2133600"/>
            <a:ext cx="8964612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TRAP: tartrate resistant acid phosphatase</a:t>
            </a:r>
          </a:p>
          <a:p>
            <a:pPr eaLnBrk="1" hangingPunct="1"/>
            <a:r>
              <a:rPr lang="en-US" altLang="en-US" sz="2800"/>
              <a:t>From :  bone,</a:t>
            </a:r>
            <a:r>
              <a:rPr lang="fa-IR" altLang="en-US" sz="2800"/>
              <a:t> </a:t>
            </a:r>
            <a:r>
              <a:rPr lang="en-US" altLang="en-US" sz="2800"/>
              <a:t>prostate, platelets,</a:t>
            </a:r>
            <a:r>
              <a:rPr lang="fa-IR" altLang="en-US" sz="2800"/>
              <a:t> </a:t>
            </a:r>
            <a:r>
              <a:rPr lang="en-US" altLang="en-US" sz="2800"/>
              <a:t>erythrocytes, and spleen.</a:t>
            </a:r>
          </a:p>
          <a:p>
            <a:pPr eaLnBrk="1" hangingPunct="1"/>
            <a:r>
              <a:rPr lang="en-US" altLang="en-US" sz="2800"/>
              <a:t>Measurement :by electrophoresis or by immunoassay.</a:t>
            </a:r>
          </a:p>
          <a:p>
            <a:pPr eaLnBrk="1" hangingPunct="1"/>
            <a:endParaRPr lang="en-US" altLang="en-US"/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03454709-BF14-452D-B0F2-9FD647324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F0972E-4337-49C2-8E70-527367F19B49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E079AED-353C-467A-966F-750ACB1FE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963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Collagen</a:t>
            </a:r>
            <a:r>
              <a:rPr lang="fa-IR" altLang="en-US" b="1"/>
              <a:t> </a:t>
            </a:r>
            <a:r>
              <a:rPr lang="en-US" altLang="en-US" b="1"/>
              <a:t>breakdown products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22A3DDA-4AB2-4177-997C-7DF97CE03B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557338"/>
            <a:ext cx="9864725" cy="5805487"/>
          </a:xfrm>
        </p:spPr>
        <p:txBody>
          <a:bodyPr/>
          <a:lstStyle/>
          <a:p>
            <a:pPr eaLnBrk="1" hangingPunct="1"/>
            <a:r>
              <a:rPr lang="en-US" altLang="en-US" sz="3600" b="1" i="1"/>
              <a:t>Hydroxyproline</a:t>
            </a:r>
            <a:r>
              <a:rPr lang="fa-IR" altLang="en-US" sz="2800" b="1" i="1"/>
              <a:t>:</a:t>
            </a:r>
            <a:endParaRPr lang="fa-IR" altLang="en-US" sz="2800" i="1"/>
          </a:p>
          <a:p>
            <a:pPr lvl="1" eaLnBrk="1" hangingPunct="1"/>
            <a:r>
              <a:rPr lang="en-US" altLang="en-US" sz="2800"/>
              <a:t>Most of the free hydroxyproline liberated</a:t>
            </a:r>
            <a:r>
              <a:rPr lang="fa-IR" altLang="en-US" sz="2800"/>
              <a:t> </a:t>
            </a:r>
            <a:r>
              <a:rPr lang="en-US" altLang="en-US" sz="2800"/>
              <a:t>from bone is catabolized in the liver</a:t>
            </a:r>
            <a:r>
              <a:rPr lang="fa-IR" altLang="en-US" sz="2800"/>
              <a:t>.</a:t>
            </a:r>
          </a:p>
          <a:p>
            <a:pPr lvl="1" eaLnBrk="1" hangingPunct="1"/>
            <a:r>
              <a:rPr lang="en-US" altLang="en-US" sz="2800">
                <a:solidFill>
                  <a:srgbClr val="FF0000"/>
                </a:solidFill>
              </a:rPr>
              <a:t>10%</a:t>
            </a:r>
            <a:r>
              <a:rPr lang="en-US" altLang="en-US" sz="2800"/>
              <a:t> is released in</a:t>
            </a:r>
            <a:r>
              <a:rPr lang="fa-IR" altLang="en-US" sz="2800"/>
              <a:t> </a:t>
            </a:r>
            <a:r>
              <a:rPr lang="en-US" altLang="en-US" sz="2800"/>
              <a:t>the </a:t>
            </a:r>
            <a:r>
              <a:rPr lang="en-US" altLang="en-US" sz="2800">
                <a:solidFill>
                  <a:srgbClr val="FF0000"/>
                </a:solidFill>
              </a:rPr>
              <a:t>urine</a:t>
            </a:r>
            <a:r>
              <a:rPr lang="fa-IR" altLang="en-US" sz="2800"/>
              <a:t> --</a:t>
            </a:r>
            <a:r>
              <a:rPr lang="en-US" altLang="en-US" sz="2800">
                <a:solidFill>
                  <a:srgbClr val="FF0000"/>
                </a:solidFill>
              </a:rPr>
              <a:t>50%</a:t>
            </a:r>
            <a:r>
              <a:rPr lang="en-US" altLang="en-US" sz="2800"/>
              <a:t> of urinary hydroxyproline is </a:t>
            </a:r>
            <a:r>
              <a:rPr lang="en-US" altLang="en-US" sz="2800">
                <a:solidFill>
                  <a:srgbClr val="FF0000"/>
                </a:solidFill>
              </a:rPr>
              <a:t>derived from</a:t>
            </a:r>
            <a:r>
              <a:rPr lang="fa-IR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 bone </a:t>
            </a:r>
          </a:p>
          <a:p>
            <a:pPr lvl="1" eaLnBrk="1" hangingPunct="1"/>
            <a:r>
              <a:rPr lang="en-US" altLang="en-US" sz="2800">
                <a:solidFill>
                  <a:schemeClr val="accent1"/>
                </a:solidFill>
              </a:rPr>
              <a:t>Other sources</a:t>
            </a:r>
            <a:r>
              <a:rPr lang="en-US" altLang="en-US" sz="2800"/>
              <a:t>:</a:t>
            </a:r>
            <a:r>
              <a:rPr lang="fa-IR" altLang="en-US" sz="2800"/>
              <a:t> </a:t>
            </a:r>
            <a:r>
              <a:rPr lang="en-US" altLang="en-US" sz="2800"/>
              <a:t>nonskeletal collagen, including dietary</a:t>
            </a:r>
            <a:r>
              <a:rPr lang="fa-IR" altLang="en-US" sz="2800"/>
              <a:t> </a:t>
            </a:r>
            <a:r>
              <a:rPr lang="en-US" altLang="en-US" sz="2800"/>
              <a:t>collagen, and by the breakdown of procollagen extension</a:t>
            </a:r>
          </a:p>
          <a:p>
            <a:pPr lvl="1" eaLnBrk="1" hangingPunct="1"/>
            <a:r>
              <a:rPr lang="en-US" altLang="en-US" sz="2800">
                <a:solidFill>
                  <a:schemeClr val="accent1"/>
                </a:solidFill>
              </a:rPr>
              <a:t>Measurement:</a:t>
            </a:r>
            <a:r>
              <a:rPr lang="en-US" altLang="en-US" sz="2800"/>
              <a:t> in urine by </a:t>
            </a:r>
            <a:r>
              <a:rPr lang="en-US" altLang="en-US" sz="2800">
                <a:solidFill>
                  <a:srgbClr val="FF0000"/>
                </a:solidFill>
              </a:rPr>
              <a:t>colorimetry or HPLC</a:t>
            </a:r>
            <a:r>
              <a:rPr lang="en-US" altLang="en-US" sz="2800"/>
              <a:t>.</a:t>
            </a: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1F915987-AA95-4DC7-A1C8-BC117D932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CEFE09-4BF3-4219-BD5C-92411606DC74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ADF3A80-06DA-4BFF-99CF-453CB8E41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8" y="23813"/>
            <a:ext cx="8596312" cy="1320800"/>
          </a:xfrm>
        </p:spPr>
        <p:txBody>
          <a:bodyPr/>
          <a:lstStyle/>
          <a:p>
            <a:pPr eaLnBrk="1" hangingPunct="1"/>
            <a:r>
              <a:rPr lang="en-US" altLang="en-US" b="1"/>
              <a:t>Collagen</a:t>
            </a:r>
            <a:r>
              <a:rPr lang="fa-IR" altLang="en-US" b="1"/>
              <a:t> </a:t>
            </a:r>
            <a:r>
              <a:rPr lang="en-US" altLang="en-US" b="1"/>
              <a:t>breakdown products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D952A79-48B7-4D91-A797-33097E5F6B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50" y="1125538"/>
            <a:ext cx="8596313" cy="5281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i="1"/>
              <a:t>Pyridinium cross-links (pyridinoline (Pyr) and deoxypyridinoline (Dpd)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/>
              <a:t>Both </a:t>
            </a:r>
            <a:r>
              <a:rPr lang="en-US" altLang="en-US" sz="2800">
                <a:solidFill>
                  <a:srgbClr val="FF0000"/>
                </a:solidFill>
              </a:rPr>
              <a:t>Pyr and Dpd </a:t>
            </a:r>
            <a:r>
              <a:rPr lang="en-US" altLang="en-US" sz="2800"/>
              <a:t>are </a:t>
            </a:r>
            <a:r>
              <a:rPr lang="en-US" altLang="en-US" sz="2800">
                <a:solidFill>
                  <a:srgbClr val="FF0000"/>
                </a:solidFill>
              </a:rPr>
              <a:t>released</a:t>
            </a:r>
            <a:r>
              <a:rPr lang="fa-IR" altLang="en-US" sz="2800"/>
              <a:t> </a:t>
            </a:r>
            <a:r>
              <a:rPr lang="en-US" altLang="en-US" sz="2800"/>
              <a:t>from bone in a </a:t>
            </a:r>
            <a:r>
              <a:rPr lang="en-US" altLang="en-US" sz="2800">
                <a:solidFill>
                  <a:srgbClr val="FF0000"/>
                </a:solidFill>
              </a:rPr>
              <a:t>ratio</a:t>
            </a:r>
            <a:r>
              <a:rPr lang="en-US" altLang="en-US" sz="2800"/>
              <a:t> of approximately </a:t>
            </a:r>
            <a:r>
              <a:rPr lang="en-US" altLang="en-US" sz="2800">
                <a:solidFill>
                  <a:srgbClr val="FF0000"/>
                </a:solidFill>
              </a:rPr>
              <a:t>3:1</a:t>
            </a:r>
            <a:r>
              <a:rPr lang="en-US" altLang="en-US" sz="2800"/>
              <a:t>. </a:t>
            </a:r>
            <a:endParaRPr lang="fa-IR" altLang="en-US" sz="2800"/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Dpd</a:t>
            </a:r>
            <a:r>
              <a:rPr lang="en-US" altLang="en-US" sz="2800"/>
              <a:t> is relatively</a:t>
            </a:r>
            <a:r>
              <a:rPr lang="fa-IR" altLang="en-US" sz="2800"/>
              <a:t> </a:t>
            </a:r>
            <a:r>
              <a:rPr lang="en-US" altLang="en-US" sz="2800" u="sng">
                <a:solidFill>
                  <a:srgbClr val="FF0000"/>
                </a:solidFill>
              </a:rPr>
              <a:t>specific for bone</a:t>
            </a:r>
            <a:r>
              <a:rPr lang="en-US" altLang="en-US" sz="2800" u="sng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Pyr</a:t>
            </a:r>
            <a:r>
              <a:rPr lang="en-US" altLang="en-US" sz="2800"/>
              <a:t> is also </a:t>
            </a:r>
            <a:r>
              <a:rPr lang="en-US" altLang="en-US" sz="2800">
                <a:solidFill>
                  <a:srgbClr val="FF0000"/>
                </a:solidFill>
              </a:rPr>
              <a:t>found</a:t>
            </a:r>
            <a:r>
              <a:rPr lang="en-US" altLang="en-US" sz="2800"/>
              <a:t> in </a:t>
            </a:r>
            <a:r>
              <a:rPr lang="en-US" altLang="en-US" sz="2800">
                <a:solidFill>
                  <a:srgbClr val="FF0000"/>
                </a:solidFill>
              </a:rPr>
              <a:t>articular</a:t>
            </a:r>
            <a:r>
              <a:rPr lang="fa-IR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cartilage</a:t>
            </a:r>
            <a:r>
              <a:rPr lang="en-US" altLang="en-US" sz="2800"/>
              <a:t> and in soft tissues (ligaments and tendons).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/>
              <a:t>Measurement: in urine by </a:t>
            </a:r>
            <a:r>
              <a:rPr lang="en-US" altLang="en-US" sz="2800">
                <a:solidFill>
                  <a:srgbClr val="FF0000"/>
                </a:solidFill>
              </a:rPr>
              <a:t>HPLC</a:t>
            </a:r>
            <a:r>
              <a:rPr lang="en-US" altLang="en-US" sz="2800"/>
              <a:t> or </a:t>
            </a:r>
            <a:r>
              <a:rPr lang="en-US" altLang="en-US" sz="2800">
                <a:solidFill>
                  <a:srgbClr val="FF0000"/>
                </a:solidFill>
              </a:rPr>
              <a:t>immunoassay</a:t>
            </a:r>
            <a:r>
              <a:rPr lang="fa-IR" altLang="en-US" sz="2800"/>
              <a:t>.</a:t>
            </a:r>
            <a:r>
              <a:rPr lang="en-US" altLang="en-US" sz="2800"/>
              <a:t> </a:t>
            </a:r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27E73925-9441-4E1B-A79B-9B5C1C01E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D94DC-31DB-42A9-9267-425D9F563BB7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4ED1E01-274D-4DBE-8905-AC39CBDC4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6313" cy="1320800"/>
          </a:xfrm>
        </p:spPr>
        <p:txBody>
          <a:bodyPr/>
          <a:lstStyle/>
          <a:p>
            <a:pPr eaLnBrk="1" hangingPunct="1"/>
            <a:r>
              <a:rPr lang="en-US" altLang="en-US" b="1"/>
              <a:t>Collagen</a:t>
            </a:r>
            <a:r>
              <a:rPr lang="fa-IR" altLang="en-US" b="1"/>
              <a:t> </a:t>
            </a:r>
            <a:r>
              <a:rPr lang="en-US" altLang="en-US" b="1"/>
              <a:t>breakdown products</a:t>
            </a:r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1E0D1EFC-EA9E-4359-AF96-B3EAB0D354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87488"/>
            <a:ext cx="9882188" cy="3881437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45000"/>
              </a:spcAft>
              <a:defRPr/>
            </a:pPr>
            <a:r>
              <a:rPr lang="en-US" altLang="en-US" sz="3600" b="1" i="1" dirty="0"/>
              <a:t>Cross-linked telopeptides</a:t>
            </a:r>
            <a:r>
              <a:rPr lang="fa-IR" altLang="en-US" sz="3600" b="1" i="1" dirty="0"/>
              <a:t>:</a:t>
            </a:r>
            <a:r>
              <a:rPr lang="en-US" altLang="en-US" sz="3600" b="1" i="1" dirty="0"/>
              <a:t>  </a:t>
            </a:r>
            <a:endParaRPr lang="fa-IR" altLang="en-US" sz="3600" b="1" i="1" dirty="0"/>
          </a:p>
          <a:p>
            <a:pPr eaLnBrk="1" hangingPunct="1">
              <a:spcBef>
                <a:spcPct val="55000"/>
              </a:spcBef>
              <a:spcAft>
                <a:spcPct val="45000"/>
              </a:spcAft>
              <a:defRPr/>
            </a:pPr>
            <a:r>
              <a:rPr lang="en-US" altLang="en-US" sz="3600" b="1" i="1" dirty="0"/>
              <a:t>(N-telopeptides</a:t>
            </a:r>
            <a:r>
              <a:rPr lang="fa-IR" altLang="en-US" sz="3600" b="1" i="1" dirty="0"/>
              <a:t> </a:t>
            </a:r>
            <a:r>
              <a:rPr lang="en-US" altLang="en-US" sz="3600" b="1" i="1" dirty="0"/>
              <a:t>(</a:t>
            </a:r>
            <a:r>
              <a:rPr lang="en-US" altLang="en-US" sz="3600" b="1" i="1" dirty="0" err="1"/>
              <a:t>NTx</a:t>
            </a:r>
            <a:r>
              <a:rPr lang="en-US" altLang="en-US" sz="3600" b="1" i="1" dirty="0"/>
              <a:t>) and C-telopeptides (</a:t>
            </a:r>
            <a:r>
              <a:rPr lang="en-US" altLang="en-US" sz="3600" b="1" i="1" dirty="0" err="1"/>
              <a:t>CTx</a:t>
            </a:r>
            <a:r>
              <a:rPr lang="en-US" altLang="en-US" sz="3600" b="1" i="1" dirty="0"/>
              <a:t>)</a:t>
            </a:r>
            <a:endParaRPr lang="fa-IR" altLang="en-US" sz="3600" b="1" i="1" dirty="0"/>
          </a:p>
          <a:p>
            <a:pPr eaLnBrk="1" hangingPunct="1">
              <a:spcBef>
                <a:spcPct val="55000"/>
              </a:spcBef>
              <a:spcAft>
                <a:spcPct val="45000"/>
              </a:spcAft>
              <a:defRPr/>
            </a:pPr>
            <a:r>
              <a:rPr lang="en-US" altLang="en-US" sz="2800" dirty="0">
                <a:solidFill>
                  <a:schemeClr val="accent1"/>
                </a:solidFill>
              </a:rPr>
              <a:t>Measurement</a:t>
            </a:r>
            <a:r>
              <a:rPr lang="en-US" altLang="en-US" sz="2800" dirty="0"/>
              <a:t>: </a:t>
            </a:r>
            <a:r>
              <a:rPr lang="en-US" altLang="en-US" sz="2800" dirty="0">
                <a:solidFill>
                  <a:srgbClr val="FF0000"/>
                </a:solidFill>
              </a:rPr>
              <a:t>immunoassay</a:t>
            </a:r>
            <a:r>
              <a:rPr lang="fa-IR" altLang="en-US" sz="2800" dirty="0"/>
              <a:t>.</a:t>
            </a:r>
            <a:r>
              <a:rPr lang="en-US" altLang="en-US" sz="2800" dirty="0"/>
              <a:t> </a:t>
            </a:r>
            <a:endParaRPr lang="fa-IR" altLang="en-US" sz="2800" dirty="0"/>
          </a:p>
          <a:p>
            <a:pPr marL="0" indent="0" eaLnBrk="1" hangingPunct="1">
              <a:spcBef>
                <a:spcPct val="55000"/>
              </a:spcBef>
              <a:spcAft>
                <a:spcPct val="4500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Urine</a:t>
            </a:r>
            <a:r>
              <a:rPr lang="en-US" altLang="en-US" sz="2800" dirty="0"/>
              <a:t> has been the most convenient</a:t>
            </a:r>
            <a:r>
              <a:rPr lang="fa-IR" altLang="en-US" sz="2800" dirty="0"/>
              <a:t> </a:t>
            </a:r>
            <a:r>
              <a:rPr lang="en-US" altLang="en-US" sz="2800" dirty="0"/>
              <a:t>sample for assay</a:t>
            </a:r>
            <a:r>
              <a:rPr lang="fa-IR" altLang="en-US" sz="2800" dirty="0"/>
              <a:t>.</a:t>
            </a:r>
            <a:endParaRPr lang="en-US" altLang="en-US" sz="2800" dirty="0"/>
          </a:p>
          <a:p>
            <a:pPr marL="0" indent="0" eaLnBrk="1" hangingPunct="1">
              <a:spcBef>
                <a:spcPct val="55000"/>
              </a:spcBef>
              <a:spcAft>
                <a:spcPct val="45000"/>
              </a:spcAft>
              <a:buFont typeface="Wingdings 3" panose="05040102010807070707" pitchFamily="18" charset="2"/>
              <a:buNone/>
              <a:defRPr/>
            </a:pPr>
            <a:r>
              <a:rPr lang="en-US" sz="2800" dirty="0"/>
              <a:t>**C- terminal telopeptide of type I collagen</a:t>
            </a:r>
            <a:endParaRPr lang="en-US" altLang="en-US" sz="2800" dirty="0"/>
          </a:p>
        </p:txBody>
      </p:sp>
      <p:sp>
        <p:nvSpPr>
          <p:cNvPr id="83972" name="Slide Number Placeholder 5">
            <a:extLst>
              <a:ext uri="{FF2B5EF4-FFF2-40B4-BE49-F238E27FC236}">
                <a16:creationId xmlns:a16="http://schemas.microsoft.com/office/drawing/2014/main" id="{E453EFAC-BEFF-4895-8B47-B86A3370A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F686ED-2506-4BAA-A2F9-BD212156CD35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>
            <a:extLst>
              <a:ext uri="{FF2B5EF4-FFF2-40B4-BE49-F238E27FC236}">
                <a16:creationId xmlns:a16="http://schemas.microsoft.com/office/drawing/2014/main" id="{68C1B603-229A-4A9A-9482-EC880095E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6313" cy="1320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Bone formation markers</a:t>
            </a:r>
            <a:endParaRPr lang="en-US" altLang="en-US" b="1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C517A2D-9E1A-4122-B94E-DC638BD832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863" y="1052513"/>
            <a:ext cx="82296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</a:rPr>
              <a:t>Alkaline phosphatase</a:t>
            </a:r>
            <a:r>
              <a:rPr lang="en-US" altLang="en-US" sz="2400"/>
              <a:t>; </a:t>
            </a:r>
            <a:endParaRPr lang="fa-IR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Sources</a:t>
            </a:r>
            <a:r>
              <a:rPr lang="en-US" altLang="en-US" sz="2400"/>
              <a:t>:  plasma membrane of cells, liver, intestine,</a:t>
            </a:r>
            <a:r>
              <a:rPr lang="fa-IR" altLang="en-US" sz="2400"/>
              <a:t> &amp;</a:t>
            </a:r>
            <a:r>
              <a:rPr lang="en-US" altLang="en-US" sz="2400"/>
              <a:t> placenta  all of which may contribute to the total </a:t>
            </a:r>
            <a:r>
              <a:rPr lang="fa-IR" altLang="en-US" sz="2400"/>
              <a:t>     alkaline phosphatas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Bone isoenzyme </a:t>
            </a:r>
            <a:r>
              <a:rPr lang="en-US" altLang="en-US" sz="2400"/>
              <a:t>predominates in </a:t>
            </a:r>
            <a:r>
              <a:rPr lang="en-US" altLang="en-US" sz="2400">
                <a:solidFill>
                  <a:srgbClr val="FF0000"/>
                </a:solidFill>
              </a:rPr>
              <a:t>childhood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Measurement of total serum alkaline phosphatase</a:t>
            </a:r>
            <a:r>
              <a:rPr lang="fa-IR" altLang="en-US" sz="2400"/>
              <a:t> </a:t>
            </a:r>
            <a:r>
              <a:rPr lang="en-US" altLang="en-US" sz="2400"/>
              <a:t>is useful when the amount from bone is </a:t>
            </a:r>
            <a:r>
              <a:rPr lang="en-US" altLang="en-US" sz="2400">
                <a:solidFill>
                  <a:srgbClr val="FF0000"/>
                </a:solidFill>
              </a:rPr>
              <a:t>exceptionally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Measurement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Immunoassay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Because </a:t>
            </a:r>
            <a:r>
              <a:rPr lang="en-US" altLang="en-US" sz="2400">
                <a:solidFill>
                  <a:srgbClr val="FF0000"/>
                </a:solidFill>
              </a:rPr>
              <a:t>BAP is cleared by the liver</a:t>
            </a:r>
            <a:r>
              <a:rPr lang="en-US" altLang="en-US" sz="2400"/>
              <a:t>, the skeletal</a:t>
            </a:r>
            <a:r>
              <a:rPr lang="fa-IR" altLang="en-US" sz="2400"/>
              <a:t> </a:t>
            </a:r>
            <a:r>
              <a:rPr lang="en-US" altLang="en-US" sz="2400"/>
              <a:t>fraction may be increased in patients with liver diseases.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There may also be some </a:t>
            </a:r>
            <a:r>
              <a:rPr lang="en-US" altLang="en-US" sz="2400">
                <a:solidFill>
                  <a:srgbClr val="FF0000"/>
                </a:solidFill>
              </a:rPr>
              <a:t>cross-reactio</a:t>
            </a:r>
            <a:r>
              <a:rPr lang="en-US" altLang="en-US" sz="2400"/>
              <a:t>n </a:t>
            </a:r>
            <a:r>
              <a:rPr lang="en-US" altLang="en-US" sz="2400">
                <a:solidFill>
                  <a:srgbClr val="FF0000"/>
                </a:solidFill>
              </a:rPr>
              <a:t>of BAP antibodies</a:t>
            </a:r>
            <a:r>
              <a:rPr lang="fa-IR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with liver alkaline phosphatase.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8F6CF22C-8189-4F72-BE8C-7FF75A260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-34925"/>
            <a:ext cx="8596312" cy="1320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Bone formation markers</a:t>
            </a:r>
            <a:endParaRPr lang="en-US" altLang="en-US" b="1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4787856-FC51-40B7-A040-4D6022B07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63" y="1196975"/>
            <a:ext cx="9947275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</a:rPr>
              <a:t>Osteocalcin</a:t>
            </a:r>
            <a:r>
              <a:rPr lang="fa-IR" altLang="en-US" sz="240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1"/>
                </a:solidFill>
              </a:rPr>
              <a:t>Measurement</a:t>
            </a:r>
            <a:r>
              <a:rPr lang="en-US" altLang="en-US" sz="2400"/>
              <a:t>: immunoassay in</a:t>
            </a:r>
            <a:r>
              <a:rPr lang="fa-IR" altLang="en-US" sz="2400"/>
              <a:t>  </a:t>
            </a:r>
            <a:r>
              <a:rPr lang="en-US" altLang="en-US" sz="2400"/>
              <a:t> plasma or serum.</a:t>
            </a:r>
            <a:endParaRPr lang="fa-IR" altLang="en-US" sz="2400"/>
          </a:p>
          <a:p>
            <a:pPr eaLnBrk="1" hangingPunct="1">
              <a:lnSpc>
                <a:spcPct val="90000"/>
              </a:lnSpc>
            </a:pPr>
            <a:endParaRPr lang="fa-IR" altLang="en-US" sz="2400"/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>
                <a:cs typeface="B Nazanin" panose="00000400000000000000" pitchFamily="2" charset="-78"/>
              </a:rPr>
              <a:t>استئوکلسین یک پروتئین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وابسته به ویتامین </a:t>
            </a:r>
            <a:r>
              <a:rPr lang="en-US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 K</a:t>
            </a:r>
            <a:r>
              <a:rPr lang="fa-IR" altLang="en-US" sz="2400">
                <a:cs typeface="B Nazanin" panose="00000400000000000000" pitchFamily="2" charset="-78"/>
              </a:rPr>
              <a:t>است که به عنوان یکی از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رایج‌ترین پروتئین‌هایی غیرکلاژنی استخوان</a:t>
            </a:r>
            <a:r>
              <a:rPr lang="fa-IR" altLang="en-US" sz="2400">
                <a:cs typeface="B Nazanin" panose="00000400000000000000" pitchFamily="2" charset="-78"/>
              </a:rPr>
              <a:t> می‌باشد</a:t>
            </a:r>
            <a:r>
              <a:rPr lang="en-US" altLang="en-US" sz="2400">
                <a:cs typeface="B Nazanin" panose="00000400000000000000" pitchFamily="2" charset="-78"/>
              </a:rPr>
              <a:t>.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>
                <a:cs typeface="B Nazanin" panose="00000400000000000000" pitchFamily="2" charset="-78"/>
              </a:rPr>
              <a:t> استئوکلسین ممکن است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3% کل پروتئین استخوان </a:t>
            </a:r>
            <a:r>
              <a:rPr lang="fa-IR" altLang="en-US" sz="2400">
                <a:cs typeface="B Nazanin" panose="00000400000000000000" pitchFamily="2" charset="-78"/>
              </a:rPr>
              <a:t>را شامل شود</a:t>
            </a:r>
            <a:r>
              <a:rPr lang="en-US" altLang="en-US" sz="2400">
                <a:cs typeface="B Nazanin" panose="00000400000000000000" pitchFamily="2" charset="-78"/>
              </a:rPr>
              <a:t>.</a:t>
            </a:r>
            <a:endParaRPr lang="fa-IR" altLang="en-US" sz="240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>
                <a:cs typeface="B Nazanin" panose="00000400000000000000" pitchFamily="2" charset="-78"/>
              </a:rPr>
              <a:t>این پروتئین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تنها در بافت استخوان و توسط استئوبلاست </a:t>
            </a:r>
            <a:r>
              <a:rPr lang="fa-IR" altLang="en-US" sz="2400">
                <a:cs typeface="B Nazanin" panose="00000400000000000000" pitchFamily="2" charset="-78"/>
              </a:rPr>
              <a:t>تولید می‌گردد. </a:t>
            </a:r>
            <a:endParaRPr lang="en-US" altLang="en-US" sz="240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>
                <a:cs typeface="B Nazanin" panose="00000400000000000000" pitchFamily="2" charset="-78"/>
              </a:rPr>
              <a:t>در معدنی شدن استخوان نقش دارد و تحت تأثیر</a:t>
            </a:r>
            <a:r>
              <a:rPr lang="en-US" altLang="en-US" sz="2400">
                <a:cs typeface="B Nazanin" panose="00000400000000000000" pitchFamily="2" charset="-78"/>
              </a:rPr>
              <a:t> </a:t>
            </a:r>
            <a:r>
              <a:rPr lang="fa-IR" altLang="en-US" sz="2400">
                <a:solidFill>
                  <a:srgbClr val="FF0000"/>
                </a:solidFill>
                <a:cs typeface="B Nazanin" panose="00000400000000000000" pitchFamily="2" charset="-78"/>
              </a:rPr>
              <a:t>هورمون‌های تنظیم‌کننده کلسیم </a:t>
            </a:r>
            <a:r>
              <a:rPr lang="fa-IR" altLang="en-US" sz="2400">
                <a:cs typeface="B Nazanin" panose="00000400000000000000" pitchFamily="2" charset="-78"/>
              </a:rPr>
              <a:t>از قبیل کلسی تونین، هورمون پاراتیروئید و ویتامین </a:t>
            </a:r>
            <a:r>
              <a:rPr lang="en-US" altLang="en-US" sz="2400">
                <a:cs typeface="B Nazanin" panose="00000400000000000000" pitchFamily="2" charset="-78"/>
              </a:rPr>
              <a:t>D </a:t>
            </a:r>
            <a:r>
              <a:rPr lang="fa-IR" altLang="en-US" sz="2400">
                <a:cs typeface="B Nazanin" panose="00000400000000000000" pitchFamily="2" charset="-78"/>
              </a:rPr>
              <a:t>است. </a:t>
            </a:r>
            <a:endParaRPr lang="en-US" altLang="en-US" sz="2400">
              <a:cs typeface="B Nazanin" panose="00000400000000000000" pitchFamily="2" charset="-78"/>
            </a:endParaRPr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E84F302F-1BE6-4AC8-AC86-A2C32B89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C487A-9FE9-41F9-BFFF-051502116497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>
            <a:extLst>
              <a:ext uri="{FF2B5EF4-FFF2-40B4-BE49-F238E27FC236}">
                <a16:creationId xmlns:a16="http://schemas.microsoft.com/office/drawing/2014/main" id="{F93AD6CD-6A7D-4097-A274-9A661474A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-34925"/>
            <a:ext cx="8596312" cy="1320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Bone formation markers</a:t>
            </a:r>
            <a:endParaRPr lang="en-US" altLang="en-US" b="1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2FE79045-5E3F-4BA0-96D3-03586BE49D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463" y="981075"/>
            <a:ext cx="9642476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</a:rPr>
              <a:t>(Total PINP &amp; PICP (Procollagen)</a:t>
            </a:r>
            <a:r>
              <a:rPr lang="fa-IR" altLang="en-US" sz="2400" b="1" dirty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fa-IR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fa-IR" altLang="en-US" sz="2400" dirty="0"/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کلاژن تایپ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I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بیشترین نوع کلاژن در استخوان می باشد که توسط </a:t>
            </a:r>
            <a:r>
              <a:rPr lang="fa-IR" sz="2400" dirty="0" err="1">
                <a:cs typeface="B Nazanin" panose="00000400000000000000" pitchFamily="2" charset="-78"/>
              </a:rPr>
              <a:t>استئوبلاست‌ها</a:t>
            </a:r>
            <a:r>
              <a:rPr lang="fa-IR" sz="2400" dirty="0">
                <a:cs typeface="B Nazanin" panose="00000400000000000000" pitchFamily="2" charset="-78"/>
              </a:rPr>
              <a:t> و به شکل </a:t>
            </a:r>
            <a:r>
              <a:rPr lang="fa-IR" sz="2400" dirty="0" err="1">
                <a:cs typeface="B Nazanin" panose="00000400000000000000" pitchFamily="2" charset="-78"/>
              </a:rPr>
              <a:t>پروکلاژن</a:t>
            </a:r>
            <a:r>
              <a:rPr lang="fa-IR" sz="2400" dirty="0">
                <a:cs typeface="B Nazanin" panose="00000400000000000000" pitchFamily="2" charset="-78"/>
              </a:rPr>
              <a:t> ساخته می شود. 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پروکلاژن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دارای دو ‌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پروپپتید</a:t>
            </a:r>
            <a:r>
              <a:rPr lang="fa-IR" sz="2400" dirty="0">
                <a:cs typeface="B Nazanin" panose="00000400000000000000" pitchFamily="2" charset="-78"/>
              </a:rPr>
              <a:t> ‌</a:t>
            </a:r>
            <a:r>
              <a:rPr lang="en-US" sz="2400" dirty="0">
                <a:cs typeface="B Nazanin" panose="00000400000000000000" pitchFamily="2" charset="-78"/>
              </a:rPr>
              <a:t>N </a:t>
            </a:r>
            <a:r>
              <a:rPr lang="fa-IR" sz="2400" dirty="0" err="1">
                <a:cs typeface="B Nazanin" panose="00000400000000000000" pitchFamily="2" charset="-78"/>
              </a:rPr>
              <a:t>ترمینال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PINP) 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en-US" sz="2400" dirty="0">
                <a:cs typeface="B Nazanin" panose="00000400000000000000" pitchFamily="2" charset="-78"/>
              </a:rPr>
              <a:t>C </a:t>
            </a:r>
            <a:r>
              <a:rPr lang="fa-IR" sz="2400" dirty="0" err="1">
                <a:cs typeface="B Nazanin" panose="00000400000000000000" pitchFamily="2" charset="-78"/>
              </a:rPr>
              <a:t>ترمینال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PICP</a:t>
            </a:r>
            <a:r>
              <a:rPr lang="fa-IR" sz="2400" dirty="0">
                <a:cs typeface="B Nazanin" panose="00000400000000000000" pitchFamily="2" charset="-78"/>
              </a:rPr>
              <a:t>) </a:t>
            </a:r>
            <a:r>
              <a:rPr lang="fa-IR" sz="2400" dirty="0" err="1">
                <a:cs typeface="B Nazanin" panose="00000400000000000000" pitchFamily="2" charset="-78"/>
              </a:rPr>
              <a:t>می‌باشد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400" dirty="0">
                <a:cs typeface="B Nazanin" panose="00000400000000000000" pitchFamily="2" charset="-78"/>
              </a:rPr>
              <a:t>این </a:t>
            </a:r>
            <a:r>
              <a:rPr lang="fa-IR" sz="2400" dirty="0" err="1">
                <a:cs typeface="B Nazanin" panose="00000400000000000000" pitchFamily="2" charset="-78"/>
              </a:rPr>
              <a:t>پروپپتیدها</a:t>
            </a:r>
            <a:r>
              <a:rPr lang="fa-IR" sz="2400" dirty="0">
                <a:cs typeface="B Nazanin" panose="00000400000000000000" pitchFamily="2" charset="-78"/>
              </a:rPr>
              <a:t> قبل از شکل گیری کلاژن توسط پروتئیناز اختصاصی جدا شده و در‌ جریان خون یافت می شوند.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400" dirty="0">
                <a:cs typeface="B Nazanin" panose="00000400000000000000" pitchFamily="2" charset="-78"/>
              </a:rPr>
              <a:t>غلظت این </a:t>
            </a:r>
            <a:r>
              <a:rPr lang="fa-IR" sz="2400" dirty="0" err="1">
                <a:cs typeface="B Nazanin" panose="00000400000000000000" pitchFamily="2" charset="-78"/>
              </a:rPr>
              <a:t>پروپپتیدها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انعکاسی از میزان ساخت کلاژن تایپ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 I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است. 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en-US" sz="2400" dirty="0"/>
              <a:t>PINP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حساس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ترین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مارکر</a:t>
            </a:r>
            <a:r>
              <a:rPr lang="fa-IR" sz="2400" dirty="0">
                <a:cs typeface="B Nazanin" panose="00000400000000000000" pitchFamily="2" charset="-78"/>
              </a:rPr>
              <a:t> ساخت استخوان می باشد.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400" dirty="0">
                <a:cs typeface="B Nazanin" panose="00000400000000000000" pitchFamily="2" charset="-78"/>
              </a:rPr>
              <a:t>روش ارزیابی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کمی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لومینسانس</a:t>
            </a:r>
            <a:endParaRPr lang="fa-IR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endParaRPr lang="en-US" alt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F9F9470-0E6F-48A8-8E72-34B34B952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7788"/>
            <a:ext cx="4427537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Bone Shapes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595FF31-56A3-4F8C-8AC7-D4FDA18D86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7988" y="1290638"/>
            <a:ext cx="4859337" cy="49672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altLang="en-US" sz="4800" b="1" dirty="0">
                <a:solidFill>
                  <a:schemeClr val="hlink"/>
                </a:solidFill>
              </a:rPr>
              <a:t>Long</a:t>
            </a:r>
            <a:endParaRPr lang="en-US" altLang="en-US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rgbClr val="00FF00"/>
                </a:solidFill>
              </a:rPr>
              <a:t>Upper and lower limbs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altLang="en-US" sz="4800" b="1" dirty="0">
                <a:solidFill>
                  <a:schemeClr val="hlink"/>
                </a:solidFill>
              </a:rPr>
              <a:t>Short</a:t>
            </a:r>
            <a:endParaRPr lang="en-US" altLang="en-US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rgbClr val="00FF00"/>
                </a:solidFill>
              </a:rPr>
              <a:t>Carpals and tarsals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altLang="en-US" sz="4800" b="1" dirty="0">
                <a:solidFill>
                  <a:schemeClr val="hlink"/>
                </a:solidFill>
              </a:rPr>
              <a:t>Flat</a:t>
            </a:r>
            <a:endParaRPr lang="en-US" altLang="en-US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rgbClr val="00FF00"/>
                </a:solidFill>
              </a:rPr>
              <a:t>Ribs, sternum, skull, scapulae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altLang="en-US" sz="4800" b="1" dirty="0">
                <a:solidFill>
                  <a:schemeClr val="hlink"/>
                </a:solidFill>
              </a:rPr>
              <a:t>Irregular</a:t>
            </a:r>
            <a:endParaRPr lang="en-US" altLang="en-US" b="1" dirty="0">
              <a:solidFill>
                <a:schemeClr val="hlink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rgbClr val="00FF00"/>
                </a:solidFill>
              </a:rPr>
              <a:t>Vertebrae, facial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3DEC82C-0F25-498D-9BCF-D0453F8B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25425"/>
            <a:ext cx="69088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FC6D869-5F0C-48F9-97A9-4B0DC97FB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4000" b="1">
                <a:cs typeface="Zar" pitchFamily="2" charset="0"/>
              </a:rPr>
              <a:t>الگوي ماركرها در استئوپروز</a:t>
            </a:r>
            <a:endParaRPr lang="en-US" altLang="en-US" sz="4000" b="1">
              <a:cs typeface="Zar" pitchFamily="2" charset="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38A26CF-C8A3-4259-B762-56DCF5B802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spcAft>
                <a:spcPct val="105000"/>
              </a:spcAft>
            </a:pPr>
            <a:r>
              <a:rPr lang="fa-IR" altLang="en-US" sz="2400">
                <a:cs typeface="Zar" pitchFamily="2" charset="0"/>
              </a:rPr>
              <a:t>افزايش ماركرهاي مربوط به استخوان سازي (37تا52%)</a:t>
            </a:r>
          </a:p>
          <a:p>
            <a:pPr algn="r" rtl="1" eaLnBrk="1" hangingPunct="1">
              <a:lnSpc>
                <a:spcPct val="110000"/>
              </a:lnSpc>
            </a:pPr>
            <a:r>
              <a:rPr lang="fa-IR" altLang="en-US" sz="2400">
                <a:cs typeface="Zar" pitchFamily="2" charset="0"/>
              </a:rPr>
              <a:t>افزايش ماركرهاي مربوط به استخوان خواري(</a:t>
            </a:r>
            <a:r>
              <a:rPr lang="en-GB" altLang="en-US" sz="2400">
                <a:cs typeface="Zar" pitchFamily="2" charset="0"/>
              </a:rPr>
              <a:t>NTX</a:t>
            </a:r>
            <a:r>
              <a:rPr lang="fa-IR" altLang="en-US" sz="2400">
                <a:cs typeface="Zar" pitchFamily="2" charset="0"/>
              </a:rPr>
              <a:t>) (79تا 97%).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16D2A19-3CBF-4D55-8BEE-BAE7AFFA1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3" y="6985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5400" b="1"/>
              <a:t>Osteomalacia</a:t>
            </a:r>
            <a:endParaRPr lang="en-GB" altLang="en-US" sz="4800" b="1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67FD57D-2464-40DD-A516-E3E98BFB1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6763" y="1700213"/>
            <a:ext cx="9432925" cy="4256087"/>
          </a:xfrm>
        </p:spPr>
        <p:txBody>
          <a:bodyPr rtlCol="0">
            <a:normAutofit fontScale="925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GB" altLang="en-US" sz="3600" dirty="0">
                <a:solidFill>
                  <a:schemeClr val="hlink"/>
                </a:solidFill>
              </a:rPr>
              <a:t>Rickets:</a:t>
            </a:r>
            <a:r>
              <a:rPr lang="en-GB" altLang="en-US" sz="3600" dirty="0">
                <a:solidFill>
                  <a:srgbClr val="00FF00"/>
                </a:solidFill>
              </a:rPr>
              <a:t> </a:t>
            </a:r>
            <a:r>
              <a:rPr lang="en-GB" altLang="en-US" sz="3600" dirty="0">
                <a:solidFill>
                  <a:schemeClr val="tx1"/>
                </a:solidFill>
              </a:rPr>
              <a:t>growth plates affected, children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GB" altLang="en-US" sz="3600" dirty="0" err="1">
                <a:solidFill>
                  <a:schemeClr val="hlink"/>
                </a:solidFill>
              </a:rPr>
              <a:t>Osteomalacia</a:t>
            </a:r>
            <a:r>
              <a:rPr lang="en-GB" altLang="en-US" sz="3600" dirty="0">
                <a:solidFill>
                  <a:schemeClr val="hlink"/>
                </a:solidFill>
              </a:rPr>
              <a:t>:</a:t>
            </a:r>
            <a:r>
              <a:rPr lang="en-GB" altLang="en-US" sz="3600" dirty="0">
                <a:solidFill>
                  <a:srgbClr val="00FF00"/>
                </a:solidFill>
              </a:rPr>
              <a:t> </a:t>
            </a:r>
            <a:r>
              <a:rPr lang="en-GB" altLang="en-US" sz="3600" dirty="0">
                <a:solidFill>
                  <a:schemeClr val="tx1"/>
                </a:solidFill>
              </a:rPr>
              <a:t>incomplete mineralisation of osteoid,</a:t>
            </a:r>
            <a:r>
              <a:rPr lang="fa-IR" altLang="en-US" sz="3600" dirty="0">
                <a:solidFill>
                  <a:schemeClr val="tx1"/>
                </a:solidFill>
              </a:rPr>
              <a:t> </a:t>
            </a:r>
            <a:r>
              <a:rPr lang="en-GB" altLang="en-US" sz="3600" dirty="0">
                <a:solidFill>
                  <a:schemeClr val="tx1"/>
                </a:solidFill>
              </a:rPr>
              <a:t>adults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GB" altLang="en-US" sz="3600" dirty="0" err="1">
                <a:solidFill>
                  <a:schemeClr val="hlink"/>
                </a:solidFill>
              </a:rPr>
              <a:t>Investign</a:t>
            </a:r>
            <a:r>
              <a:rPr lang="en-GB" altLang="en-US" sz="3600" dirty="0">
                <a:solidFill>
                  <a:schemeClr val="hlink"/>
                </a:solidFill>
              </a:rPr>
              <a:t>:</a:t>
            </a:r>
          </a:p>
          <a:p>
            <a:pPr lvl="3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en-US" sz="4000" dirty="0">
                <a:solidFill>
                  <a:schemeClr val="tx1"/>
                </a:solidFill>
              </a:rPr>
              <a:t>Ca/PO4 </a:t>
            </a:r>
            <a:r>
              <a:rPr lang="en-GB" altLang="en-US" sz="4000" dirty="0" err="1">
                <a:solidFill>
                  <a:srgbClr val="FF0000"/>
                </a:solidFill>
              </a:rPr>
              <a:t>decr</a:t>
            </a:r>
            <a:r>
              <a:rPr lang="en-GB" altLang="en-US" sz="4000" dirty="0">
                <a:solidFill>
                  <a:schemeClr val="tx1"/>
                </a:solidFill>
              </a:rPr>
              <a:t>, </a:t>
            </a:r>
            <a:r>
              <a:rPr lang="en-GB" altLang="en-US" sz="4000" dirty="0" err="1">
                <a:solidFill>
                  <a:schemeClr val="tx1"/>
                </a:solidFill>
              </a:rPr>
              <a:t>alk</a:t>
            </a:r>
            <a:r>
              <a:rPr lang="en-GB" altLang="en-US" sz="4000" dirty="0">
                <a:solidFill>
                  <a:schemeClr val="tx1"/>
                </a:solidFill>
              </a:rPr>
              <a:t> </a:t>
            </a:r>
            <a:r>
              <a:rPr lang="en-GB" altLang="en-US" sz="4000" dirty="0" err="1">
                <a:solidFill>
                  <a:schemeClr val="tx1"/>
                </a:solidFill>
              </a:rPr>
              <a:t>ph</a:t>
            </a:r>
            <a:r>
              <a:rPr lang="en-GB" altLang="en-US" sz="4000" dirty="0">
                <a:solidFill>
                  <a:schemeClr val="tx1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incr</a:t>
            </a:r>
            <a:r>
              <a:rPr lang="en-GB" altLang="en-US" sz="4000" dirty="0">
                <a:solidFill>
                  <a:schemeClr val="tx1"/>
                </a:solidFill>
              </a:rPr>
              <a:t>, Ca </a:t>
            </a:r>
            <a:r>
              <a:rPr lang="en-GB" altLang="en-US" sz="4000" dirty="0" err="1">
                <a:solidFill>
                  <a:schemeClr val="tx1"/>
                </a:solidFill>
              </a:rPr>
              <a:t>excr</a:t>
            </a:r>
            <a:r>
              <a:rPr lang="en-GB" altLang="en-US" sz="4000" dirty="0">
                <a:solidFill>
                  <a:schemeClr val="tx1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decr</a:t>
            </a:r>
            <a:endParaRPr lang="en-GB" altLang="en-US" sz="4000" dirty="0">
              <a:solidFill>
                <a:srgbClr val="FF0000"/>
              </a:solidFill>
            </a:endParaRPr>
          </a:p>
          <a:p>
            <a:pPr lvl="3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en-US" sz="4000" dirty="0">
                <a:solidFill>
                  <a:schemeClr val="tx1"/>
                </a:solidFill>
              </a:rPr>
              <a:t>Ca x PO4 &lt;2.4</a:t>
            </a:r>
          </a:p>
          <a:p>
            <a:pPr lvl="3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GB" altLang="en-US" sz="4000" dirty="0">
                <a:solidFill>
                  <a:schemeClr val="tx1"/>
                </a:solidFill>
              </a:rPr>
              <a:t>Bone biopsy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>
            <a:extLst>
              <a:ext uri="{FF2B5EF4-FFF2-40B4-BE49-F238E27FC236}">
                <a16:creationId xmlns:a16="http://schemas.microsoft.com/office/drawing/2014/main" id="{7B376E53-A23A-4740-B601-58806ABEB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81DEBAE-05B0-45D6-BD20-EF1A5AB01A62}" type="slidenum">
              <a:rPr lang="fa-IR" altLang="en-US" sz="900" smtClean="0">
                <a:solidFill>
                  <a:schemeClr val="accent1"/>
                </a:solidFill>
                <a:cs typeface="Times New Roman" panose="02020603050405020304" pitchFamily="18" charset="0"/>
              </a:rPr>
              <a:pPr/>
              <a:t>52</a:t>
            </a:fld>
            <a:endParaRPr lang="en-US" altLang="en-US" sz="9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6259" name="Object 4">
            <a:extLst>
              <a:ext uri="{FF2B5EF4-FFF2-40B4-BE49-F238E27FC236}">
                <a16:creationId xmlns:a16="http://schemas.microsoft.com/office/drawing/2014/main" id="{CE39FD45-9D85-420B-92B6-25E23FF61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Bitmap Image" r:id="rId5" imgW="0" imgH="0" progId="Paint.Picture">
                  <p:embed/>
                </p:oleObj>
              </mc:Choice>
              <mc:Fallback>
                <p:oleObj name="Bitmap Image" r:id="rId5" imgW="0" imgH="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>
            <a:extLst>
              <a:ext uri="{FF2B5EF4-FFF2-40B4-BE49-F238E27FC236}">
                <a16:creationId xmlns:a16="http://schemas.microsoft.com/office/drawing/2014/main" id="{FBBAD47F-5238-48C8-97BC-69839328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6412" r="20695" b="5901"/>
          <a:stretch>
            <a:fillRect/>
          </a:stretch>
        </p:blipFill>
        <p:spPr bwMode="auto">
          <a:xfrm>
            <a:off x="7067550" y="1514475"/>
            <a:ext cx="51133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>
            <a:extLst>
              <a:ext uri="{FF2B5EF4-FFF2-40B4-BE49-F238E27FC236}">
                <a16:creationId xmlns:a16="http://schemas.microsoft.com/office/drawing/2014/main" id="{94E20D1F-3DDA-49BE-BD5E-7777D5FFD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7475" y="-12700"/>
            <a:ext cx="5113338" cy="1143000"/>
          </a:xfrm>
        </p:spPr>
        <p:txBody>
          <a:bodyPr/>
          <a:lstStyle/>
          <a:p>
            <a:pPr eaLnBrk="1" hangingPunct="1"/>
            <a:r>
              <a:rPr lang="en-GB" altLang="en-US" sz="4800" b="1">
                <a:latin typeface="Comic Sans MS" panose="030F0702030302020204" pitchFamily="66" charset="0"/>
              </a:rPr>
              <a:t>Osteomalacia</a:t>
            </a: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A1F6D89A-1FE1-423D-A1A4-363F9E08C5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00138"/>
            <a:ext cx="7848600" cy="57324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GB" altLang="en-US" sz="5400">
                <a:solidFill>
                  <a:schemeClr val="tx2"/>
                </a:solidFill>
                <a:latin typeface="Comic Sans MS" panose="030F0702030302020204" pitchFamily="66" charset="0"/>
              </a:rPr>
              <a:t>Types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200">
                <a:solidFill>
                  <a:schemeClr val="hlink"/>
                </a:solidFill>
                <a:latin typeface="Comic Sans MS" panose="030F0702030302020204" pitchFamily="66" charset="0"/>
              </a:rPr>
              <a:t>Vitamin D deficient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200">
                <a:solidFill>
                  <a:schemeClr val="hlink"/>
                </a:solidFill>
                <a:latin typeface="Comic Sans MS" panose="030F0702030302020204" pitchFamily="66" charset="0"/>
              </a:rPr>
              <a:t>Hypophosphataemic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growth depressed,  severe deformity with wide epiphyses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decreased tubular reabsorbtion of PO4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Ca normal but low PO4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658EFA8-ECF6-41C9-9130-E1693E7D7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Hyper PTH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4104C56-3DC6-4958-8D7D-BC479F4A7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038" y="1143000"/>
            <a:ext cx="8132762" cy="48069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Excessive PTH: </a:t>
            </a:r>
            <a:r>
              <a:rPr lang="en-GB" alt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Due to prim (adenoma), sec (hypocalc</a:t>
            </a:r>
            <a:r>
              <a:rPr lang="en-US" alt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ium</a:t>
            </a:r>
            <a:r>
              <a:rPr lang="en-GB" alt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), 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Clin feat: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hyper Ca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Invest: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Ca↑, PO4↓ , ↑PTH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Rx: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surgery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1A456AF-3FCC-4577-974B-7CFC98B57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8572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Renal osteodystrophy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42438BC-3D8A-43ED-86FF-09FB36176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1219200"/>
            <a:ext cx="77724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Combination of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osteomalacia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secondary PTH↑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osteoporosis/sclerosis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CF: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renal disorder, depends on predom pathology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hlink"/>
                </a:solidFill>
                <a:latin typeface="Comic Sans MS" panose="030F0702030302020204" pitchFamily="66" charset="0"/>
              </a:rPr>
              <a:t>Rx: 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Vit D or D</a:t>
            </a:r>
            <a:r>
              <a:rPr lang="en-GB" altLang="en-US" sz="2800" baseline="-2500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, renal disorder correction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272DB91-B3D7-48CD-8758-E263A92B1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" y="238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Endocrine disorders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6267C3C-4EF8-4CA1-81AD-4A218AA1F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941388"/>
            <a:ext cx="91455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Cushing</a:t>
            </a:r>
            <a:r>
              <a:rPr lang="en-GB" altLang="en-US" sz="2800">
                <a:solidFill>
                  <a:schemeClr val="tx1"/>
                </a:solidFill>
              </a:rPr>
              <a:t>’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Hypopituitarism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Hyperpituitarism - gigantism or acromegaly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Hypothyroidism - cretinism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Hyperthyroidism - osteo</a:t>
            </a:r>
            <a:r>
              <a:rPr lang="en-GB" altLang="en-US" sz="2800">
                <a:solidFill>
                  <a:schemeClr val="tx1"/>
                </a:solidFill>
              </a:rPr>
              <a:t>’</a:t>
            </a: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porosis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Pregnancy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E7BD3FC-15EA-49BA-8C70-7DACAFA2C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3" y="539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Comic Sans MS" panose="030F0702030302020204" pitchFamily="66" charset="0"/>
              </a:rPr>
              <a:t>Bones in pregnancy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8D56553-A3BB-4A37-8EC6-0AFD055D1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412875"/>
            <a:ext cx="9217025" cy="4176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First trimester 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↑intestinal absorption of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Ca </a:t>
            </a: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(*2): maybe because of </a:t>
            </a: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↑D</a:t>
            </a:r>
            <a:r>
              <a:rPr lang="en-US" altLang="en-US" sz="2400" baseline="-2500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 ; </a:t>
            </a: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↓renal excretion</a:t>
            </a:r>
            <a:r>
              <a:rPr lang="fa-IR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of Ca; 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↑resorption of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Ca</a:t>
            </a:r>
            <a:r>
              <a:rPr lang="fa-IR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from maternal skeleton;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PTH</a:t>
            </a: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: N or </a:t>
            </a:r>
            <a:r>
              <a:rPr lang="en-GB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↓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A4F2EBA-E808-46EA-97EA-66DF872AC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521825" cy="1320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The FDA approved drugs for osteoporosis 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DC3D3C0-F6D2-4A5B-B3E5-D1A242661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alendronate sodium (</a:t>
            </a:r>
            <a:r>
              <a:rPr lang="en-US" altLang="en-US" sz="2800">
                <a:hlinkClick r:id="rId3"/>
              </a:rPr>
              <a:t>Fosamax</a:t>
            </a:r>
            <a:r>
              <a:rPr lang="en-US" altLang="en-US" sz="2800"/>
              <a:t>) </a:t>
            </a:r>
          </a:p>
          <a:p>
            <a:pPr eaLnBrk="1" hangingPunct="1"/>
            <a:r>
              <a:rPr lang="en-US" altLang="en-US" sz="2800"/>
              <a:t>calcitonin-salmon (</a:t>
            </a:r>
            <a:r>
              <a:rPr lang="en-US" altLang="en-US" sz="2800">
                <a:hlinkClick r:id="rId4"/>
              </a:rPr>
              <a:t>Miacalcin</a:t>
            </a:r>
            <a:r>
              <a:rPr lang="en-US" altLang="en-US" sz="2800"/>
              <a:t>) </a:t>
            </a:r>
            <a:endParaRPr lang="en-US" altLang="en-US" sz="2800">
              <a:hlinkClick r:id="rId5"/>
            </a:endParaRPr>
          </a:p>
          <a:p>
            <a:pPr eaLnBrk="1" hangingPunct="1"/>
            <a:r>
              <a:rPr lang="en-US" altLang="en-US" sz="2800">
                <a:hlinkClick r:id="rId5"/>
              </a:rPr>
              <a:t>estrogen therapy / hormone therapy </a:t>
            </a:r>
          </a:p>
          <a:p>
            <a:pPr eaLnBrk="1" hangingPunct="1"/>
            <a:r>
              <a:rPr lang="en-US" altLang="en-US" sz="2800"/>
              <a:t>ibandronate sodium (</a:t>
            </a:r>
            <a:r>
              <a:rPr lang="en-US" altLang="en-US" sz="2800">
                <a:hlinkClick r:id="rId6"/>
              </a:rPr>
              <a:t>Boniva</a:t>
            </a:r>
            <a:r>
              <a:rPr lang="en-US" altLang="en-US" sz="2800"/>
              <a:t>) </a:t>
            </a:r>
          </a:p>
          <a:p>
            <a:pPr eaLnBrk="1" hangingPunct="1"/>
            <a:r>
              <a:rPr lang="en-US" altLang="en-US" sz="2800"/>
              <a:t>raloxifene hydrochloride (</a:t>
            </a:r>
            <a:r>
              <a:rPr lang="en-US" altLang="en-US" sz="2800">
                <a:hlinkClick r:id="rId7"/>
              </a:rPr>
              <a:t>Evista</a:t>
            </a:r>
            <a:r>
              <a:rPr lang="en-US" altLang="en-US" sz="2800"/>
              <a:t>) </a:t>
            </a:r>
          </a:p>
          <a:p>
            <a:pPr eaLnBrk="1" hangingPunct="1"/>
            <a:r>
              <a:rPr lang="en-US" altLang="en-US" sz="2800"/>
              <a:t>risedronate sodium (</a:t>
            </a:r>
            <a:r>
              <a:rPr lang="en-US" altLang="en-US" sz="2800">
                <a:hlinkClick r:id="rId8"/>
              </a:rPr>
              <a:t>Actonel</a:t>
            </a:r>
            <a:r>
              <a:rPr lang="en-US" altLang="en-US" sz="2800"/>
              <a:t>) </a:t>
            </a:r>
          </a:p>
          <a:p>
            <a:pPr eaLnBrk="1" hangingPunct="1"/>
            <a:r>
              <a:rPr lang="en-US" altLang="en-US" sz="2800"/>
              <a:t>teriparatide (</a:t>
            </a:r>
            <a:r>
              <a:rPr lang="en-US" altLang="en-US" sz="2800">
                <a:hlinkClick r:id="rId9"/>
              </a:rPr>
              <a:t>Forteo</a:t>
            </a:r>
            <a:r>
              <a:rPr lang="en-US" altLang="en-US" sz="2800"/>
              <a:t>)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>
            <a:extLst>
              <a:ext uri="{FF2B5EF4-FFF2-40B4-BE49-F238E27FC236}">
                <a16:creationId xmlns:a16="http://schemas.microsoft.com/office/drawing/2014/main" id="{4B813AC4-56EF-4C37-A056-F6D31324E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DE3555-500E-4A0E-946B-1069E13B3811}" type="slidenum">
              <a:rPr lang="fa-IR" alt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10595" name="Picture 2" descr="omalacia">
            <a:extLst>
              <a:ext uri="{FF2B5EF4-FFF2-40B4-BE49-F238E27FC236}">
                <a16:creationId xmlns:a16="http://schemas.microsoft.com/office/drawing/2014/main" id="{6936E25F-7268-4651-A030-AE772A2D67E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1B63DFC3-3C1D-45F4-AA76-D2FEDF32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60350"/>
            <a:ext cx="8793162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63F931A1-03B9-48EB-9FCA-E14FF1F7C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75" y="-22225"/>
            <a:ext cx="5614988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Long Bone Structure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903C578-FEFE-48BF-B8A6-6D36F22C2F3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00" y="836613"/>
            <a:ext cx="5651500" cy="5888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Diaphysis</a:t>
            </a:r>
            <a:r>
              <a:rPr lang="en-US" altLang="en-US" sz="360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0000"/>
              <a:buFont typeface="Times New Roman" panose="02020603050405020304" pitchFamily="18" charset="0"/>
              <a:buChar char="─"/>
            </a:pPr>
            <a:r>
              <a:rPr lang="en-US" altLang="en-US" sz="2400">
                <a:solidFill>
                  <a:srgbClr val="00FF00"/>
                </a:solidFill>
              </a:rPr>
              <a:t>Compact bone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Epiphysis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00"/>
                </a:solidFill>
              </a:rPr>
              <a:t>End of the bone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Epiphyseal plate</a:t>
            </a:r>
          </a:p>
          <a:p>
            <a:pPr lvl="1" eaLnBrk="1" hangingPunct="1">
              <a:lnSpc>
                <a:spcPct val="80000"/>
              </a:lnSpc>
              <a:buSzPct val="70000"/>
              <a:buFont typeface="Times New Roman" panose="02020603050405020304" pitchFamily="18" charset="0"/>
              <a:buChar char="─"/>
            </a:pPr>
            <a:r>
              <a:rPr lang="en-US" altLang="en-US" sz="2400">
                <a:solidFill>
                  <a:srgbClr val="00FF00"/>
                </a:solidFill>
              </a:rPr>
              <a:t>Growth plate</a:t>
            </a:r>
            <a:endParaRPr lang="fa-IR" altLang="en-US" sz="2400">
              <a:solidFill>
                <a:srgbClr val="00FF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Medullary cavity</a:t>
            </a:r>
          </a:p>
          <a:p>
            <a:pPr lvl="1" eaLnBrk="1" hangingPunct="1">
              <a:lnSpc>
                <a:spcPct val="90000"/>
              </a:lnSpc>
              <a:buSzPct val="70000"/>
              <a:buFont typeface="Times New Roman" panose="02020603050405020304" pitchFamily="18" charset="0"/>
              <a:buChar char="─"/>
            </a:pPr>
            <a:r>
              <a:rPr lang="en-US" altLang="en-US">
                <a:solidFill>
                  <a:srgbClr val="00FF00"/>
                </a:solidFill>
              </a:rPr>
              <a:t>Red marrow</a:t>
            </a:r>
            <a:r>
              <a:rPr lang="fa-IR" altLang="en-US">
                <a:solidFill>
                  <a:srgbClr val="00FF00"/>
                </a:solidFill>
              </a:rPr>
              <a:t> &amp; </a:t>
            </a:r>
            <a:r>
              <a:rPr lang="en-US" altLang="en-US">
                <a:solidFill>
                  <a:srgbClr val="00FF00"/>
                </a:solidFill>
              </a:rPr>
              <a:t>Yellow marrow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Periosteum</a:t>
            </a:r>
          </a:p>
          <a:p>
            <a:pPr lvl="1" eaLnBrk="1" hangingPunct="1">
              <a:lnSpc>
                <a:spcPct val="90000"/>
              </a:lnSpc>
              <a:buSzPct val="70000"/>
              <a:buFont typeface="Times New Roman" panose="02020603050405020304" pitchFamily="18" charset="0"/>
              <a:buChar char="─"/>
            </a:pPr>
            <a:r>
              <a:rPr lang="en-US" altLang="en-US">
                <a:solidFill>
                  <a:srgbClr val="00FF00"/>
                </a:solidFill>
              </a:rPr>
              <a:t>Outer bone surface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>
                <a:solidFill>
                  <a:schemeClr val="hlink"/>
                </a:solidFill>
              </a:rPr>
              <a:t>Endosteum</a:t>
            </a:r>
          </a:p>
          <a:p>
            <a:pPr lvl="1" eaLnBrk="1" hangingPunct="1">
              <a:lnSpc>
                <a:spcPct val="90000"/>
              </a:lnSpc>
              <a:buSzPct val="70000"/>
              <a:buFont typeface="Times New Roman" panose="02020603050405020304" pitchFamily="18" charset="0"/>
              <a:buChar char="─"/>
            </a:pPr>
            <a:r>
              <a:rPr lang="en-US" altLang="en-US">
                <a:solidFill>
                  <a:srgbClr val="00FF00"/>
                </a:solidFill>
              </a:rPr>
              <a:t>Lines bone cavities</a:t>
            </a:r>
          </a:p>
          <a:p>
            <a:pPr lvl="1" eaLnBrk="1" hangingPunct="1">
              <a:lnSpc>
                <a:spcPct val="80000"/>
              </a:lnSpc>
              <a:buSzPct val="70000"/>
              <a:buFont typeface="Times New Roman" panose="02020603050405020304" pitchFamily="18" charset="0"/>
              <a:buChar char="─"/>
            </a:pPr>
            <a:endParaRPr lang="fa-IR" altLang="en-US" sz="2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>
            <a:extLst>
              <a:ext uri="{FF2B5EF4-FFF2-40B4-BE49-F238E27FC236}">
                <a16:creationId xmlns:a16="http://schemas.microsoft.com/office/drawing/2014/main" id="{1467785C-5D6F-4D7C-AE3C-4987185C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0"/>
            <a:ext cx="542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8">
            <a:extLst>
              <a:ext uri="{FF2B5EF4-FFF2-40B4-BE49-F238E27FC236}">
                <a16:creationId xmlns:a16="http://schemas.microsoft.com/office/drawing/2014/main" id="{EA9F4C7B-CB86-4BA4-A795-73D017FE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5135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45C690FE-EA03-41D6-B633-F4BE367C7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11500" b="1">
                <a:solidFill>
                  <a:srgbClr val="FF0000"/>
                </a:solidFill>
                <a:latin typeface="Comic Sans MS" panose="030F0702030302020204" pitchFamily="66" charset="0"/>
              </a:rPr>
              <a:t>Good luck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867F31FF-75A1-458F-9A27-C34F9CC8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2"/>
          <a:stretch>
            <a:fillRect/>
          </a:stretch>
        </p:blipFill>
        <p:spPr bwMode="auto">
          <a:xfrm>
            <a:off x="114300" y="163513"/>
            <a:ext cx="4999038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7F460F09-6C4E-4BDE-B7A9-A04D27CCD5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268413"/>
            <a:ext cx="6964362" cy="4608512"/>
          </a:xfrm>
        </p:spPr>
        <p:txBody>
          <a:bodyPr/>
          <a:lstStyle/>
          <a:p>
            <a:pPr algn="just" rtl="1" eaLnBrk="1" hangingPunct="1">
              <a:lnSpc>
                <a:spcPct val="90000"/>
              </a:lnSpc>
            </a:pPr>
            <a:r>
              <a:rPr lang="fa-IR" altLang="en-US" sz="2400" b="1">
                <a:cs typeface="B Nazanin" panose="00000400000000000000" pitchFamily="2" charset="-78"/>
              </a:rPr>
              <a:t>استخوان از سلول‌هایی تشکیل شده به</a:t>
            </a:r>
            <a:r>
              <a:rPr lang="en-US" altLang="en-US" sz="2400" b="1">
                <a:cs typeface="B Nazanin" panose="00000400000000000000" pitchFamily="2" charset="-78"/>
              </a:rPr>
              <a:t> </a:t>
            </a:r>
            <a:r>
              <a:rPr lang="fa-IR" altLang="en-US" sz="2400" b="1">
                <a:cs typeface="B Nazanin" panose="00000400000000000000" pitchFamily="2" charset="-78"/>
              </a:rPr>
              <a:t>نام</a:t>
            </a:r>
            <a:r>
              <a:rPr lang="en-US" altLang="en-US" sz="2400" b="1">
                <a:cs typeface="B Nazanin" panose="00000400000000000000" pitchFamily="2" charset="-78"/>
              </a:rPr>
              <a:t>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اُستئوسیت</a:t>
            </a:r>
            <a:r>
              <a:rPr lang="fa-IR" altLang="en-US" sz="2400" b="1">
                <a:cs typeface="B Nazanin" panose="00000400000000000000" pitchFamily="2" charset="-78"/>
              </a:rPr>
              <a:t>.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 b="1">
                <a:cs typeface="B Nazanin" panose="00000400000000000000" pitchFamily="2" charset="-78"/>
              </a:rPr>
              <a:t>سلول‌ها در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 کنار یکدیگر</a:t>
            </a:r>
            <a:r>
              <a:rPr lang="en-US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قرار نداشته </a:t>
            </a:r>
            <a:r>
              <a:rPr lang="fa-IR" altLang="en-US" sz="2400" b="1">
                <a:cs typeface="B Nazanin" panose="00000400000000000000" pitchFamily="2" charset="-78"/>
              </a:rPr>
              <a:t>و از هم فاصله زیادی دارند. فاصله بین این یاخته‌ها را ماده‌ای بنام ماده میان‌یاخته‌ای (بین سلولی) پر کرده‌است. این ماده را داربست (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ماتریکس</a:t>
            </a:r>
            <a:r>
              <a:rPr lang="fa-IR" altLang="en-US" sz="2400" b="1">
                <a:cs typeface="B Nazanin" panose="00000400000000000000" pitchFamily="2" charset="-78"/>
              </a:rPr>
              <a:t>) هم می‌گویند.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fa-IR" altLang="en-US" sz="2400" b="1">
                <a:cs typeface="B Nazanin" panose="00000400000000000000" pitchFamily="2" charset="-78"/>
              </a:rPr>
              <a:t>داربست و شبکه سه‌بعدی از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پروتئین و مواد قندی </a:t>
            </a:r>
            <a:r>
              <a:rPr lang="fa-IR" altLang="en-US" sz="2400" b="1">
                <a:cs typeface="B Nazanin" panose="00000400000000000000" pitchFamily="2" charset="-78"/>
              </a:rPr>
              <a:t>بخصوصی تشکیل شده که روی آن املاح کلسیم رسوب کرده</a:t>
            </a:r>
            <a:r>
              <a:rPr lang="en-US" altLang="en-US" sz="2400" b="1">
                <a:cs typeface="B Nazanin" panose="00000400000000000000" pitchFamily="2" charset="-78"/>
              </a:rPr>
              <a:t> </a:t>
            </a:r>
            <a:r>
              <a:rPr lang="fa-IR" altLang="en-US" sz="2400" b="1">
                <a:cs typeface="B Nazanin" panose="00000400000000000000" pitchFamily="2" charset="-78"/>
              </a:rPr>
              <a:t>‌است. این املاح کلسیم عمدتاً از جنس 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  <a:hlinkClick r:id="rId4" tooltip="هیدروکسی آپاتیت"/>
              </a:rPr>
              <a:t>هیدروکسی آپاتیت</a:t>
            </a:r>
            <a:r>
              <a:rPr lang="fa-IR" altLang="en-US" sz="2400" b="1">
                <a:cs typeface="B Nazanin" panose="00000400000000000000" pitchFamily="2" charset="-78"/>
              </a:rPr>
              <a:t> هستند.</a:t>
            </a:r>
            <a:endParaRPr lang="en-US" altLang="en-US" sz="2400" b="1"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0556ADE-AA7D-49C8-8BAC-1A8297CA51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3" y="1341438"/>
            <a:ext cx="8837612" cy="4608512"/>
          </a:xfrm>
        </p:spPr>
        <p:txBody>
          <a:bodyPr/>
          <a:lstStyle/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بافت استخوانی دو نوع است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متراکم</a:t>
            </a:r>
            <a:r>
              <a:rPr lang="fa-IR" altLang="en-US" sz="2400" b="1">
                <a:cs typeface="B Nazanin" panose="00000400000000000000" pitchFamily="2" charset="-78"/>
              </a:rPr>
              <a:t> و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اسفنجی</a:t>
            </a:r>
            <a:r>
              <a:rPr lang="fa-IR" altLang="en-US" sz="2400" b="1">
                <a:cs typeface="B Nazanin" panose="00000400000000000000" pitchFamily="2" charset="-78"/>
              </a:rPr>
              <a:t>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بافت متراکم طرز قرار گرفتن و ساختمان ماده بین استخوانی نظم خاصی داشته، بطوری‌که املاح معدنی آن به شکل تیغه‌های مدور هم‌مرکزی در کنار هم قرار دارند.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در مرکز این تیغه‌ها (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لاملا</a:t>
            </a:r>
            <a:r>
              <a:rPr lang="fa-IR" altLang="en-US" sz="2400" b="1">
                <a:cs typeface="B Nazanin" panose="00000400000000000000" pitchFamily="2" charset="-78"/>
              </a:rPr>
              <a:t>)، مجرایی توخالی وجود دارد که دربردارنده </a:t>
            </a:r>
            <a:r>
              <a:rPr lang="fa-IR" altLang="en-US" sz="2400" b="1">
                <a:cs typeface="B Nazanin" panose="00000400000000000000" pitchFamily="2" charset="-78"/>
                <a:hlinkClick r:id="rId2" tooltip="رگ خونی"/>
              </a:rPr>
              <a:t>رگ خونی</a:t>
            </a:r>
            <a:r>
              <a:rPr lang="fa-IR" altLang="en-US" sz="2400" b="1">
                <a:cs typeface="B Nazanin" panose="00000400000000000000" pitchFamily="2" charset="-78"/>
              </a:rPr>
              <a:t> و </a:t>
            </a:r>
            <a:r>
              <a:rPr lang="fa-IR" altLang="en-US" sz="2400" b="1">
                <a:cs typeface="B Nazanin" panose="00000400000000000000" pitchFamily="2" charset="-78"/>
                <a:hlinkClick r:id="rId3" tooltip="اعصاب"/>
              </a:rPr>
              <a:t>اعصاب</a:t>
            </a:r>
            <a:r>
              <a:rPr lang="fa-IR" altLang="en-US" sz="2400" b="1">
                <a:cs typeface="B Nazanin" panose="00000400000000000000" pitchFamily="2" charset="-78"/>
              </a:rPr>
              <a:t> است. به این مجرا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 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  <a:hlinkClick r:id="rId4" tooltip="مجرای هاورس (صفحه وجود ندارد)"/>
              </a:rPr>
              <a:t>مجرای</a:t>
            </a:r>
            <a:r>
              <a:rPr lang="fa-IR" altLang="en-US" sz="2400" b="1">
                <a:cs typeface="B Nazanin" panose="00000400000000000000" pitchFamily="2" charset="-78"/>
                <a:hlinkClick r:id="rId4" tooltip="مجرای هاورس (صفحه وجود ندارد)"/>
              </a:rPr>
              <a:t> 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  <a:hlinkClick r:id="rId4" tooltip="مجرای هاورس (صفحه وجود ندارد)"/>
              </a:rPr>
              <a:t>هاورس</a:t>
            </a:r>
            <a:r>
              <a:rPr lang="fa-IR" altLang="en-US" sz="2400" b="1">
                <a:cs typeface="B Nazanin" panose="00000400000000000000" pitchFamily="2" charset="-78"/>
              </a:rPr>
              <a:t> می‌گویند. </a:t>
            </a: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عروق وظیفه تغذیه استخوان‌یاخته‌ها را به عهده دارند.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هر سلول استخوانی در یک محفظه کوچک به نام (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لاکونا</a:t>
            </a:r>
            <a:r>
              <a:rPr lang="fa-IR" altLang="en-US" sz="2400" b="1">
                <a:cs typeface="B Nazanin" panose="00000400000000000000" pitchFamily="2" charset="-78"/>
              </a:rPr>
              <a:t>) قرار دارد. 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2400" b="1">
                <a:cs typeface="B Nazanin" panose="00000400000000000000" pitchFamily="2" charset="-78"/>
              </a:rPr>
              <a:t>حفره‌ها از طریق راهچه‌های باریکی (</a:t>
            </a:r>
            <a:r>
              <a:rPr lang="fa-IR" altLang="en-US" sz="2400" b="1">
                <a:solidFill>
                  <a:srgbClr val="FF0000"/>
                </a:solidFill>
                <a:cs typeface="B Nazanin" panose="00000400000000000000" pitchFamily="2" charset="-78"/>
              </a:rPr>
              <a:t>کانالیکول</a:t>
            </a:r>
            <a:r>
              <a:rPr lang="fa-IR" altLang="en-US" sz="2400" b="1">
                <a:cs typeface="B Nazanin" panose="00000400000000000000" pitchFamily="2" charset="-78"/>
              </a:rPr>
              <a:t>) به مجرای هاورسی متصل هستند و از آن طریق اکسیژن و مواد غذایی را به استخوان‌یاخته‌ها می‌رسانند.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9D6C5DA0-CD50-48CE-BB0B-EF0AFDBD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0"/>
            <a:ext cx="90011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AE189A27-80C3-41B6-A8FE-C53EB70D5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4300" y="19050"/>
            <a:ext cx="4427538" cy="1143000"/>
          </a:xfrm>
        </p:spPr>
        <p:txBody>
          <a:bodyPr/>
          <a:lstStyle/>
          <a:p>
            <a:pPr algn="ctr" rtl="1" eaLnBrk="1" hangingPunct="1"/>
            <a:r>
              <a:rPr lang="fa-IR" altLang="en-US" sz="4400" b="1">
                <a:solidFill>
                  <a:srgbClr val="FF0000"/>
                </a:solidFill>
                <a:cs typeface="B Nazanin" panose="00000400000000000000" pitchFamily="2" charset="-78"/>
              </a:rPr>
              <a:t>استخوان متراکم</a:t>
            </a:r>
            <a:endParaRPr lang="en-US" altLang="en-US" sz="4400" b="1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5215</TotalTime>
  <Words>3556</Words>
  <Application>Microsoft Office PowerPoint</Application>
  <PresentationFormat>Widescreen</PresentationFormat>
  <Paragraphs>318</Paragraphs>
  <Slides>61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B Nazanin</vt:lpstr>
      <vt:lpstr>Comic Sans MS</vt:lpstr>
      <vt:lpstr>Times New Roman</vt:lpstr>
      <vt:lpstr>Wingdings</vt:lpstr>
      <vt:lpstr>Wingdings 2</vt:lpstr>
      <vt:lpstr>Wingdings 3</vt:lpstr>
      <vt:lpstr>Zar</vt:lpstr>
      <vt:lpstr>Facet</vt:lpstr>
      <vt:lpstr>Bitmap Image</vt:lpstr>
      <vt:lpstr>Bone Biochemistry</vt:lpstr>
      <vt:lpstr>PowerPoint Presentation</vt:lpstr>
      <vt:lpstr>Skeletal System Functions</vt:lpstr>
      <vt:lpstr>PowerPoint Presentation</vt:lpstr>
      <vt:lpstr>Bone Shapes</vt:lpstr>
      <vt:lpstr>Long Bone Structure</vt:lpstr>
      <vt:lpstr>PowerPoint Presentation</vt:lpstr>
      <vt:lpstr>PowerPoint Presentation</vt:lpstr>
      <vt:lpstr>استخوان متراکم</vt:lpstr>
      <vt:lpstr>PowerPoint Presentation</vt:lpstr>
      <vt:lpstr>استخوان اسفنجی</vt:lpstr>
      <vt:lpstr>ساختار استخوان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 resorption markers  </vt:lpstr>
      <vt:lpstr>Collagen breakdown products</vt:lpstr>
      <vt:lpstr>Collagen breakdown products</vt:lpstr>
      <vt:lpstr>Collagen breakdown products</vt:lpstr>
      <vt:lpstr>Bone formation markers</vt:lpstr>
      <vt:lpstr>Bone formation markers</vt:lpstr>
      <vt:lpstr>Bone formation markers</vt:lpstr>
      <vt:lpstr>الگوي ماركرها در استئوپروز</vt:lpstr>
      <vt:lpstr>Osteomalacia</vt:lpstr>
      <vt:lpstr>PowerPoint Presentation</vt:lpstr>
      <vt:lpstr>Osteomalacia</vt:lpstr>
      <vt:lpstr>Hyper PTH</vt:lpstr>
      <vt:lpstr>Renal osteodystrophy</vt:lpstr>
      <vt:lpstr>Endocrine disorders</vt:lpstr>
      <vt:lpstr>Bones in pregnancy</vt:lpstr>
      <vt:lpstr>The FDA approved drugs for osteoporosis </vt:lpstr>
      <vt:lpstr>PowerPoint Presentation</vt:lpstr>
      <vt:lpstr>PowerPoint Presentation</vt:lpstr>
      <vt:lpstr>Good luck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Metabolism</dc:title>
  <dc:creator>CM Robinson</dc:creator>
  <cp:lastModifiedBy>Hossein Javid</cp:lastModifiedBy>
  <cp:revision>87</cp:revision>
  <dcterms:created xsi:type="dcterms:W3CDTF">1999-06-24T06:46:08Z</dcterms:created>
  <dcterms:modified xsi:type="dcterms:W3CDTF">2022-07-27T10:43:56Z</dcterms:modified>
</cp:coreProperties>
</file>