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369" r:id="rId3"/>
    <p:sldId id="308" r:id="rId4"/>
    <p:sldId id="513" r:id="rId5"/>
    <p:sldId id="515" r:id="rId6"/>
    <p:sldId id="414" r:id="rId7"/>
    <p:sldId id="415" r:id="rId8"/>
    <p:sldId id="416" r:id="rId9"/>
    <p:sldId id="417" r:id="rId10"/>
    <p:sldId id="418" r:id="rId11"/>
    <p:sldId id="420" r:id="rId12"/>
    <p:sldId id="421" r:id="rId13"/>
    <p:sldId id="485" r:id="rId14"/>
    <p:sldId id="514" r:id="rId15"/>
    <p:sldId id="527" r:id="rId16"/>
    <p:sldId id="516" r:id="rId17"/>
    <p:sldId id="517" r:id="rId18"/>
    <p:sldId id="518" r:id="rId19"/>
    <p:sldId id="519" r:id="rId20"/>
    <p:sldId id="424" r:id="rId21"/>
    <p:sldId id="520" r:id="rId22"/>
    <p:sldId id="533" r:id="rId23"/>
    <p:sldId id="538" r:id="rId24"/>
    <p:sldId id="524" r:id="rId25"/>
    <p:sldId id="525" r:id="rId26"/>
    <p:sldId id="526" r:id="rId27"/>
    <p:sldId id="529" r:id="rId28"/>
    <p:sldId id="530" r:id="rId29"/>
    <p:sldId id="531" r:id="rId30"/>
    <p:sldId id="545" r:id="rId31"/>
    <p:sldId id="301" r:id="rId32"/>
    <p:sldId id="528" r:id="rId33"/>
    <p:sldId id="542" r:id="rId34"/>
    <p:sldId id="543" r:id="rId35"/>
    <p:sldId id="544" r:id="rId36"/>
    <p:sldId id="546" r:id="rId37"/>
    <p:sldId id="553" r:id="rId38"/>
    <p:sldId id="552" r:id="rId39"/>
    <p:sldId id="550" r:id="rId40"/>
    <p:sldId id="305" r:id="rId41"/>
    <p:sldId id="535" r:id="rId42"/>
    <p:sldId id="302" r:id="rId43"/>
    <p:sldId id="536" r:id="rId44"/>
    <p:sldId id="547" r:id="rId45"/>
    <p:sldId id="551" r:id="rId46"/>
    <p:sldId id="549" r:id="rId47"/>
    <p:sldId id="532" r:id="rId48"/>
    <p:sldId id="271" r:id="rId49"/>
    <p:sldId id="274" r:id="rId50"/>
    <p:sldId id="537" r:id="rId51"/>
    <p:sldId id="554" r:id="rId52"/>
    <p:sldId id="410" r:id="rId53"/>
    <p:sldId id="411" r:id="rId54"/>
    <p:sldId id="4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5394" autoAdjust="0"/>
  </p:normalViewPr>
  <p:slideViewPr>
    <p:cSldViewPr snapToGrid="0">
      <p:cViewPr varScale="1">
        <p:scale>
          <a:sx n="90" d="100"/>
          <a:sy n="90" d="100"/>
        </p:scale>
        <p:origin x="5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5EAE9-4755-4378-B1EA-46B31CDE3CF1}"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B8DF1-C1FC-4955-A0CC-15F6DC3A7347}" type="slidenum">
              <a:rPr lang="en-US" smtClean="0"/>
              <a:t>‹#›</a:t>
            </a:fld>
            <a:endParaRPr lang="en-US"/>
          </a:p>
        </p:txBody>
      </p:sp>
    </p:spTree>
    <p:extLst>
      <p:ext uri="{BB962C8B-B14F-4D97-AF65-F5344CB8AC3E}">
        <p14:creationId xmlns:p14="http://schemas.microsoft.com/office/powerpoint/2010/main" val="4032943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a.wikipedia.org/wiki/%D8%B2%D8%A8%D8%A7%D9%86_%D8%A7%D9%86%DA%AF%D9%84%DB%8C%D8%B3%DB%8C"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fa.wikipedia.org/w/index.php?title=%DA%A9%D8%A7%D8%AA%DA%A9%D9%88%D9%84_%D8%A2%D9%85%DB%8C%D9%86%E2%80%8C%D9%87%D8%A7&amp;action=edit&amp;redlink=1" TargetMode="External"/><Relationship Id="rId5" Type="http://schemas.openxmlformats.org/officeDocument/2006/relationships/hyperlink" Target="https://fa.wikipedia.org/wiki/%DA%A9%D9%84%DB%8C%D9%87" TargetMode="External"/><Relationship Id="rId4" Type="http://schemas.openxmlformats.org/officeDocument/2006/relationships/hyperlink" Target="https://fa.wikipedia.org/wiki/%D8%A8%D8%AF%D8%AE%DB%8C%D9%8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36624-F02B-47FC-807C-3BD225CEA1CA}" type="slidenum">
              <a:rPr lang="en-US" smtClean="0"/>
              <a:pPr/>
              <a:t>1</a:t>
            </a:fld>
            <a:endParaRPr lang="en-US" dirty="0"/>
          </a:p>
        </p:txBody>
      </p:sp>
    </p:spTree>
    <p:extLst>
      <p:ext uri="{BB962C8B-B14F-4D97-AF65-F5344CB8AC3E}">
        <p14:creationId xmlns:p14="http://schemas.microsoft.com/office/powerpoint/2010/main" val="281601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9B022B-F2FA-4A97-BD88-B92148E62C9F}" type="slidenum">
              <a:rPr lang="en-US" smtClean="0"/>
              <a:pPr/>
              <a:t>2</a:t>
            </a:fld>
            <a:endParaRPr lang="en-US" dirty="0"/>
          </a:p>
        </p:txBody>
      </p:sp>
    </p:spTree>
    <p:extLst>
      <p:ext uri="{BB962C8B-B14F-4D97-AF65-F5344CB8AC3E}">
        <p14:creationId xmlns:p14="http://schemas.microsoft.com/office/powerpoint/2010/main" val="107385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36624-F02B-47FC-807C-3BD225CEA1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91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Low" rtl="1"/>
            <a:r>
              <a:rPr lang="fa-IR" b="1" i="0" dirty="0">
                <a:solidFill>
                  <a:srgbClr val="202122"/>
                </a:solidFill>
                <a:effectLst/>
                <a:latin typeface=".Arabic UI Text"/>
              </a:rPr>
              <a:t>نوروبلاستوما</a:t>
            </a:r>
            <a:r>
              <a:rPr lang="fa-IR" b="0" i="0" dirty="0">
                <a:solidFill>
                  <a:srgbClr val="202122"/>
                </a:solidFill>
                <a:effectLst/>
                <a:latin typeface=".Arabic UI Text"/>
              </a:rPr>
              <a:t> (به </a:t>
            </a:r>
            <a:r>
              <a:rPr lang="fa-IR" b="0" i="0" u="none" strike="noStrike" dirty="0">
                <a:solidFill>
                  <a:srgbClr val="0B0080"/>
                </a:solidFill>
                <a:effectLst/>
                <a:latin typeface=".Arabic UI Text"/>
                <a:hlinkClick r:id="rId3" tooltip="زبان انگلیسی"/>
              </a:rPr>
              <a:t>انگلیسی</a:t>
            </a:r>
            <a:r>
              <a:rPr lang="fa-IR" b="0" i="0" dirty="0">
                <a:solidFill>
                  <a:srgbClr val="202122"/>
                </a:solidFill>
                <a:effectLst/>
                <a:latin typeface=".Arabic UI Text"/>
              </a:rPr>
              <a:t>: </a:t>
            </a:r>
            <a:r>
              <a:rPr lang="en-US" b="0" i="0" dirty="0">
                <a:solidFill>
                  <a:srgbClr val="202122"/>
                </a:solidFill>
                <a:effectLst/>
                <a:latin typeface=".Arabic UI Text"/>
              </a:rPr>
              <a:t>Neuroblastoma) </a:t>
            </a:r>
            <a:r>
              <a:rPr lang="fa-IR" b="0" i="0" dirty="0">
                <a:solidFill>
                  <a:srgbClr val="202122"/>
                </a:solidFill>
                <a:effectLst/>
                <a:latin typeface=".Arabic UI Text"/>
              </a:rPr>
              <a:t>یکی از شایعترین تومورهای </a:t>
            </a:r>
            <a:r>
              <a:rPr lang="fa-IR" b="0" i="0" u="none" strike="noStrike" dirty="0">
                <a:solidFill>
                  <a:srgbClr val="0B0080"/>
                </a:solidFill>
                <a:effectLst/>
                <a:latin typeface=".Arabic UI Text"/>
                <a:hlinkClick r:id="rId4" tooltip="بدخیم"/>
              </a:rPr>
              <a:t>بدخیم</a:t>
            </a:r>
            <a:r>
              <a:rPr lang="fa-IR" b="0" i="0" dirty="0">
                <a:solidFill>
                  <a:srgbClr val="202122"/>
                </a:solidFill>
                <a:effectLst/>
                <a:latin typeface=".Arabic UI Text"/>
              </a:rPr>
              <a:t> توپر دوران کودکی است که در </a:t>
            </a:r>
            <a:r>
              <a:rPr lang="fa-IR" b="0" i="0" u="none" strike="noStrike" dirty="0">
                <a:solidFill>
                  <a:srgbClr val="0B0080"/>
                </a:solidFill>
                <a:effectLst/>
                <a:latin typeface=".Arabic UI Text"/>
                <a:hlinkClick r:id="rId5" tooltip="کلیه"/>
              </a:rPr>
              <a:t>کلیه</a:t>
            </a:r>
            <a:r>
              <a:rPr lang="fa-IR" b="0" i="0" dirty="0">
                <a:solidFill>
                  <a:srgbClr val="202122"/>
                </a:solidFill>
                <a:effectLst/>
                <a:latin typeface=".Arabic UI Text"/>
              </a:rPr>
              <a:t> ایجاد شده و بیش‌ترین احتمال بروز آن در کودکان وجود دارد. بیش از نیمی از موارد این تومور خارج جمجمه ای در کودکان زیر دو سال روی می‌دهد.</a:t>
            </a:r>
          </a:p>
          <a:p>
            <a:pPr algn="justLow" rtl="1"/>
            <a:r>
              <a:rPr lang="fa-IR" b="0" i="0" dirty="0">
                <a:solidFill>
                  <a:srgbClr val="202122"/>
                </a:solidFill>
                <a:effectLst/>
                <a:latin typeface=".Arabic UI Text"/>
              </a:rPr>
              <a:t>این تومور اغلب از </a:t>
            </a:r>
            <a:r>
              <a:rPr lang="en-US" b="0" i="0" dirty="0">
                <a:solidFill>
                  <a:srgbClr val="202122"/>
                </a:solidFill>
                <a:effectLst/>
                <a:latin typeface=".Arabic UI Text"/>
              </a:rPr>
              <a:t>adrenal gland </a:t>
            </a:r>
            <a:r>
              <a:rPr lang="fa-IR" b="0" i="0" dirty="0">
                <a:solidFill>
                  <a:srgbClr val="202122"/>
                </a:solidFill>
                <a:effectLst/>
                <a:latin typeface=".Arabic UI Text"/>
              </a:rPr>
              <a:t>منشأ می‌گیرد ولی از سلولهای عصبی گردن، سینه، شکم و لگن نیز می‌تواند نشات بگیرد.</a:t>
            </a:r>
          </a:p>
          <a:p>
            <a:pPr algn="justLow" rtl="1"/>
            <a:r>
              <a:rPr lang="fa-IR" b="0" i="0" dirty="0">
                <a:solidFill>
                  <a:srgbClr val="202122"/>
                </a:solidFill>
                <a:effectLst/>
                <a:latin typeface=".Arabic UI Text"/>
              </a:rPr>
              <a:t>شایع‌ترین علامت نوروبلاستوما، وجود یک توده یا برآمدگی غیرمعمول است که معمولاً در شکم کودک یافت می‌شود. سایر علائم عبارتند از تب، اسهال مقاوم، فشارخون بالا (به دلیل تحریک پذیری)، ضربان سریع قلب، سرخی پوست، گر گرفتگی و تعریق. گاه چشمان کودک به شکلی غیرطبیعی حرکت می‌کنند. این وضعیت با نام نشانگان اپسوکلونوس – میوکلونوس شناخته می‌شود.</a:t>
            </a:r>
          </a:p>
          <a:p>
            <a:pPr algn="justLow" rtl="1"/>
            <a:r>
              <a:rPr lang="fa-IR" b="0" i="0" dirty="0">
                <a:solidFill>
                  <a:srgbClr val="202122"/>
                </a:solidFill>
                <a:effectLst/>
                <a:latin typeface=".Arabic UI Text"/>
              </a:rPr>
              <a:t>تشخیص نوروبلاستوما: در نود درصد موارد نوروبلاستوما، سلول‌های تومور </a:t>
            </a:r>
            <a:r>
              <a:rPr lang="fa-IR" b="0" i="0" u="none" strike="noStrike" dirty="0">
                <a:solidFill>
                  <a:srgbClr val="A55858"/>
                </a:solidFill>
                <a:effectLst/>
                <a:latin typeface=".Arabic UI Text"/>
                <a:hlinkClick r:id="rId6" tooltip="کاتکول آمین‌ها (صفحه وجود ندارد)"/>
              </a:rPr>
              <a:t>کاتکول آمین‌ها‌ها</a:t>
            </a:r>
            <a:r>
              <a:rPr lang="fa-IR" b="0" i="0" dirty="0">
                <a:solidFill>
                  <a:srgbClr val="202122"/>
                </a:solidFill>
                <a:effectLst/>
                <a:latin typeface=".Arabic UI Text"/>
              </a:rPr>
              <a:t> را به حدی ترشح می‌کنند که در ادرار و خون قابل سنجش باشند</a:t>
            </a:r>
          </a:p>
          <a:p>
            <a:pPr algn="justLow"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36624-F02B-47FC-807C-3BD225CEA1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71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فقط اشاره به تعداد کربن</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36624-F02B-47FC-807C-3BD225CEA1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703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07A6-4AB8-4935-ACE6-154596346F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0CCF8-54C8-47CF-A88C-ECD12633D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7376F9-D86B-4F67-999B-17D734557012}"/>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5" name="Footer Placeholder 4">
            <a:extLst>
              <a:ext uri="{FF2B5EF4-FFF2-40B4-BE49-F238E27FC236}">
                <a16:creationId xmlns:a16="http://schemas.microsoft.com/office/drawing/2014/main" id="{AF7F4F73-AFEA-4F59-8323-CBA40FEE1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7BD23-FFB7-44A9-98DD-9069679D654F}"/>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142884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6506-CDB9-405D-8BB2-BEAA66745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9A89C-327B-4439-A738-80F67523AF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2024A-2D45-4E9E-A8A3-B03F0E8740FA}"/>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5" name="Footer Placeholder 4">
            <a:extLst>
              <a:ext uri="{FF2B5EF4-FFF2-40B4-BE49-F238E27FC236}">
                <a16:creationId xmlns:a16="http://schemas.microsoft.com/office/drawing/2014/main" id="{E15FADFB-196B-42A7-B396-05B758126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09F18-72B6-4902-B508-196DF37F2E1A}"/>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187363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7868B-F607-4944-876E-62D66AED7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F9F70-D0FC-4786-B0FF-537B7F1876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8ED53-4E8A-4259-9856-B5531643B9B9}"/>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5" name="Footer Placeholder 4">
            <a:extLst>
              <a:ext uri="{FF2B5EF4-FFF2-40B4-BE49-F238E27FC236}">
                <a16:creationId xmlns:a16="http://schemas.microsoft.com/office/drawing/2014/main" id="{7948F595-167A-489F-A33A-E5CD9D08F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9B6D8-1129-4663-8E34-7EAF919BEAEF}"/>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337325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FEE97636-E019-4671-B6B3-C2592950FA35}"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2583966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557DFEE-ED4E-4972-9C83-98303C251547}" type="datetime1">
              <a:rPr lang="en-US" smtClean="0"/>
              <a:t>5/18/2024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200713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1B147693-3C82-4279-B16B-BC2C6660AF59}"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3961047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C48064B2-8AF2-4CD7-AEFA-5B4CE0544616}" type="datetime1">
              <a:rPr lang="en-US" smtClean="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1788316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fld id="{6428C0EB-6906-48E6-B07B-B170F3079EEF}" type="datetime1">
              <a:rPr lang="en-US" smtClean="0"/>
              <a:t>5/18/2024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880625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C75C353F-A8DD-46B3-8EBC-EC0F4C5634EC}" type="datetime1">
              <a:rPr lang="en-US" smtClean="0"/>
              <a:t>5/18/2024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2762836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fld id="{42177F32-8908-4607-8613-4618EA03C1AC}" type="datetime1">
              <a:rPr lang="en-US" smtClean="0"/>
              <a:t>5/18/2024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99640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452A318D-663C-439B-ABFF-5EC096B4146C}" type="datetime1">
              <a:rPr lang="en-US" smtClean="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358078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33EA-5D39-46DA-86EC-D7FF28C14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F408F-CD02-43D5-B3AA-4BF76BE892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C1B58-00A7-4E5C-A9AC-278F8E11B730}"/>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5" name="Footer Placeholder 4">
            <a:extLst>
              <a:ext uri="{FF2B5EF4-FFF2-40B4-BE49-F238E27FC236}">
                <a16:creationId xmlns:a16="http://schemas.microsoft.com/office/drawing/2014/main" id="{14477BCD-70A4-48AB-8DBE-534C102D8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E293A-007C-4C46-840C-A147D347AC97}"/>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268420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CB84FA42-E8FE-4A79-A928-64E9C1C9C5E3}" type="datetime1">
              <a:rPr lang="en-US" smtClean="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1341503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CDFCD8C3-EA54-4F3A-9BED-4EEC162695E3}"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2807900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169937A0-6E36-4EF5-AE1C-DFBF8C7002A7}"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45969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894E0577-00DA-4CF9-A32D-B69B09324223}"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2004261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8AA0CE51-8AC2-422E-8240-477B79E550F5}"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9007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3CD193F3-1411-4F52-B49A-7FCE46F585B3}"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1313062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FC3D4CA9-05FC-4CD2-88F8-047C095EBC49}"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3818595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21FEDED0-2922-4B37-A3B0-28096FAD0C18}" type="datetime1">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20B7-650B-4AA8-92A3-CBBC23ED782C}" type="slidenum">
              <a:rPr lang="en-US" smtClean="0"/>
              <a:pPr/>
              <a:t>‹#›</a:t>
            </a:fld>
            <a:endParaRPr lang="en-US"/>
          </a:p>
        </p:txBody>
      </p:sp>
    </p:spTree>
    <p:extLst>
      <p:ext uri="{BB962C8B-B14F-4D97-AF65-F5344CB8AC3E}">
        <p14:creationId xmlns:p14="http://schemas.microsoft.com/office/powerpoint/2010/main" val="3329979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1906-FCDE-41AC-ABCF-1E4E7AB38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69FDBA-354C-415F-AE35-A036CBA3E5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0B821C-8F29-4AF0-BA41-9528D86D0980}"/>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5" name="Footer Placeholder 4">
            <a:extLst>
              <a:ext uri="{FF2B5EF4-FFF2-40B4-BE49-F238E27FC236}">
                <a16:creationId xmlns:a16="http://schemas.microsoft.com/office/drawing/2014/main" id="{94B26F8D-205E-4281-8A57-7747AA32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65E36-3F86-43CF-9FE0-6326CC27425E}"/>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3567532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77B37-5FDD-4E0B-BCF4-F7287A1EF9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4385E-EB26-4701-B218-BE61EA4AAE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05093C-9674-4181-B477-FF9F2735A9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4A1FF-97E2-44CD-A7EF-8AB00FA9AC46}"/>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6" name="Footer Placeholder 5">
            <a:extLst>
              <a:ext uri="{FF2B5EF4-FFF2-40B4-BE49-F238E27FC236}">
                <a16:creationId xmlns:a16="http://schemas.microsoft.com/office/drawing/2014/main" id="{1EF123D4-1C4D-42A6-B7A9-764C9C44A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AC6DE-99E6-4D4F-BF47-7486F1DF1CB0}"/>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123368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F425-B3F9-4622-8F8D-A9908146DF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113CFE-135B-4912-A559-86BC3F561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8D1F4B-D6FF-4D4B-99E6-BF7CF66EBB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CF1E0-4357-4B9C-BE1A-F5E916BC8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9029D1-0BD6-4FFF-93FD-8953431ECA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407D6-1396-4FEA-9B66-ECE26A0CD34D}"/>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8" name="Footer Placeholder 7">
            <a:extLst>
              <a:ext uri="{FF2B5EF4-FFF2-40B4-BE49-F238E27FC236}">
                <a16:creationId xmlns:a16="http://schemas.microsoft.com/office/drawing/2014/main" id="{997994B8-B88A-4C1B-844B-5CE95213DC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0461A6-C8A9-4BEB-A1EB-3384B870075D}"/>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179714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0F54-0398-4724-8DC8-6BF89D370A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36D116-4181-46A6-8019-1B5E005A941D}"/>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4" name="Footer Placeholder 3">
            <a:extLst>
              <a:ext uri="{FF2B5EF4-FFF2-40B4-BE49-F238E27FC236}">
                <a16:creationId xmlns:a16="http://schemas.microsoft.com/office/drawing/2014/main" id="{6F5D2CAC-DA77-4FB6-9442-9A1EAF1F5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E204C0-C647-4E22-B564-C3311CFEF4DB}"/>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23009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B14A2-030D-4B05-A78F-6D5BA19400C9}"/>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3" name="Footer Placeholder 2">
            <a:extLst>
              <a:ext uri="{FF2B5EF4-FFF2-40B4-BE49-F238E27FC236}">
                <a16:creationId xmlns:a16="http://schemas.microsoft.com/office/drawing/2014/main" id="{81996C4D-BFF0-4391-80C3-C6A2F50729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C0B0E2-14E0-4171-BDB3-233BB3FFFEA7}"/>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8928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EFBC-567D-4078-B6AB-207396746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CF3B51-FF59-4F02-9BBF-5CAB75EC3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2215D-9F59-406A-B647-7560EB40E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C8B1CF-EDF9-416E-8012-9B4E60579F8D}"/>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6" name="Footer Placeholder 5">
            <a:extLst>
              <a:ext uri="{FF2B5EF4-FFF2-40B4-BE49-F238E27FC236}">
                <a16:creationId xmlns:a16="http://schemas.microsoft.com/office/drawing/2014/main" id="{E1658F2B-EBBB-459A-A1B4-9BE1E815B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E5A9A5-4521-4BD9-9CC6-D22C3993E54B}"/>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267861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A901-8172-40BE-BA46-BC4F8D3B9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D9346-7312-4C23-8782-8013BC965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3FA17A-5B0B-4826-90A3-AEE73C50D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8023D2-F224-4F4E-97CE-7405FF6EEC09}"/>
              </a:ext>
            </a:extLst>
          </p:cNvPr>
          <p:cNvSpPr>
            <a:spLocks noGrp="1"/>
          </p:cNvSpPr>
          <p:nvPr>
            <p:ph type="dt" sz="half" idx="10"/>
          </p:nvPr>
        </p:nvSpPr>
        <p:spPr/>
        <p:txBody>
          <a:bodyPr/>
          <a:lstStyle/>
          <a:p>
            <a:fld id="{A7F2C165-5387-49F8-8B47-367D0CDD094A}" type="datetimeFigureOut">
              <a:rPr lang="en-US" smtClean="0"/>
              <a:t>5/18/2024</a:t>
            </a:fld>
            <a:endParaRPr lang="en-US"/>
          </a:p>
        </p:txBody>
      </p:sp>
      <p:sp>
        <p:nvSpPr>
          <p:cNvPr id="6" name="Footer Placeholder 5">
            <a:extLst>
              <a:ext uri="{FF2B5EF4-FFF2-40B4-BE49-F238E27FC236}">
                <a16:creationId xmlns:a16="http://schemas.microsoft.com/office/drawing/2014/main" id="{AAB71E5E-EA52-4DC4-9D9F-7593573FF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2FF8C-FD00-4AA5-82E0-2B2BAEFE92CC}"/>
              </a:ext>
            </a:extLst>
          </p:cNvPr>
          <p:cNvSpPr>
            <a:spLocks noGrp="1"/>
          </p:cNvSpPr>
          <p:nvPr>
            <p:ph type="sldNum" sz="quarter" idx="12"/>
          </p:nvPr>
        </p:nvSpPr>
        <p:spPr/>
        <p:txBody>
          <a:bodyPr/>
          <a:lstStyle/>
          <a:p>
            <a:fld id="{C141196C-64EE-4460-9F9F-EC6434C31D2B}" type="slidenum">
              <a:rPr lang="en-US" smtClean="0"/>
              <a:t>‹#›</a:t>
            </a:fld>
            <a:endParaRPr lang="en-US"/>
          </a:p>
        </p:txBody>
      </p:sp>
    </p:spTree>
    <p:extLst>
      <p:ext uri="{BB962C8B-B14F-4D97-AF65-F5344CB8AC3E}">
        <p14:creationId xmlns:p14="http://schemas.microsoft.com/office/powerpoint/2010/main" val="105435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3B8CF6-E0A6-435B-9521-28B10BEB1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23152-27DC-4C9D-A39E-397D2E441F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931C5-00FE-463F-BEFF-7081B416C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2C165-5387-49F8-8B47-367D0CDD094A}" type="datetimeFigureOut">
              <a:rPr lang="en-US" smtClean="0"/>
              <a:t>5/18/2024</a:t>
            </a:fld>
            <a:endParaRPr lang="en-US"/>
          </a:p>
        </p:txBody>
      </p:sp>
      <p:sp>
        <p:nvSpPr>
          <p:cNvPr id="5" name="Footer Placeholder 4">
            <a:extLst>
              <a:ext uri="{FF2B5EF4-FFF2-40B4-BE49-F238E27FC236}">
                <a16:creationId xmlns:a16="http://schemas.microsoft.com/office/drawing/2014/main" id="{E748FDA4-2E92-4C4C-95D1-01E8EE1FA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8CD8C6-0A7E-4A16-BD8F-E51D425F4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1196C-64EE-4460-9F9F-EC6434C31D2B}" type="slidenum">
              <a:rPr lang="en-US" smtClean="0"/>
              <a:t>‹#›</a:t>
            </a:fld>
            <a:endParaRPr lang="en-US"/>
          </a:p>
        </p:txBody>
      </p:sp>
    </p:spTree>
    <p:extLst>
      <p:ext uri="{BB962C8B-B14F-4D97-AF65-F5344CB8AC3E}">
        <p14:creationId xmlns:p14="http://schemas.microsoft.com/office/powerpoint/2010/main" val="202849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18636-107E-4112-8F02-0319E5290F23}"/>
              </a:ext>
            </a:extLst>
          </p:cNvPr>
          <p:cNvSpPr txBox="1"/>
          <p:nvPr userDrawn="1"/>
        </p:nvSpPr>
        <p:spPr>
          <a:xfrm>
            <a:off x="635582" y="6406487"/>
            <a:ext cx="7746417" cy="307777"/>
          </a:xfrm>
          <a:prstGeom prst="rect">
            <a:avLst/>
          </a:prstGeom>
          <a:noFill/>
          <a:ln>
            <a:noFill/>
          </a:ln>
        </p:spPr>
        <p:txBody>
          <a:bodyPr wrap="square" rtlCol="0">
            <a:spAutoFit/>
          </a:bodyPr>
          <a:lstStyle/>
          <a:p>
            <a:r>
              <a:rPr lang="en-US" sz="1400" b="1" i="0" dirty="0">
                <a:solidFill>
                  <a:schemeClr val="bg1">
                    <a:lumMod val="75000"/>
                  </a:schemeClr>
                </a:solidFill>
                <a:latin typeface="Times" panose="02020603050405020304" pitchFamily="18" charset="0"/>
                <a:cs typeface="Times" panose="02020603050405020304" pitchFamily="18" charset="0"/>
              </a:rPr>
              <a:t>Dr. Hossein Javid/ Ph.D. of Medical Biochemistry, Assistant Professor, VUMS, Mashhad/Iran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2800" b="1">
                <a:solidFill>
                  <a:schemeClr val="accent1"/>
                </a:solidFill>
                <a:latin typeface="Times" panose="02020603050405020304" pitchFamily="18" charset="0"/>
                <a:cs typeface="Times" panose="02020603050405020304" pitchFamily="18" charset="0"/>
              </a:defRPr>
            </a:lvl1pPr>
          </a:lstStyle>
          <a:p>
            <a:fld id="{BF8D20B7-650B-4AA8-92A3-CBBC23ED782C}" type="slidenum">
              <a:rPr lang="en-US" smtClean="0"/>
              <a:pPr/>
              <a:t>‹#›</a:t>
            </a:fld>
            <a:endParaRPr lang="en-US" dirty="0"/>
          </a:p>
        </p:txBody>
      </p:sp>
    </p:spTree>
    <p:extLst>
      <p:ext uri="{BB962C8B-B14F-4D97-AF65-F5344CB8AC3E}">
        <p14:creationId xmlns:p14="http://schemas.microsoft.com/office/powerpoint/2010/main" val="2024678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b="1" kern="1200">
          <a:solidFill>
            <a:schemeClr val="accent1"/>
          </a:solidFill>
          <a:latin typeface="Times" panose="02020603050405020304" pitchFamily="18" charset="0"/>
          <a:ea typeface="+mj-ea"/>
          <a:cs typeface="Times"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imes" panose="02020603050405020304" pitchFamily="18" charset="0"/>
          <a:ea typeface="+mn-ea"/>
          <a:cs typeface="Times" panose="02020603050405020304" pitchFamily="18"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imes" panose="02020603050405020304" pitchFamily="18" charset="0"/>
          <a:ea typeface="+mn-ea"/>
          <a:cs typeface="Times" panose="02020603050405020304" pitchFamily="18"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imes" panose="02020603050405020304" pitchFamily="18" charset="0"/>
          <a:ea typeface="+mn-ea"/>
          <a:cs typeface="Times" panose="02020603050405020304" pitchFamily="18"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panose="02020603050405020304" pitchFamily="18" charset="0"/>
          <a:ea typeface="+mn-ea"/>
          <a:cs typeface="Times" panose="02020603050405020304" pitchFamily="18"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panose="02020603050405020304" pitchFamily="18" charset="0"/>
          <a:ea typeface="+mn-ea"/>
          <a:cs typeface="Times" panose="02020603050405020304" pitchFamily="18"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upload.wikimedia.org/wikipedia/commons/4/45/Furosemide.svg"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upload.wikimedia.org/wikipedia/commons/5/5f/Captopril.svg" TargetMode="Externa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upload.wikimedia.org/wikipedia/commons/d/d9/Fludrocortisone_structure.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4DE9F8-DBEF-427D-8EC9-EA1D0CBFBF4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389" b="6014"/>
          <a:stretch/>
        </p:blipFill>
        <p:spPr>
          <a:xfrm>
            <a:off x="1143000" y="762000"/>
            <a:ext cx="7924800" cy="5147036"/>
          </a:xfrm>
          <a:prstGeom prst="rect">
            <a:avLst/>
          </a:prstGeom>
          <a:ln>
            <a:noFill/>
          </a:ln>
          <a:effectLst>
            <a:softEdge rad="112500"/>
          </a:effectLst>
        </p:spPr>
      </p:pic>
    </p:spTree>
    <p:extLst>
      <p:ext uri="{BB962C8B-B14F-4D97-AF65-F5344CB8AC3E}">
        <p14:creationId xmlns:p14="http://schemas.microsoft.com/office/powerpoint/2010/main" val="1474047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CE688E-A8B2-4385-B797-456499C1DA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9CB195C8-71FC-466B-9697-BEDBD2680367}"/>
              </a:ext>
            </a:extLst>
          </p:cNvPr>
          <p:cNvPicPr>
            <a:picLocks noChangeAspect="1"/>
          </p:cNvPicPr>
          <p:nvPr/>
        </p:nvPicPr>
        <p:blipFill rotWithShape="1">
          <a:blip r:embed="rId2">
            <a:extLst>
              <a:ext uri="{28A0092B-C50C-407E-A947-70E740481C1C}">
                <a14:useLocalDpi xmlns:a14="http://schemas.microsoft.com/office/drawing/2010/main" val="0"/>
              </a:ext>
            </a:extLst>
          </a:blip>
          <a:srcRect l="10500" t="12359" r="10946" b="12042"/>
          <a:stretch/>
        </p:blipFill>
        <p:spPr>
          <a:xfrm>
            <a:off x="838200" y="453372"/>
            <a:ext cx="7981063" cy="5126962"/>
          </a:xfrm>
          <a:prstGeom prst="rect">
            <a:avLst/>
          </a:prstGeom>
        </p:spPr>
      </p:pic>
    </p:spTree>
    <p:extLst>
      <p:ext uri="{BB962C8B-B14F-4D97-AF65-F5344CB8AC3E}">
        <p14:creationId xmlns:p14="http://schemas.microsoft.com/office/powerpoint/2010/main" val="63315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6C95DC-6B78-44E4-899E-210259EF5D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D1FFB501-45D2-4540-BF21-7783C06941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r="15625" b="5694"/>
          <a:stretch/>
        </p:blipFill>
        <p:spPr>
          <a:xfrm>
            <a:off x="533400" y="1404902"/>
            <a:ext cx="5029200" cy="4691098"/>
          </a:xfrm>
          <a:prstGeom prst="rect">
            <a:avLst/>
          </a:prstGeom>
        </p:spPr>
      </p:pic>
      <p:pic>
        <p:nvPicPr>
          <p:cNvPr id="8" name="Picture 7">
            <a:extLst>
              <a:ext uri="{FF2B5EF4-FFF2-40B4-BE49-F238E27FC236}">
                <a16:creationId xmlns:a16="http://schemas.microsoft.com/office/drawing/2014/main" id="{FF9FB66E-94E9-40E8-B655-0BA05767D546}"/>
              </a:ext>
            </a:extLst>
          </p:cNvPr>
          <p:cNvPicPr>
            <a:picLocks noChangeAspect="1"/>
          </p:cNvPicPr>
          <p:nvPr/>
        </p:nvPicPr>
        <p:blipFill rotWithShape="1">
          <a:blip r:embed="rId4">
            <a:extLst>
              <a:ext uri="{28A0092B-C50C-407E-A947-70E740481C1C}">
                <a14:useLocalDpi xmlns:a14="http://schemas.microsoft.com/office/drawing/2010/main" val="0"/>
              </a:ext>
            </a:extLst>
          </a:blip>
          <a:srcRect t="13821" r="51875"/>
          <a:stretch/>
        </p:blipFill>
        <p:spPr>
          <a:xfrm>
            <a:off x="6108700" y="1616456"/>
            <a:ext cx="5867400" cy="4174744"/>
          </a:xfrm>
          <a:prstGeom prst="rect">
            <a:avLst/>
          </a:prstGeom>
        </p:spPr>
      </p:pic>
      <p:sp>
        <p:nvSpPr>
          <p:cNvPr id="10" name="TextBox 9">
            <a:extLst>
              <a:ext uri="{FF2B5EF4-FFF2-40B4-BE49-F238E27FC236}">
                <a16:creationId xmlns:a16="http://schemas.microsoft.com/office/drawing/2014/main" id="{E5DE3B06-34B3-49B7-B0B0-6B7D10363BE7}"/>
              </a:ext>
            </a:extLst>
          </p:cNvPr>
          <p:cNvSpPr txBox="1"/>
          <p:nvPr/>
        </p:nvSpPr>
        <p:spPr>
          <a:xfrm>
            <a:off x="2514600" y="51363"/>
            <a:ext cx="4838142" cy="1015663"/>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6000" b="1" i="0" u="none" strike="noStrike" kern="1200" cap="none" spc="0" normalizeH="0" baseline="0" noProof="0" dirty="0">
                <a:ln>
                  <a:noFill/>
                </a:ln>
                <a:solidFill>
                  <a:srgbClr val="FF0000"/>
                </a:solidFill>
                <a:effectLst/>
                <a:uLnTx/>
                <a:uFillTx/>
                <a:latin typeface="Times" panose="02020603050405020304" pitchFamily="18" charset="0"/>
                <a:ea typeface="+mn-ea"/>
                <a:cs typeface="B Nazanin" panose="00000400000000000000" pitchFamily="2" charset="-78"/>
              </a:rPr>
              <a:t>نوروبلاستوما</a:t>
            </a:r>
            <a:endParaRPr kumimoji="0" lang="en-US" sz="6000" b="1" i="0" u="none" strike="noStrike" kern="1200" cap="none" spc="0" normalizeH="0" baseline="0" noProof="0" dirty="0">
              <a:ln>
                <a:noFill/>
              </a:ln>
              <a:solidFill>
                <a:srgbClr val="FF0000"/>
              </a:solidFill>
              <a:effectLst/>
              <a:uLnTx/>
              <a:uFillTx/>
              <a:latin typeface="Times" panose="02020603050405020304" pitchFamily="18" charset="0"/>
              <a:ea typeface="+mn-ea"/>
              <a:cs typeface="B Nazanin" panose="00000400000000000000" pitchFamily="2" charset="-78"/>
            </a:endParaRPr>
          </a:p>
        </p:txBody>
      </p:sp>
    </p:spTree>
    <p:extLst>
      <p:ext uri="{BB962C8B-B14F-4D97-AF65-F5344CB8AC3E}">
        <p14:creationId xmlns:p14="http://schemas.microsoft.com/office/powerpoint/2010/main" val="37791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0B6BFB-E739-4741-91C1-F0086253E1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D4C0ED4E-0306-4231-B1F4-9535E22B2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0"/>
            <a:ext cx="7218947" cy="6858000"/>
          </a:xfrm>
          <a:prstGeom prst="rect">
            <a:avLst/>
          </a:prstGeom>
        </p:spPr>
      </p:pic>
    </p:spTree>
    <p:extLst>
      <p:ext uri="{BB962C8B-B14F-4D97-AF65-F5344CB8AC3E}">
        <p14:creationId xmlns:p14="http://schemas.microsoft.com/office/powerpoint/2010/main" val="233772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206734-D16E-4872-A272-531EA481FBF1}"/>
              </a:ext>
            </a:extLst>
          </p:cNvPr>
          <p:cNvSpPr/>
          <p:nvPr/>
        </p:nvSpPr>
        <p:spPr>
          <a:xfrm>
            <a:off x="1981200" y="1219200"/>
            <a:ext cx="5808633" cy="41549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44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کورتیزول</a:t>
            </a:r>
            <a:r>
              <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و </a:t>
            </a:r>
            <a:r>
              <a:rPr kumimoji="0" lang="fa-IR" sz="44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آلدسترون</a:t>
            </a:r>
            <a:endPar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4400" b="1" i="0" u="none" strike="noStrike" kern="1200" cap="none" spc="0" normalizeH="0" baseline="0" noProof="0" dirty="0">
                <a:ln>
                  <a:noFill/>
                </a:ln>
                <a:solidFill>
                  <a:srgbClr val="92D050"/>
                </a:solidFill>
                <a:effectLst/>
                <a:uLnTx/>
                <a:uFillTx/>
                <a:latin typeface="Trebuchet MS" panose="020B0603020202020204"/>
                <a:ea typeface="+mn-ea"/>
                <a:cs typeface="B Nazanin" panose="00000400000000000000" pitchFamily="2" charset="-78"/>
              </a:rPr>
              <a:t>بخش </a:t>
            </a:r>
            <a:r>
              <a:rPr kumimoji="0" lang="fa-IR" sz="4400" b="1" i="0" u="none" strike="noStrike" kern="1200" cap="none" spc="0" normalizeH="0" baseline="0" noProof="0" dirty="0" err="1">
                <a:ln>
                  <a:noFill/>
                </a:ln>
                <a:solidFill>
                  <a:srgbClr val="92D050"/>
                </a:solidFill>
                <a:effectLst/>
                <a:uLnTx/>
                <a:uFillTx/>
                <a:latin typeface="Trebuchet MS" panose="020B0603020202020204"/>
                <a:ea typeface="+mn-ea"/>
                <a:cs typeface="B Nazanin" panose="00000400000000000000" pitchFamily="2" charset="-78"/>
              </a:rPr>
              <a:t>قشري</a:t>
            </a:r>
            <a:r>
              <a:rPr kumimoji="0" lang="fa-IR" sz="4400" b="1" i="0" u="none" strike="noStrike" kern="1200" cap="none" spc="0" normalizeH="0" baseline="0" noProof="0" dirty="0">
                <a:ln>
                  <a:noFill/>
                </a:ln>
                <a:solidFill>
                  <a:srgbClr val="92D050"/>
                </a:solidFill>
                <a:effectLst/>
                <a:uLnTx/>
                <a:uFillTx/>
                <a:latin typeface="Trebuchet MS" panose="020B0603020202020204"/>
                <a:ea typeface="+mn-ea"/>
                <a:cs typeface="B Nazanin" panose="00000400000000000000" pitchFamily="2" charset="-78"/>
              </a:rPr>
              <a:t> آدرنال</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Cortex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p:txBody>
      </p:sp>
    </p:spTree>
    <p:extLst>
      <p:ext uri="{BB962C8B-B14F-4D97-AF65-F5344CB8AC3E}">
        <p14:creationId xmlns:p14="http://schemas.microsoft.com/office/powerpoint/2010/main" val="4253949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FA294-A262-43F6-B596-9C671CC42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7900922" cy="6858000"/>
          </a:xfrm>
          <a:prstGeom prst="rect">
            <a:avLst/>
          </a:prstGeom>
        </p:spPr>
      </p:pic>
    </p:spTree>
    <p:extLst>
      <p:ext uri="{BB962C8B-B14F-4D97-AF65-F5344CB8AC3E}">
        <p14:creationId xmlns:p14="http://schemas.microsoft.com/office/powerpoint/2010/main" val="4122159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DFC64-5474-40B3-96BD-FAF36F1A6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9762"/>
            <a:ext cx="12192000" cy="5898476"/>
          </a:xfrm>
          <a:prstGeom prst="rect">
            <a:avLst/>
          </a:prstGeom>
        </p:spPr>
      </p:pic>
    </p:spTree>
    <p:extLst>
      <p:ext uri="{BB962C8B-B14F-4D97-AF65-F5344CB8AC3E}">
        <p14:creationId xmlns:p14="http://schemas.microsoft.com/office/powerpoint/2010/main" val="689876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D2FB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F42FA7-371E-471A-A1AE-2ACDA3D932D4}"/>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a:stretch/>
        </p:blipFill>
        <p:spPr>
          <a:xfrm>
            <a:off x="1273215" y="10099"/>
            <a:ext cx="9645570" cy="6858000"/>
          </a:xfrm>
          <a:prstGeom prst="rect">
            <a:avLst/>
          </a:prstGeom>
        </p:spPr>
      </p:pic>
      <p:sp>
        <p:nvSpPr>
          <p:cNvPr id="8" name="Rectangle 7">
            <a:extLst>
              <a:ext uri="{FF2B5EF4-FFF2-40B4-BE49-F238E27FC236}">
                <a16:creationId xmlns:a16="http://schemas.microsoft.com/office/drawing/2014/main" id="{88C5E184-C3AA-4E8F-9A6F-B3C85C09A49B}"/>
              </a:ext>
            </a:extLst>
          </p:cNvPr>
          <p:cNvSpPr/>
          <p:nvPr/>
        </p:nvSpPr>
        <p:spPr>
          <a:xfrm>
            <a:off x="6324600" y="152400"/>
            <a:ext cx="5777544" cy="400110"/>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هيدروليز</a:t>
            </a:r>
            <a:r>
              <a:rPr kumimoji="0" lang="fa-IR" sz="20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کلسترول </a:t>
            </a:r>
            <a:r>
              <a:rPr kumimoji="0" lang="fa-IR" sz="20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استريفيه</a:t>
            </a:r>
            <a:r>
              <a:rPr kumimoji="0" lang="fa-IR" sz="20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0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آنزيم</a:t>
            </a:r>
            <a:r>
              <a:rPr kumimoji="0" lang="fa-IR" sz="20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0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استراز</a:t>
            </a:r>
            <a:r>
              <a:rPr kumimoji="0" lang="fa-IR" sz="20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تحت کنترل </a:t>
            </a:r>
            <a:r>
              <a:rPr kumimoji="0" lang="en-US" sz="20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(ACTH</a:t>
            </a:r>
          </a:p>
        </p:txBody>
      </p:sp>
    </p:spTree>
    <p:extLst>
      <p:ext uri="{BB962C8B-B14F-4D97-AF65-F5344CB8AC3E}">
        <p14:creationId xmlns:p14="http://schemas.microsoft.com/office/powerpoint/2010/main" val="1303295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11900-E905-47C2-9CB8-2AD2CD3907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5" name="Receptor_mediated_endocytosis___Detailed_Animation_on_Receptor_mediated">
            <a:hlinkClick r:id="" action="ppaction://media"/>
            <a:extLst>
              <a:ext uri="{FF2B5EF4-FFF2-40B4-BE49-F238E27FC236}">
                <a16:creationId xmlns:a16="http://schemas.microsoft.com/office/drawing/2014/main" id="{AC137FE2-91D5-4737-A342-9B86B7BC74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76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BD2393-791B-4E3F-9E44-3920D312AFE4}"/>
              </a:ext>
            </a:extLst>
          </p:cNvPr>
          <p:cNvSpPr/>
          <p:nvPr/>
        </p:nvSpPr>
        <p:spPr>
          <a:xfrm>
            <a:off x="228600" y="914400"/>
            <a:ext cx="9067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It is provided principally from the circulation LDL cholesterol.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Uptake is by specific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cell-surface LDL receptors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present on adrenal tissue; LDL is then internalized via receptor-mediated endocytosis, the resulting vesicles fuse with lysozymes, and free cholesterol is produced after hydrolysis. </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patients with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abetalipoproteinemia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have undetectable circulating LDL and patients with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defective LDL receptors</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setting of familial hypercholesterolemia still have </a:t>
            </a:r>
            <a:r>
              <a:rPr kumimoji="0" lang="en-US" sz="1800" b="0" i="0" u="sng"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normal basal adrenal steroidogenesis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Cholesterol can be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generated de novo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within the adrenal cortex from acetyl coenzyme A (CoA). </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t>
            </a:r>
            <a:r>
              <a:rPr kumimoji="0" lang="en-US" sz="1800" b="0" i="0" u="sng"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evidence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the adrenal can utilize HDL cholesterol after uptake through the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putative HDL receptor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fa-I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98839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1275CB-455A-4497-AFB8-A92C84C3CB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43521849-F02B-491C-9C6D-205D605B2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3268F18B-6D7A-4AB7-B641-7D4AFCBD9205}"/>
              </a:ext>
            </a:extLst>
          </p:cNvPr>
          <p:cNvPicPr>
            <a:picLocks noChangeAspect="1"/>
          </p:cNvPicPr>
          <p:nvPr/>
        </p:nvPicPr>
        <p:blipFill rotWithShape="1">
          <a:blip r:embed="rId4">
            <a:extLst>
              <a:ext uri="{28A0092B-C50C-407E-A947-70E740481C1C}">
                <a14:useLocalDpi xmlns:a14="http://schemas.microsoft.com/office/drawing/2010/main" val="0"/>
              </a:ext>
            </a:extLst>
          </a:blip>
          <a:srcRect l="40695" t="8889" r="32638" b="68889"/>
          <a:stretch/>
        </p:blipFill>
        <p:spPr>
          <a:xfrm>
            <a:off x="2895600" y="533400"/>
            <a:ext cx="2667000" cy="1666875"/>
          </a:xfrm>
          <a:prstGeom prst="rect">
            <a:avLst/>
          </a:prstGeom>
        </p:spPr>
      </p:pic>
      <p:sp>
        <p:nvSpPr>
          <p:cNvPr id="2" name="Rectangle 1">
            <a:extLst>
              <a:ext uri="{FF2B5EF4-FFF2-40B4-BE49-F238E27FC236}">
                <a16:creationId xmlns:a16="http://schemas.microsoft.com/office/drawing/2014/main" id="{996AB671-E16C-4AF7-9274-F403FF17E3BC}"/>
              </a:ext>
            </a:extLst>
          </p:cNvPr>
          <p:cNvSpPr/>
          <p:nvPr/>
        </p:nvSpPr>
        <p:spPr>
          <a:xfrm>
            <a:off x="6153708" y="685800"/>
            <a:ext cx="5777544" cy="400110"/>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هيدروليز</a:t>
            </a:r>
            <a:r>
              <a:rPr kumimoji="0" lang="fa-IR" sz="20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کلسترول </a:t>
            </a:r>
            <a:r>
              <a:rPr kumimoji="0" lang="fa-IR" sz="20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استريفيه</a:t>
            </a:r>
            <a:r>
              <a:rPr kumimoji="0" lang="fa-IR" sz="20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a:t>
            </a:r>
            <a:r>
              <a:rPr kumimoji="0" lang="fa-IR" sz="20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آنزيم</a:t>
            </a:r>
            <a:r>
              <a:rPr kumimoji="0" lang="fa-IR" sz="20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a:t>
            </a:r>
            <a:r>
              <a:rPr kumimoji="0" lang="fa-IR" sz="20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استراز</a:t>
            </a:r>
            <a:r>
              <a:rPr kumimoji="0" lang="fa-IR" sz="20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تحت کنترل </a:t>
            </a:r>
            <a:r>
              <a:rPr kumimoji="0" lang="en-US" sz="20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(ACTH</a:t>
            </a:r>
          </a:p>
        </p:txBody>
      </p:sp>
    </p:spTree>
    <p:extLst>
      <p:ext uri="{BB962C8B-B14F-4D97-AF65-F5344CB8AC3E}">
        <p14:creationId xmlns:p14="http://schemas.microsoft.com/office/powerpoint/2010/main" val="3560659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600200" y="762000"/>
            <a:ext cx="8763000" cy="4800600"/>
          </a:xfrm>
        </p:spPr>
        <p:txBody>
          <a:bodyPr>
            <a:noAutofit/>
          </a:bodyPr>
          <a:lstStyle/>
          <a:p>
            <a:pPr marL="205740" indent="-205740">
              <a:buClr>
                <a:schemeClr val="accent3"/>
              </a:buClr>
              <a:buFont typeface="Wingdings 2"/>
              <a:buChar char=""/>
              <a:defRPr/>
            </a:pPr>
            <a:r>
              <a:rPr lang="en-US" sz="3600" b="1" dirty="0">
                <a:solidFill>
                  <a:srgbClr val="7030A0"/>
                </a:solidFill>
              </a:rPr>
              <a:t>Dr. Hossein Javid (MSc, PhD)</a:t>
            </a:r>
          </a:p>
          <a:p>
            <a:pPr marL="205740" indent="-205740">
              <a:buClr>
                <a:schemeClr val="accent3"/>
              </a:buClr>
              <a:buFont typeface="Wingdings 2"/>
              <a:buChar char=""/>
              <a:defRPr/>
            </a:pPr>
            <a:endParaRPr lang="en-US" sz="2000" b="1" dirty="0"/>
          </a:p>
          <a:p>
            <a:pPr marL="205740" indent="-205740">
              <a:buClr>
                <a:schemeClr val="accent3"/>
              </a:buClr>
              <a:buFont typeface="Wingdings 2"/>
              <a:buChar char=""/>
              <a:defRPr/>
            </a:pPr>
            <a:r>
              <a:rPr lang="en-US" sz="2400" b="1" dirty="0">
                <a:solidFill>
                  <a:srgbClr val="FF0000"/>
                </a:solidFill>
              </a:rPr>
              <a:t>PhD in Medical Biochemistry</a:t>
            </a:r>
            <a:r>
              <a:rPr lang="en-US" b="1" dirty="0">
                <a:solidFill>
                  <a:srgbClr val="FF0000"/>
                </a:solidFill>
              </a:rPr>
              <a:t> </a:t>
            </a:r>
          </a:p>
          <a:p>
            <a:pPr algn="l" rtl="0">
              <a:defRPr/>
            </a:pPr>
            <a:r>
              <a:rPr lang="en-US" sz="2000" dirty="0"/>
              <a:t>Department of Clinical Biochemistry, Faculty of Medicine, Mashhad University of Medical Sciences, Mashhad, Iran.</a:t>
            </a:r>
          </a:p>
          <a:p>
            <a:pPr marL="0" indent="0">
              <a:buClr>
                <a:schemeClr val="accent3"/>
              </a:buClr>
              <a:buNone/>
              <a:defRPr/>
            </a:pPr>
            <a:r>
              <a:rPr lang="en-US" sz="2000" b="1" dirty="0"/>
              <a:t> </a:t>
            </a:r>
            <a:endParaRPr lang="en-US" sz="2000" dirty="0"/>
          </a:p>
          <a:p>
            <a:pPr marL="205740" indent="-205740">
              <a:buClr>
                <a:schemeClr val="accent3"/>
              </a:buClr>
              <a:buFont typeface="Wingdings 2"/>
              <a:buChar char=""/>
              <a:defRPr/>
            </a:pPr>
            <a:r>
              <a:rPr lang="en-US" sz="2400" b="1" dirty="0">
                <a:solidFill>
                  <a:srgbClr val="FF0000"/>
                </a:solidFill>
              </a:rPr>
              <a:t>M.Sc. in Medical Biochemistry</a:t>
            </a:r>
          </a:p>
          <a:p>
            <a:pPr algn="l" rtl="0">
              <a:defRPr/>
            </a:pPr>
            <a:r>
              <a:rPr lang="en-US" sz="2000" dirty="0"/>
              <a:t>Department of Clinical Biochemistry, Faculty of Medicine, Mashhad University of Medical Sciences, Mashhad, Iran.</a:t>
            </a:r>
          </a:p>
          <a:p>
            <a:pPr marL="0" indent="0">
              <a:buClr>
                <a:schemeClr val="accent3"/>
              </a:buClr>
              <a:buNone/>
              <a:defRPr/>
            </a:pPr>
            <a:r>
              <a:rPr lang="en-US" sz="2000" b="1" dirty="0"/>
              <a:t> </a:t>
            </a:r>
            <a:endParaRPr lang="en-US" sz="2000" dirty="0"/>
          </a:p>
          <a:p>
            <a:pPr marL="205740" indent="-205740">
              <a:buClr>
                <a:schemeClr val="accent3"/>
              </a:buClr>
              <a:buFont typeface="Wingdings 2"/>
              <a:buChar char=""/>
              <a:defRPr/>
            </a:pPr>
            <a:r>
              <a:rPr lang="en-US" sz="2400" b="1" dirty="0">
                <a:solidFill>
                  <a:srgbClr val="FF0000"/>
                </a:solidFill>
              </a:rPr>
              <a:t>B.Sc. in Medical Lab Sciences</a:t>
            </a:r>
          </a:p>
          <a:p>
            <a:pPr marL="205740" indent="-205740">
              <a:buClr>
                <a:schemeClr val="accent3"/>
              </a:buClr>
              <a:buFont typeface="Wingdings 2"/>
              <a:buChar char=""/>
              <a:defRPr/>
            </a:pPr>
            <a:r>
              <a:rPr lang="en-US" sz="2000" dirty="0"/>
              <a:t>Golestan University of Medical Sciences, Gorgan, Iran </a:t>
            </a:r>
          </a:p>
          <a:p>
            <a:pPr marL="205740" indent="-205740">
              <a:buClr>
                <a:schemeClr val="accent3"/>
              </a:buClr>
              <a:buFont typeface="Wingdings 2"/>
              <a:buChar char=""/>
              <a:defRPr/>
            </a:pPr>
            <a:endParaRPr lang="en-US" sz="2000" dirty="0"/>
          </a:p>
        </p:txBody>
      </p:sp>
    </p:spTree>
    <p:extLst>
      <p:ext uri="{BB962C8B-B14F-4D97-AF65-F5344CB8AC3E}">
        <p14:creationId xmlns:p14="http://schemas.microsoft.com/office/powerpoint/2010/main" val="2562860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5B60CB-888E-4002-BC67-8353E59F81A4}"/>
              </a:ext>
            </a:extLst>
          </p:cNvPr>
          <p:cNvSpPr/>
          <p:nvPr/>
        </p:nvSpPr>
        <p:spPr>
          <a:xfrm>
            <a:off x="533400" y="1371600"/>
            <a:ext cx="9067800" cy="3447098"/>
          </a:xfrm>
          <a:prstGeom prst="rect">
            <a:avLst/>
          </a:prstGeom>
        </p:spPr>
        <p:txBody>
          <a:bodyPr wrap="square">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C00FF"/>
                </a:solidFill>
                <a:effectLst/>
                <a:uLnTx/>
                <a:uFillTx/>
                <a:latin typeface="Times New Roman" panose="02020603050405020304" pitchFamily="18" charset="0"/>
                <a:ea typeface="+mn-ea"/>
                <a:cs typeface="Times New Roman" panose="02020603050405020304" pitchFamily="18" charset="0"/>
              </a:rPr>
              <a:t>Glucocorticoids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secreted in relatively </a:t>
            </a:r>
            <a:r>
              <a:rPr kumimoji="0" lang="en-US" sz="2400" b="1" i="0" u="sng" strike="noStrike" kern="1200" cap="none" spc="0" normalizeH="0" baseline="0" noProof="0" dirty="0">
                <a:ln>
                  <a:noFill/>
                </a:ln>
                <a:solidFill>
                  <a:srgbClr val="27CED7"/>
                </a:solidFill>
                <a:effectLst/>
                <a:uLnTx/>
                <a:uFillTx/>
                <a:latin typeface="Times New Roman" panose="02020603050405020304" pitchFamily="18" charset="0"/>
                <a:ea typeface="+mn-ea"/>
                <a:cs typeface="Times New Roman" panose="02020603050405020304" pitchFamily="18" charset="0"/>
              </a:rPr>
              <a:t>high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amounts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cortisol, 10 to 20 mg/day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a:t>
            </a:r>
            <a:r>
              <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ZF</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under the control of ACTH;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C00FF"/>
                </a:solidFill>
                <a:effectLst/>
                <a:uLnTx/>
                <a:uFillTx/>
                <a:latin typeface="Times New Roman" panose="02020603050405020304" pitchFamily="18" charset="0"/>
                <a:ea typeface="+mn-ea"/>
                <a:cs typeface="Times New Roman" panose="02020603050405020304" pitchFamily="18" charset="0"/>
              </a:rPr>
              <a:t>mineralocorticoids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secreted in </a:t>
            </a:r>
            <a:r>
              <a:rPr kumimoji="0" lang="en-US" sz="2400" b="1" i="0" u="sng" strike="noStrike" kern="1200" cap="none" spc="0" normalizeH="0" baseline="0" noProof="0" dirty="0">
                <a:ln>
                  <a:noFill/>
                </a:ln>
                <a:solidFill>
                  <a:srgbClr val="27CED7"/>
                </a:solidFill>
                <a:effectLst/>
                <a:uLnTx/>
                <a:uFillTx/>
                <a:latin typeface="Times New Roman" panose="02020603050405020304" pitchFamily="18" charset="0"/>
                <a:ea typeface="+mn-ea"/>
                <a:cs typeface="Times New Roman" panose="02020603050405020304" pitchFamily="18" charset="0"/>
              </a:rPr>
              <a:t>low</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amounts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aldosterone, 100 to 150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μg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a:t>
            </a:r>
            <a:r>
              <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ZG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under the principal control of angiotensin II.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C00FF"/>
                </a:solidFill>
                <a:effectLst/>
                <a:uLnTx/>
                <a:uFillTx/>
                <a:latin typeface="Times New Roman" panose="02020603050405020304" pitchFamily="18" charset="0"/>
                <a:ea typeface="+mn-ea"/>
                <a:cs typeface="Times New Roman" panose="02020603050405020304" pitchFamily="18" charset="0"/>
              </a:rPr>
              <a:t>Adrenal androgens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DHEA, DHEAS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the most abundant steroids secreted from the adult adrenal gland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(&gt;20 mg/day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44718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02CE0-952D-4499-B505-9B76085DE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0943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E3CC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39B1BF-CAA1-446C-9F51-C1D439731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2" y="-29378"/>
            <a:ext cx="11885615" cy="6858000"/>
          </a:xfrm>
          <a:prstGeom prst="rect">
            <a:avLst/>
          </a:prstGeom>
        </p:spPr>
      </p:pic>
    </p:spTree>
    <p:extLst>
      <p:ext uri="{BB962C8B-B14F-4D97-AF65-F5344CB8AC3E}">
        <p14:creationId xmlns:p14="http://schemas.microsoft.com/office/powerpoint/2010/main" val="483980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093D247F-F182-4D34-9231-CE3C9BED510B}"/>
              </a:ext>
            </a:extLst>
          </p:cNvPr>
          <p:cNvSpPr>
            <a:spLocks noGrp="1"/>
          </p:cNvSpPr>
          <p:nvPr>
            <p:ph type="title"/>
          </p:nvPr>
        </p:nvSpPr>
        <p:spPr>
          <a:xfrm>
            <a:off x="301752" y="228600"/>
            <a:ext cx="8534400" cy="758952"/>
          </a:xfrm>
        </p:spPr>
        <p:txBody>
          <a:bodyPr/>
          <a:lstStyle/>
          <a:p>
            <a:pPr algn="ctr" rtl="1"/>
            <a:r>
              <a:rPr lang="fa-IR" dirty="0" err="1">
                <a:solidFill>
                  <a:srgbClr val="FF0000"/>
                </a:solidFill>
                <a:cs typeface="B Nazanin" panose="00000400000000000000" pitchFamily="2" charset="-78"/>
              </a:rPr>
              <a:t>گلوکوکورتيکوئيدها</a:t>
            </a:r>
            <a:endParaRPr lang="fa-IR" dirty="0">
              <a:solidFill>
                <a:srgbClr val="FF0000"/>
              </a:solidFill>
              <a:cs typeface="B Nazanin" panose="00000400000000000000" pitchFamily="2" charset="-78"/>
            </a:endParaRPr>
          </a:p>
        </p:txBody>
      </p:sp>
      <p:sp>
        <p:nvSpPr>
          <p:cNvPr id="8" name="Content Placeholder 4">
            <a:extLst>
              <a:ext uri="{FF2B5EF4-FFF2-40B4-BE49-F238E27FC236}">
                <a16:creationId xmlns:a16="http://schemas.microsoft.com/office/drawing/2014/main" id="{A123CF44-08AF-4DD3-A834-21AA67FC40EE}"/>
              </a:ext>
            </a:extLst>
          </p:cNvPr>
          <p:cNvSpPr>
            <a:spLocks noGrp="1"/>
          </p:cNvSpPr>
          <p:nvPr>
            <p:ph sz="quarter" idx="1"/>
          </p:nvPr>
        </p:nvSpPr>
        <p:spPr>
          <a:xfrm>
            <a:off x="301752" y="1527048"/>
            <a:ext cx="8503920" cy="4572000"/>
          </a:xfrm>
        </p:spPr>
        <p:txBody>
          <a:bodyPr>
            <a:normAutofit/>
          </a:bodyPr>
          <a:lstStyle/>
          <a:p>
            <a:pPr algn="r" rtl="1"/>
            <a:endParaRPr lang="fa-IR" sz="2400" b="1" dirty="0">
              <a:solidFill>
                <a:srgbClr val="00B050"/>
              </a:solidFill>
            </a:endParaRPr>
          </a:p>
          <a:p>
            <a:pPr algn="r" rtl="1"/>
            <a:r>
              <a:rPr lang="fa-IR" sz="2400" b="1" dirty="0">
                <a:solidFill>
                  <a:srgbClr val="00B050"/>
                </a:solidFill>
                <a:cs typeface="B Zar" pitchFamily="2" charset="-78"/>
              </a:rPr>
              <a:t>استروئيدهائي با 21 اتم کربن</a:t>
            </a:r>
          </a:p>
          <a:p>
            <a:pPr algn="r" rtl="1">
              <a:buNone/>
            </a:pPr>
            <a:r>
              <a:rPr lang="fa-IR" sz="2400" b="1" dirty="0">
                <a:solidFill>
                  <a:srgbClr val="00B050"/>
                </a:solidFill>
                <a:cs typeface="B Zar" pitchFamily="2" charset="-78"/>
              </a:rPr>
              <a:t> </a:t>
            </a:r>
          </a:p>
          <a:p>
            <a:pPr algn="r" rtl="1"/>
            <a:r>
              <a:rPr lang="fa-IR" sz="2400" b="1" dirty="0">
                <a:solidFill>
                  <a:srgbClr val="00B050"/>
                </a:solidFill>
                <a:cs typeface="B Zar" pitchFamily="2" charset="-78"/>
              </a:rPr>
              <a:t>شامل:</a:t>
            </a:r>
          </a:p>
          <a:p>
            <a:pPr lvl="1" algn="r" rtl="1"/>
            <a:r>
              <a:rPr lang="fa-IR" sz="2000" b="1" dirty="0">
                <a:solidFill>
                  <a:srgbClr val="00B050"/>
                </a:solidFill>
                <a:cs typeface="B Zar" pitchFamily="2" charset="-78"/>
              </a:rPr>
              <a:t>کورتيزون</a:t>
            </a:r>
          </a:p>
          <a:p>
            <a:pPr lvl="1" algn="r" rtl="1"/>
            <a:r>
              <a:rPr lang="fa-IR" sz="2000" b="1" dirty="0">
                <a:solidFill>
                  <a:srgbClr val="00B050"/>
                </a:solidFill>
                <a:cs typeface="B Zar" pitchFamily="2" charset="-78"/>
              </a:rPr>
              <a:t>کورتيکواسترون</a:t>
            </a:r>
          </a:p>
          <a:p>
            <a:pPr lvl="1" algn="r" rtl="1"/>
            <a:r>
              <a:rPr lang="fa-IR" sz="2000" b="1" dirty="0">
                <a:solidFill>
                  <a:srgbClr val="00B050"/>
                </a:solidFill>
                <a:cs typeface="B Zar" pitchFamily="2" charset="-78"/>
              </a:rPr>
              <a:t>کورتيزول</a:t>
            </a:r>
          </a:p>
          <a:p>
            <a:pPr lvl="1" algn="r" rtl="1"/>
            <a:endParaRPr lang="fa-IR" sz="2000" b="1" dirty="0">
              <a:solidFill>
                <a:srgbClr val="00B050"/>
              </a:solidFill>
              <a:cs typeface="B Zar" pitchFamily="2" charset="-78"/>
            </a:endParaRPr>
          </a:p>
          <a:p>
            <a:pPr algn="r" rtl="1"/>
            <a:r>
              <a:rPr lang="fa-IR" sz="2400" b="1" dirty="0">
                <a:solidFill>
                  <a:srgbClr val="00B050"/>
                </a:solidFill>
                <a:cs typeface="B Zar" pitchFamily="2" charset="-78"/>
              </a:rPr>
              <a:t>تحت کنترل </a:t>
            </a:r>
            <a:r>
              <a:rPr lang="en-US" sz="2400" b="1" dirty="0">
                <a:solidFill>
                  <a:srgbClr val="00B050"/>
                </a:solidFill>
                <a:cs typeface="B Zar" pitchFamily="2" charset="-78"/>
              </a:rPr>
              <a:t>ACTH</a:t>
            </a:r>
            <a:endParaRPr lang="fa-IR" sz="2400" b="1" dirty="0">
              <a:solidFill>
                <a:srgbClr val="00B050"/>
              </a:solidFill>
              <a:cs typeface="B Zar" pitchFamily="2" charset="-78"/>
            </a:endParaRPr>
          </a:p>
        </p:txBody>
      </p:sp>
      <p:pic>
        <p:nvPicPr>
          <p:cNvPr id="9" name="Picture 1" descr="C:\Documents and Settings\zahediaf\Desktop\DanaGuide_CH04_P049a_spot.jpg">
            <a:extLst>
              <a:ext uri="{FF2B5EF4-FFF2-40B4-BE49-F238E27FC236}">
                <a16:creationId xmlns:a16="http://schemas.microsoft.com/office/drawing/2014/main" id="{710CECFA-2894-4BA5-8C35-BB49F30D2318}"/>
              </a:ext>
            </a:extLst>
          </p:cNvPr>
          <p:cNvPicPr>
            <a:picLocks noChangeAspect="1" noChangeArrowheads="1"/>
          </p:cNvPicPr>
          <p:nvPr/>
        </p:nvPicPr>
        <p:blipFill>
          <a:blip r:embed="rId2" cstate="print"/>
          <a:srcRect/>
          <a:stretch>
            <a:fillRect/>
          </a:stretch>
        </p:blipFill>
        <p:spPr bwMode="auto">
          <a:xfrm>
            <a:off x="533400" y="863590"/>
            <a:ext cx="4267200" cy="5979896"/>
          </a:xfrm>
          <a:prstGeom prst="rect">
            <a:avLst/>
          </a:prstGeom>
          <a:noFill/>
        </p:spPr>
      </p:pic>
    </p:spTree>
    <p:extLst>
      <p:ext uri="{BB962C8B-B14F-4D97-AF65-F5344CB8AC3E}">
        <p14:creationId xmlns:p14="http://schemas.microsoft.com/office/powerpoint/2010/main" val="20221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5176C0-3F86-4A9D-B864-31DA1ACB30BA}"/>
              </a:ext>
            </a:extLst>
          </p:cNvPr>
          <p:cNvSpPr>
            <a:spLocks noGrp="1"/>
          </p:cNvSpPr>
          <p:nvPr>
            <p:ph type="title"/>
          </p:nvPr>
        </p:nvSpPr>
        <p:spPr>
          <a:xfrm>
            <a:off x="301752" y="228600"/>
            <a:ext cx="8534400" cy="758952"/>
          </a:xfrm>
        </p:spPr>
        <p:txBody>
          <a:bodyPr/>
          <a:lstStyle/>
          <a:p>
            <a:pPr algn="ctr" rtl="1"/>
            <a:r>
              <a:rPr lang="fa-IR" sz="3600" dirty="0">
                <a:solidFill>
                  <a:srgbClr val="FF0000"/>
                </a:solidFill>
                <a:cs typeface="B Nazanin" panose="00000400000000000000" pitchFamily="2" charset="-78"/>
              </a:rPr>
              <a:t>كورتيزول</a:t>
            </a:r>
            <a:endParaRPr lang="fa-IR" dirty="0">
              <a:solidFill>
                <a:srgbClr val="FF0000"/>
              </a:solidFill>
              <a:cs typeface="B Nazanin" panose="00000400000000000000" pitchFamily="2" charset="-78"/>
            </a:endParaRPr>
          </a:p>
        </p:txBody>
      </p:sp>
      <p:sp>
        <p:nvSpPr>
          <p:cNvPr id="5" name="Content Placeholder 2">
            <a:extLst>
              <a:ext uri="{FF2B5EF4-FFF2-40B4-BE49-F238E27FC236}">
                <a16:creationId xmlns:a16="http://schemas.microsoft.com/office/drawing/2014/main" id="{2ACAFC02-D838-461E-B7DC-E562309A36D1}"/>
              </a:ext>
            </a:extLst>
          </p:cNvPr>
          <p:cNvSpPr>
            <a:spLocks noGrp="1"/>
          </p:cNvSpPr>
          <p:nvPr>
            <p:ph sz="quarter" idx="1"/>
          </p:nvPr>
        </p:nvSpPr>
        <p:spPr>
          <a:xfrm>
            <a:off x="609600" y="1295400"/>
            <a:ext cx="8503920" cy="4572000"/>
          </a:xfrm>
        </p:spPr>
        <p:txBody>
          <a:bodyPr/>
          <a:lstStyle/>
          <a:p>
            <a:pPr algn="just" rtl="1"/>
            <a:endParaRPr lang="fa-IR" sz="2400" b="1" dirty="0">
              <a:solidFill>
                <a:srgbClr val="00B050"/>
              </a:solidFill>
              <a:cs typeface="B Nazanin" panose="00000400000000000000" pitchFamily="2" charset="-78"/>
            </a:endParaRPr>
          </a:p>
          <a:p>
            <a:pPr algn="just" rtl="1"/>
            <a:r>
              <a:rPr lang="fa-IR" sz="2400" b="1" dirty="0">
                <a:solidFill>
                  <a:srgbClr val="00B050"/>
                </a:solidFill>
                <a:cs typeface="B Nazanin" panose="00000400000000000000" pitchFamily="2" charset="-78"/>
              </a:rPr>
              <a:t>مهمترين فرم سنتز شده در ناحيه </a:t>
            </a:r>
            <a:r>
              <a:rPr lang="fa-IR" sz="2400" b="1" dirty="0" err="1">
                <a:solidFill>
                  <a:srgbClr val="00B050"/>
                </a:solidFill>
                <a:cs typeface="B Nazanin" panose="00000400000000000000" pitchFamily="2" charset="-78"/>
              </a:rPr>
              <a:t>فاسيكولاتا</a:t>
            </a:r>
            <a:r>
              <a:rPr lang="fa-IR" sz="2400" b="1" dirty="0">
                <a:solidFill>
                  <a:srgbClr val="00B050"/>
                </a:solidFill>
                <a:cs typeface="B Nazanin" panose="00000400000000000000" pitchFamily="2" charset="-78"/>
              </a:rPr>
              <a:t> </a:t>
            </a:r>
            <a:r>
              <a:rPr lang="fa-IR" sz="2400" b="1" dirty="0" err="1">
                <a:solidFill>
                  <a:srgbClr val="00B050"/>
                </a:solidFill>
                <a:cs typeface="B Nazanin" panose="00000400000000000000" pitchFamily="2" charset="-78"/>
              </a:rPr>
              <a:t>قشرآدرنال</a:t>
            </a:r>
            <a:endParaRPr lang="fa-IR" sz="2400" b="1" dirty="0">
              <a:solidFill>
                <a:srgbClr val="00B050"/>
              </a:solidFill>
              <a:cs typeface="B Nazanin" panose="00000400000000000000" pitchFamily="2" charset="-78"/>
            </a:endParaRPr>
          </a:p>
          <a:p>
            <a:pPr algn="just" rtl="1"/>
            <a:endParaRPr lang="en-US" sz="2400" b="1" dirty="0">
              <a:solidFill>
                <a:srgbClr val="00B050"/>
              </a:solidFill>
              <a:cs typeface="B Nazanin" panose="00000400000000000000" pitchFamily="2" charset="-78"/>
            </a:endParaRPr>
          </a:p>
          <a:p>
            <a:pPr algn="just" rtl="1"/>
            <a:r>
              <a:rPr lang="fa-IR" sz="2400" b="1" dirty="0">
                <a:solidFill>
                  <a:srgbClr val="00B050"/>
                </a:solidFill>
                <a:cs typeface="B Nazanin" panose="00000400000000000000" pitchFamily="2" charset="-78"/>
              </a:rPr>
              <a:t>پس از ترشح عمدتاً به صورت متصل به </a:t>
            </a:r>
            <a:r>
              <a:rPr lang="en-US" sz="2400" b="1" u="sng" dirty="0">
                <a:solidFill>
                  <a:srgbClr val="00B050"/>
                </a:solidFill>
                <a:cs typeface="B Nazanin" panose="00000400000000000000" pitchFamily="2" charset="-78"/>
              </a:rPr>
              <a:t>CBG</a:t>
            </a:r>
            <a:r>
              <a:rPr lang="fa-IR" sz="2400" b="1" dirty="0">
                <a:solidFill>
                  <a:srgbClr val="00B050"/>
                </a:solidFill>
                <a:cs typeface="B Nazanin" panose="00000400000000000000" pitchFamily="2" charset="-78"/>
              </a:rPr>
              <a:t> در جريان خون حمل مي شود.</a:t>
            </a:r>
          </a:p>
          <a:p>
            <a:pPr algn="just" rtl="1"/>
            <a:endParaRPr lang="fa-IR" sz="2400" b="1" dirty="0">
              <a:solidFill>
                <a:srgbClr val="00B050"/>
              </a:solidFill>
              <a:cs typeface="B Nazanin" panose="00000400000000000000" pitchFamily="2" charset="-78"/>
            </a:endParaRPr>
          </a:p>
          <a:p>
            <a:pPr algn="just" rtl="1"/>
            <a:r>
              <a:rPr lang="fa-IR" sz="2400" b="1" dirty="0">
                <a:solidFill>
                  <a:srgbClr val="00B050"/>
                </a:solidFill>
                <a:cs typeface="B Nazanin" panose="00000400000000000000" pitchFamily="2" charset="-78"/>
              </a:rPr>
              <a:t>بيش از 95% با </a:t>
            </a:r>
            <a:r>
              <a:rPr lang="fa-IR" sz="2400" b="1" u="sng" dirty="0">
                <a:solidFill>
                  <a:srgbClr val="00B050"/>
                </a:solidFill>
                <a:cs typeface="B Nazanin" panose="00000400000000000000" pitchFamily="2" charset="-78"/>
              </a:rPr>
              <a:t>اسيد گلوكورونيك كونژوگه شده </a:t>
            </a:r>
            <a:r>
              <a:rPr lang="fa-IR" sz="2400" b="1" dirty="0">
                <a:solidFill>
                  <a:srgbClr val="00B050"/>
                </a:solidFill>
                <a:cs typeface="B Nazanin" panose="00000400000000000000" pitchFamily="2" charset="-78"/>
              </a:rPr>
              <a:t>و از طريق ادرار دفع مي شود. </a:t>
            </a:r>
          </a:p>
          <a:p>
            <a:pPr lvl="1" algn="just" rtl="1"/>
            <a:r>
              <a:rPr lang="fa-IR" sz="1900" b="1" dirty="0">
                <a:solidFill>
                  <a:srgbClr val="00B050"/>
                </a:solidFill>
                <a:cs typeface="B Nazanin" panose="00000400000000000000" pitchFamily="2" charset="-78"/>
              </a:rPr>
              <a:t>(</a:t>
            </a:r>
            <a:r>
              <a:rPr lang="fa-IR" sz="1900" b="1" u="sng" dirty="0">
                <a:solidFill>
                  <a:srgbClr val="00B050"/>
                </a:solidFill>
                <a:cs typeface="B Nazanin" panose="00000400000000000000" pitchFamily="2" charset="-78"/>
              </a:rPr>
              <a:t>كمتر از 2 درصد </a:t>
            </a:r>
            <a:r>
              <a:rPr lang="fa-IR" sz="1900" b="1" dirty="0">
                <a:solidFill>
                  <a:srgbClr val="00B050"/>
                </a:solidFill>
                <a:cs typeface="B Nazanin" panose="00000400000000000000" pitchFamily="2" charset="-78"/>
              </a:rPr>
              <a:t>بدون متابوليزه شدن </a:t>
            </a:r>
            <a:r>
              <a:rPr lang="fa-IR" sz="1900" b="1" u="sng" dirty="0">
                <a:solidFill>
                  <a:srgbClr val="00B050"/>
                </a:solidFill>
                <a:cs typeface="B Nazanin" panose="00000400000000000000" pitchFamily="2" charset="-78"/>
              </a:rPr>
              <a:t>به صورت آزاد در ادرار </a:t>
            </a:r>
            <a:r>
              <a:rPr lang="fa-IR" sz="1900" b="1" dirty="0">
                <a:solidFill>
                  <a:srgbClr val="00B050"/>
                </a:solidFill>
                <a:cs typeface="B Nazanin" panose="00000400000000000000" pitchFamily="2" charset="-78"/>
              </a:rPr>
              <a:t>دفع مي گردد)</a:t>
            </a:r>
          </a:p>
          <a:p>
            <a:pPr algn="just" rtl="1"/>
            <a:endParaRPr lang="en-US" sz="2400" b="1" dirty="0">
              <a:solidFill>
                <a:srgbClr val="00B050"/>
              </a:solidFill>
              <a:cs typeface="B Nazanin" panose="00000400000000000000" pitchFamily="2" charset="-78"/>
            </a:endParaRPr>
          </a:p>
          <a:p>
            <a:pPr algn="just" rtl="1">
              <a:buNone/>
            </a:pPr>
            <a:endParaRPr lang="fa-IR"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339752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4C0053-E245-4529-A3D5-39673D29AECB}"/>
              </a:ext>
            </a:extLst>
          </p:cNvPr>
          <p:cNvSpPr>
            <a:spLocks noGrp="1"/>
          </p:cNvSpPr>
          <p:nvPr>
            <p:ph type="title"/>
          </p:nvPr>
        </p:nvSpPr>
        <p:spPr>
          <a:xfrm>
            <a:off x="301752" y="228600"/>
            <a:ext cx="8534400" cy="758952"/>
          </a:xfrm>
        </p:spPr>
        <p:txBody>
          <a:bodyPr/>
          <a:lstStyle/>
          <a:p>
            <a:pPr algn="ctr" rtl="1"/>
            <a:r>
              <a:rPr lang="fa-IR" dirty="0">
                <a:solidFill>
                  <a:srgbClr val="FF0000"/>
                </a:solidFill>
                <a:latin typeface="ذ د"/>
                <a:cs typeface="B Nazanin" panose="00000400000000000000" pitchFamily="2" charset="-78"/>
              </a:rPr>
              <a:t>نقش کاتابوليک وآنابوليک گلوکوکورتيکوئيدها</a:t>
            </a:r>
          </a:p>
        </p:txBody>
      </p:sp>
      <p:sp>
        <p:nvSpPr>
          <p:cNvPr id="5" name="Content Placeholder 2">
            <a:extLst>
              <a:ext uri="{FF2B5EF4-FFF2-40B4-BE49-F238E27FC236}">
                <a16:creationId xmlns:a16="http://schemas.microsoft.com/office/drawing/2014/main" id="{508640AA-4513-425B-903A-6285643CB0F5}"/>
              </a:ext>
            </a:extLst>
          </p:cNvPr>
          <p:cNvSpPr>
            <a:spLocks noGrp="1"/>
          </p:cNvSpPr>
          <p:nvPr>
            <p:ph sz="quarter" idx="1"/>
          </p:nvPr>
        </p:nvSpPr>
        <p:spPr>
          <a:xfrm>
            <a:off x="609600" y="1030224"/>
            <a:ext cx="9220200" cy="5446776"/>
          </a:xfrm>
        </p:spPr>
        <p:txBody>
          <a:bodyPr>
            <a:normAutofit/>
          </a:bodyPr>
          <a:lstStyle/>
          <a:p>
            <a:pPr lvl="1" algn="just" rtl="1"/>
            <a:r>
              <a:rPr lang="fa-IR" sz="2800" b="1" dirty="0" err="1">
                <a:solidFill>
                  <a:srgbClr val="00B050"/>
                </a:solidFill>
                <a:latin typeface="ذ د"/>
                <a:cs typeface="B Nazanin" panose="00000400000000000000" pitchFamily="2" charset="-78"/>
              </a:rPr>
              <a:t>متابوليسم</a:t>
            </a:r>
            <a:r>
              <a:rPr lang="fa-IR" sz="2800" b="1" dirty="0">
                <a:solidFill>
                  <a:srgbClr val="00B050"/>
                </a:solidFill>
                <a:latin typeface="ذ د"/>
                <a:cs typeface="B Nazanin" panose="00000400000000000000" pitchFamily="2" charset="-78"/>
              </a:rPr>
              <a:t> کربوهيدراتها: </a:t>
            </a:r>
          </a:p>
          <a:p>
            <a:pPr lvl="2" algn="just" rtl="1"/>
            <a:r>
              <a:rPr lang="fa-IR" sz="1600" b="1" dirty="0">
                <a:solidFill>
                  <a:srgbClr val="00B050"/>
                </a:solidFill>
                <a:latin typeface="ذ د"/>
                <a:cs typeface="B Nazanin" panose="00000400000000000000" pitchFamily="2" charset="-78"/>
              </a:rPr>
              <a:t>افزايش قند خون و آثار مخالف انسولين در بافتهاي عضله و چربي با کاهش برداشت و افزايش گلوکونئوژنز؛ </a:t>
            </a:r>
            <a:endParaRPr lang="en-US" sz="1600" b="1" dirty="0">
              <a:solidFill>
                <a:srgbClr val="00B050"/>
              </a:solidFill>
              <a:latin typeface="ذ د"/>
              <a:cs typeface="B Nazanin" panose="00000400000000000000" pitchFamily="2" charset="-78"/>
            </a:endParaRPr>
          </a:p>
          <a:p>
            <a:pPr lvl="2" algn="just" rtl="1"/>
            <a:r>
              <a:rPr lang="fa-IR" sz="1600" b="1" dirty="0" err="1">
                <a:solidFill>
                  <a:srgbClr val="00B050"/>
                </a:solidFill>
                <a:latin typeface="ذ د"/>
                <a:cs typeface="B Nazanin" panose="00000400000000000000" pitchFamily="2" charset="-78"/>
              </a:rPr>
              <a:t>ولي</a:t>
            </a:r>
            <a:r>
              <a:rPr lang="fa-IR" sz="1600" b="1" dirty="0">
                <a:solidFill>
                  <a:srgbClr val="00B050"/>
                </a:solidFill>
                <a:latin typeface="ذ د"/>
                <a:cs typeface="B Nazanin" panose="00000400000000000000" pitchFamily="2" charset="-78"/>
              </a:rPr>
              <a:t> افزايش سنتز گليکوژن در کبد (مشابه انسولين)</a:t>
            </a:r>
          </a:p>
          <a:p>
            <a:pPr lvl="1" algn="just" rtl="1"/>
            <a:endParaRPr lang="fa-IR" sz="1800" b="1" dirty="0">
              <a:solidFill>
                <a:srgbClr val="00B050"/>
              </a:solidFill>
              <a:latin typeface="ذ د"/>
              <a:cs typeface="B Nazanin" panose="00000400000000000000" pitchFamily="2" charset="-78"/>
            </a:endParaRPr>
          </a:p>
          <a:p>
            <a:pPr lvl="1" algn="just" rtl="1"/>
            <a:r>
              <a:rPr lang="fa-IR" sz="2800" b="1" dirty="0">
                <a:solidFill>
                  <a:srgbClr val="00B050"/>
                </a:solidFill>
                <a:latin typeface="ذ د"/>
                <a:cs typeface="B Nazanin" panose="00000400000000000000" pitchFamily="2" charset="-78"/>
              </a:rPr>
              <a:t>متابوليسم ليپيدها: افزايش اسيدهاي چرب آزاد جريان خون</a:t>
            </a:r>
          </a:p>
          <a:p>
            <a:pPr lvl="2" algn="just" rtl="1">
              <a:buFont typeface="Wingdings" pitchFamily="2" charset="2"/>
              <a:buChar char="Ø"/>
            </a:pPr>
            <a:r>
              <a:rPr lang="fa-IR" sz="1600" b="1" dirty="0">
                <a:solidFill>
                  <a:srgbClr val="00B050"/>
                </a:solidFill>
                <a:latin typeface="ذ د"/>
                <a:cs typeface="B Nazanin" panose="00000400000000000000" pitchFamily="2" charset="-78"/>
              </a:rPr>
              <a:t>بسته به بافت در </a:t>
            </a:r>
            <a:r>
              <a:rPr lang="fa-IR" sz="2000" b="1" dirty="0">
                <a:solidFill>
                  <a:schemeClr val="accent1">
                    <a:lumMod val="60000"/>
                    <a:lumOff val="40000"/>
                  </a:schemeClr>
                </a:solidFill>
                <a:latin typeface="ذ د"/>
                <a:cs typeface="B Nazanin" panose="00000400000000000000" pitchFamily="2" charset="-78"/>
              </a:rPr>
              <a:t>انتهاي اندامها </a:t>
            </a:r>
            <a:r>
              <a:rPr lang="fa-IR" sz="1600" b="1" dirty="0">
                <a:solidFill>
                  <a:srgbClr val="00B050"/>
                </a:solidFill>
                <a:latin typeface="ذ د"/>
                <a:cs typeface="B Nazanin" panose="00000400000000000000" pitchFamily="2" charset="-78"/>
              </a:rPr>
              <a:t>افزايش ليپوليز </a:t>
            </a:r>
            <a:r>
              <a:rPr lang="fa-IR" sz="2000" b="1" dirty="0">
                <a:solidFill>
                  <a:schemeClr val="accent1">
                    <a:lumMod val="60000"/>
                    <a:lumOff val="40000"/>
                  </a:schemeClr>
                </a:solidFill>
                <a:latin typeface="ذ د"/>
                <a:cs typeface="B Nazanin" panose="00000400000000000000" pitchFamily="2" charset="-78"/>
              </a:rPr>
              <a:t>ولي در تنه و صورت </a:t>
            </a:r>
            <a:r>
              <a:rPr lang="fa-IR" sz="1600" b="1" dirty="0">
                <a:solidFill>
                  <a:srgbClr val="00B050"/>
                </a:solidFill>
                <a:latin typeface="ذ د"/>
                <a:cs typeface="B Nazanin" panose="00000400000000000000" pitchFamily="2" charset="-78"/>
              </a:rPr>
              <a:t>باعث ليپوژنز</a:t>
            </a:r>
          </a:p>
          <a:p>
            <a:pPr lvl="1" algn="just" rtl="1"/>
            <a:endParaRPr lang="fa-IR" sz="1800" b="1" dirty="0">
              <a:solidFill>
                <a:srgbClr val="00B050"/>
              </a:solidFill>
              <a:latin typeface="ذ د"/>
              <a:cs typeface="B Nazanin" panose="00000400000000000000" pitchFamily="2" charset="-78"/>
            </a:endParaRPr>
          </a:p>
          <a:p>
            <a:pPr lvl="1" algn="just" rtl="1"/>
            <a:r>
              <a:rPr lang="fa-IR" sz="2800" b="1" dirty="0">
                <a:solidFill>
                  <a:srgbClr val="00B050"/>
                </a:solidFill>
                <a:latin typeface="ذ د"/>
                <a:cs typeface="B Nazanin" panose="00000400000000000000" pitchFamily="2" charset="-78"/>
              </a:rPr>
              <a:t>متابوليسم پروتئينها و اسيدهاي نوکلئيک: </a:t>
            </a:r>
          </a:p>
          <a:p>
            <a:pPr lvl="2" algn="just" rtl="1"/>
            <a:r>
              <a:rPr lang="fa-IR" sz="1600" b="1" dirty="0">
                <a:solidFill>
                  <a:srgbClr val="00B050"/>
                </a:solidFill>
                <a:latin typeface="ذ د"/>
                <a:cs typeface="B Nazanin" panose="00000400000000000000" pitchFamily="2" charset="-78"/>
              </a:rPr>
              <a:t>اثر کاتابوليک درعضله استخوان و چربي (افزايش </a:t>
            </a:r>
            <a:r>
              <a:rPr lang="en-US" sz="1600" b="1" dirty="0" err="1">
                <a:solidFill>
                  <a:srgbClr val="00B050"/>
                </a:solidFill>
                <a:latin typeface="ذ د"/>
                <a:cs typeface="B Nazanin" panose="00000400000000000000" pitchFamily="2" charset="-78"/>
              </a:rPr>
              <a:t>aa</a:t>
            </a:r>
            <a:r>
              <a:rPr lang="fa-IR" sz="1600" b="1" dirty="0">
                <a:solidFill>
                  <a:srgbClr val="00B050"/>
                </a:solidFill>
                <a:latin typeface="ذ د"/>
                <a:cs typeface="B Nazanin" panose="00000400000000000000" pitchFamily="2" charset="-78"/>
              </a:rPr>
              <a:t> آزاد جريان خون براي </a:t>
            </a:r>
            <a:r>
              <a:rPr lang="fa-IR" sz="1600" b="1" dirty="0" err="1">
                <a:solidFill>
                  <a:srgbClr val="00B050"/>
                </a:solidFill>
                <a:latin typeface="ذ د"/>
                <a:cs typeface="B Nazanin" panose="00000400000000000000" pitchFamily="2" charset="-78"/>
              </a:rPr>
              <a:t>گلوکونئوژنز</a:t>
            </a:r>
            <a:r>
              <a:rPr lang="fa-IR" sz="1600" b="1" dirty="0">
                <a:solidFill>
                  <a:srgbClr val="00B050"/>
                </a:solidFill>
                <a:latin typeface="ذ د"/>
                <a:cs typeface="B Nazanin" panose="00000400000000000000" pitchFamily="2" charset="-78"/>
              </a:rPr>
              <a:t>)</a:t>
            </a:r>
            <a:endParaRPr lang="en-US" sz="1600" b="1" dirty="0">
              <a:solidFill>
                <a:srgbClr val="00B050"/>
              </a:solidFill>
              <a:latin typeface="ذ د"/>
              <a:cs typeface="B Nazanin" panose="00000400000000000000" pitchFamily="2" charset="-78"/>
            </a:endParaRPr>
          </a:p>
          <a:p>
            <a:pPr lvl="2" algn="just" rtl="1"/>
            <a:endParaRPr lang="en-US" sz="1600" b="1" dirty="0">
              <a:solidFill>
                <a:srgbClr val="00B050"/>
              </a:solidFill>
              <a:latin typeface="ذ د"/>
              <a:cs typeface="B Nazanin" panose="00000400000000000000" pitchFamily="2" charset="-78"/>
            </a:endParaRPr>
          </a:p>
          <a:p>
            <a:pPr lvl="2" algn="ctr" rtl="1">
              <a:buFont typeface="Wingdings" panose="05000000000000000000" pitchFamily="2" charset="2"/>
              <a:buChar char="Ø"/>
            </a:pPr>
            <a:r>
              <a:rPr lang="fa-IR" sz="2800" b="1" dirty="0" err="1">
                <a:solidFill>
                  <a:srgbClr val="FF9900"/>
                </a:solidFill>
                <a:latin typeface="ذ د"/>
                <a:cs typeface="B Nazanin" panose="00000400000000000000" pitchFamily="2" charset="-78"/>
              </a:rPr>
              <a:t>سيستم</a:t>
            </a:r>
            <a:r>
              <a:rPr lang="fa-IR" sz="2800" b="1" dirty="0">
                <a:solidFill>
                  <a:srgbClr val="FF9900"/>
                </a:solidFill>
                <a:latin typeface="ذ د"/>
                <a:cs typeface="B Nazanin" panose="00000400000000000000" pitchFamily="2" charset="-78"/>
              </a:rPr>
              <a:t> </a:t>
            </a:r>
            <a:r>
              <a:rPr lang="fa-IR" sz="2800" b="1" dirty="0" err="1">
                <a:solidFill>
                  <a:srgbClr val="FF9900"/>
                </a:solidFill>
                <a:latin typeface="ذ د"/>
                <a:cs typeface="B Nazanin" panose="00000400000000000000" pitchFamily="2" charset="-78"/>
              </a:rPr>
              <a:t>ايمني</a:t>
            </a:r>
            <a:r>
              <a:rPr lang="fa-IR" sz="2800" b="1" dirty="0">
                <a:solidFill>
                  <a:srgbClr val="FF9900"/>
                </a:solidFill>
                <a:latin typeface="ذ د"/>
                <a:cs typeface="B Nazanin" panose="00000400000000000000" pitchFamily="2" charset="-78"/>
              </a:rPr>
              <a:t>: در </a:t>
            </a:r>
            <a:r>
              <a:rPr lang="fa-IR" sz="2800" b="1" dirty="0" err="1">
                <a:solidFill>
                  <a:srgbClr val="FF9900"/>
                </a:solidFill>
                <a:latin typeface="ذ د"/>
                <a:cs typeface="B Nazanin" panose="00000400000000000000" pitchFamily="2" charset="-78"/>
              </a:rPr>
              <a:t>مقادير</a:t>
            </a:r>
            <a:r>
              <a:rPr lang="fa-IR" sz="2800" b="1" dirty="0">
                <a:solidFill>
                  <a:srgbClr val="FF9900"/>
                </a:solidFill>
                <a:latin typeface="ذ د"/>
                <a:cs typeface="B Nazanin" panose="00000400000000000000" pitchFamily="2" charset="-78"/>
              </a:rPr>
              <a:t> بالا مهار کننده </a:t>
            </a:r>
            <a:r>
              <a:rPr lang="fa-IR" sz="2800" b="1" dirty="0" err="1">
                <a:solidFill>
                  <a:srgbClr val="FF9900"/>
                </a:solidFill>
                <a:latin typeface="ذ د"/>
                <a:cs typeface="B Nazanin" panose="00000400000000000000" pitchFamily="2" charset="-78"/>
              </a:rPr>
              <a:t>سيستم</a:t>
            </a:r>
            <a:r>
              <a:rPr lang="fa-IR" sz="2800" b="1" dirty="0">
                <a:solidFill>
                  <a:srgbClr val="FF9900"/>
                </a:solidFill>
                <a:latin typeface="ذ د"/>
                <a:cs typeface="B Nazanin" panose="00000400000000000000" pitchFamily="2" charset="-78"/>
              </a:rPr>
              <a:t> </a:t>
            </a:r>
            <a:r>
              <a:rPr lang="fa-IR" sz="2800" b="1" dirty="0" err="1">
                <a:solidFill>
                  <a:srgbClr val="FF9900"/>
                </a:solidFill>
                <a:latin typeface="ذ د"/>
                <a:cs typeface="B Nazanin" panose="00000400000000000000" pitchFamily="2" charset="-78"/>
              </a:rPr>
              <a:t>ايمني</a:t>
            </a:r>
            <a:r>
              <a:rPr lang="fa-IR" sz="2800" b="1" dirty="0">
                <a:solidFill>
                  <a:srgbClr val="FF9900"/>
                </a:solidFill>
                <a:latin typeface="ذ د"/>
                <a:cs typeface="B Nazanin" panose="00000400000000000000" pitchFamily="2" charset="-78"/>
              </a:rPr>
              <a:t> و </a:t>
            </a:r>
            <a:r>
              <a:rPr lang="fa-IR" sz="2800" b="1" dirty="0" err="1">
                <a:solidFill>
                  <a:srgbClr val="FF9900"/>
                </a:solidFill>
                <a:latin typeface="ذ د"/>
                <a:cs typeface="B Nazanin" panose="00000400000000000000" pitchFamily="2" charset="-78"/>
              </a:rPr>
              <a:t>داراي</a:t>
            </a:r>
            <a:r>
              <a:rPr lang="fa-IR" sz="2800" b="1" dirty="0">
                <a:solidFill>
                  <a:srgbClr val="FF9900"/>
                </a:solidFill>
                <a:latin typeface="ذ د"/>
                <a:cs typeface="B Nazanin" panose="00000400000000000000" pitchFamily="2" charset="-78"/>
              </a:rPr>
              <a:t> آثار ضد </a:t>
            </a:r>
            <a:r>
              <a:rPr lang="fa-IR" sz="2800" b="1" dirty="0" err="1">
                <a:solidFill>
                  <a:srgbClr val="FF9900"/>
                </a:solidFill>
                <a:latin typeface="ذ د"/>
                <a:cs typeface="B Nazanin" panose="00000400000000000000" pitchFamily="2" charset="-78"/>
              </a:rPr>
              <a:t>التهابي</a:t>
            </a:r>
            <a:endParaRPr lang="fa-IR" sz="2800" b="1" dirty="0">
              <a:solidFill>
                <a:srgbClr val="FF9900"/>
              </a:solidFill>
              <a:latin typeface="ذ د"/>
              <a:cs typeface="B Nazanin" panose="00000400000000000000" pitchFamily="2" charset="-78"/>
            </a:endParaRPr>
          </a:p>
          <a:p>
            <a:pPr marL="914400" lvl="2" indent="0" algn="just" rtl="1">
              <a:buNone/>
            </a:pPr>
            <a:endParaRPr lang="fa-IR" sz="1600" b="1" dirty="0">
              <a:solidFill>
                <a:srgbClr val="00B050"/>
              </a:solidFill>
              <a:latin typeface="ذ د"/>
              <a:cs typeface="B Nazanin" panose="00000400000000000000" pitchFamily="2" charset="-78"/>
            </a:endParaRPr>
          </a:p>
          <a:p>
            <a:pPr lvl="1" algn="just" rtl="1"/>
            <a:endParaRPr lang="fa-IR" sz="1800" b="1" dirty="0">
              <a:solidFill>
                <a:srgbClr val="00B050"/>
              </a:solidFill>
              <a:latin typeface="ذ د"/>
              <a:cs typeface="B Nazanin" panose="00000400000000000000" pitchFamily="2" charset="-78"/>
            </a:endParaRPr>
          </a:p>
        </p:txBody>
      </p:sp>
    </p:spTree>
    <p:extLst>
      <p:ext uri="{BB962C8B-B14F-4D97-AF65-F5344CB8AC3E}">
        <p14:creationId xmlns:p14="http://schemas.microsoft.com/office/powerpoint/2010/main" val="3211927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4E1BE-5711-4704-8347-FA15DECE6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886" y="-6014"/>
            <a:ext cx="8994227" cy="6864014"/>
          </a:xfrm>
          <a:prstGeom prst="rect">
            <a:avLst/>
          </a:prstGeom>
        </p:spPr>
      </p:pic>
    </p:spTree>
    <p:extLst>
      <p:ext uri="{BB962C8B-B14F-4D97-AF65-F5344CB8AC3E}">
        <p14:creationId xmlns:p14="http://schemas.microsoft.com/office/powerpoint/2010/main" val="3227881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4DCF-A3E5-4DC8-B336-BBDC851C4A87}"/>
              </a:ext>
            </a:extLst>
          </p:cNvPr>
          <p:cNvSpPr>
            <a:spLocks noGrp="1"/>
          </p:cNvSpPr>
          <p:nvPr>
            <p:ph type="title"/>
          </p:nvPr>
        </p:nvSpPr>
        <p:spPr>
          <a:xfrm>
            <a:off x="301752" y="228600"/>
            <a:ext cx="8534400" cy="758952"/>
          </a:xfrm>
        </p:spPr>
        <p:txBody>
          <a:bodyPr>
            <a:noAutofit/>
          </a:bodyPr>
          <a:lstStyle/>
          <a:p>
            <a:pPr algn="ctr" rtl="1"/>
            <a:r>
              <a:rPr lang="fa-IR" sz="4400" dirty="0">
                <a:solidFill>
                  <a:srgbClr val="FF0000"/>
                </a:solidFill>
                <a:cs typeface="B Nazanin" panose="00000400000000000000" pitchFamily="2" charset="-78"/>
              </a:rPr>
              <a:t>افزايش</a:t>
            </a:r>
            <a:r>
              <a:rPr lang="fa-IR" sz="4400" dirty="0">
                <a:solidFill>
                  <a:srgbClr val="92D050"/>
                </a:solidFill>
                <a:cs typeface="B Nazanin" panose="00000400000000000000" pitchFamily="2" charset="-78"/>
              </a:rPr>
              <a:t> </a:t>
            </a:r>
            <a:r>
              <a:rPr lang="fa-IR" sz="4400" dirty="0">
                <a:solidFill>
                  <a:srgbClr val="FF0000"/>
                </a:solidFill>
                <a:cs typeface="B Nazanin" panose="00000400000000000000" pitchFamily="2" charset="-78"/>
              </a:rPr>
              <a:t>گلوکوکورتيکوئيدها</a:t>
            </a:r>
          </a:p>
        </p:txBody>
      </p:sp>
      <p:sp>
        <p:nvSpPr>
          <p:cNvPr id="3" name="Content Placeholder 2">
            <a:extLst>
              <a:ext uri="{FF2B5EF4-FFF2-40B4-BE49-F238E27FC236}">
                <a16:creationId xmlns:a16="http://schemas.microsoft.com/office/drawing/2014/main" id="{43EB3C06-6D34-46A0-8DB4-B31F68577ED4}"/>
              </a:ext>
            </a:extLst>
          </p:cNvPr>
          <p:cNvSpPr>
            <a:spLocks noGrp="1"/>
          </p:cNvSpPr>
          <p:nvPr>
            <p:ph sz="quarter" idx="1"/>
          </p:nvPr>
        </p:nvSpPr>
        <p:spPr>
          <a:xfrm>
            <a:off x="301752" y="1527048"/>
            <a:ext cx="8503920" cy="4572000"/>
          </a:xfrm>
        </p:spPr>
        <p:txBody>
          <a:bodyPr>
            <a:normAutofit/>
          </a:bodyPr>
          <a:lstStyle/>
          <a:p>
            <a:pPr algn="just" rtl="1"/>
            <a:endParaRPr lang="fa-IR" sz="2400" b="1" dirty="0">
              <a:solidFill>
                <a:srgbClr val="92D050"/>
              </a:solidFill>
              <a:cs typeface="B Nazanin" panose="00000400000000000000" pitchFamily="2" charset="-78"/>
            </a:endParaRPr>
          </a:p>
          <a:p>
            <a:pPr algn="just" rtl="1"/>
            <a:r>
              <a:rPr lang="fa-IR" sz="2400" b="1" dirty="0">
                <a:solidFill>
                  <a:srgbClr val="92D050"/>
                </a:solidFill>
                <a:cs typeface="B Nazanin" panose="00000400000000000000" pitchFamily="2" charset="-78"/>
              </a:rPr>
              <a:t>آدنوم يا کارسينوم قشر آدرنال، آدنوم هاي هيپوفيزي و يا افزايش ترشح </a:t>
            </a:r>
            <a:r>
              <a:rPr lang="en-US" sz="2000" b="1" dirty="0">
                <a:solidFill>
                  <a:srgbClr val="92D050"/>
                </a:solidFill>
                <a:cs typeface="B Nazanin" panose="00000400000000000000" pitchFamily="2" charset="-78"/>
              </a:rPr>
              <a:t>ACTH</a:t>
            </a:r>
            <a:r>
              <a:rPr lang="fa-IR" sz="2400" b="1" dirty="0">
                <a:solidFill>
                  <a:srgbClr val="92D050"/>
                </a:solidFill>
                <a:cs typeface="B Nazanin" panose="00000400000000000000" pitchFamily="2" charset="-78"/>
              </a:rPr>
              <a:t>، ترشح نابجاي </a:t>
            </a:r>
            <a:r>
              <a:rPr lang="en-US" sz="2000" b="1" dirty="0">
                <a:solidFill>
                  <a:srgbClr val="92D050"/>
                </a:solidFill>
                <a:cs typeface="B Nazanin" panose="00000400000000000000" pitchFamily="2" charset="-78"/>
              </a:rPr>
              <a:t>ACTH</a:t>
            </a:r>
            <a:r>
              <a:rPr lang="fa-IR" sz="2400" b="1" dirty="0">
                <a:solidFill>
                  <a:srgbClr val="92D050"/>
                </a:solidFill>
                <a:cs typeface="B Nazanin" panose="00000400000000000000" pitchFamily="2" charset="-78"/>
              </a:rPr>
              <a:t> از تومورهاي غير آندوکريني مانند سرطان ريه و يا مربوط به مصرف زياد داروئي استروئيدها (کورتون)</a:t>
            </a:r>
          </a:p>
          <a:p>
            <a:pPr algn="just" rtl="1">
              <a:buNone/>
            </a:pPr>
            <a:endParaRPr lang="fa-IR" sz="2400" b="1" dirty="0">
              <a:solidFill>
                <a:srgbClr val="92D050"/>
              </a:solidFill>
              <a:cs typeface="B Nazanin" panose="00000400000000000000" pitchFamily="2" charset="-78"/>
            </a:endParaRPr>
          </a:p>
          <a:p>
            <a:pPr lvl="1" algn="just" rtl="1"/>
            <a:r>
              <a:rPr lang="fa-IR" sz="2400" b="1" dirty="0">
                <a:solidFill>
                  <a:srgbClr val="FF9900"/>
                </a:solidFill>
                <a:cs typeface="B Nazanin" panose="00000400000000000000" pitchFamily="2" charset="-78"/>
              </a:rPr>
              <a:t>منشا هيپوفيزي: بيماري کوشينگ </a:t>
            </a:r>
            <a:r>
              <a:rPr lang="en-US" sz="2800" b="1" dirty="0">
                <a:solidFill>
                  <a:srgbClr val="FF9900"/>
                </a:solidFill>
                <a:cs typeface="B Nazanin" panose="00000400000000000000" pitchFamily="2" charset="-78"/>
              </a:rPr>
              <a:t>(Cushing’s disease)</a:t>
            </a:r>
            <a:endParaRPr lang="fa-IR" sz="2400" b="1" dirty="0">
              <a:solidFill>
                <a:srgbClr val="FF9900"/>
              </a:solidFill>
              <a:cs typeface="B Nazanin" panose="00000400000000000000" pitchFamily="2" charset="-78"/>
            </a:endParaRPr>
          </a:p>
          <a:p>
            <a:pPr lvl="1" algn="just" rtl="1"/>
            <a:r>
              <a:rPr lang="fa-IR" sz="2400" b="1" dirty="0">
                <a:solidFill>
                  <a:srgbClr val="FF9900"/>
                </a:solidFill>
                <a:cs typeface="B Nazanin" panose="00000400000000000000" pitchFamily="2" charset="-78"/>
              </a:rPr>
              <a:t>مربوط به آدرنال: سندرم کوشينگ </a:t>
            </a:r>
            <a:r>
              <a:rPr lang="en-US" sz="2800" b="1" dirty="0">
                <a:solidFill>
                  <a:srgbClr val="FF9900"/>
                </a:solidFill>
                <a:cs typeface="B Nazanin" panose="00000400000000000000" pitchFamily="2" charset="-78"/>
              </a:rPr>
              <a:t>(Cushing’s Syndrome)</a:t>
            </a:r>
            <a:endParaRPr lang="fa-IR" sz="2400" b="1" dirty="0">
              <a:solidFill>
                <a:srgbClr val="FF9900"/>
              </a:solidFill>
              <a:cs typeface="B Nazanin" panose="00000400000000000000" pitchFamily="2" charset="-78"/>
            </a:endParaRPr>
          </a:p>
          <a:p>
            <a:pPr lvl="1" algn="just" rtl="1"/>
            <a:r>
              <a:rPr lang="fa-IR" sz="2400" b="1" dirty="0">
                <a:solidFill>
                  <a:srgbClr val="FF9900"/>
                </a:solidFill>
                <a:cs typeface="B Nazanin" panose="00000400000000000000" pitchFamily="2" charset="-78"/>
              </a:rPr>
              <a:t>نتيجه مصرف دارو: کوشينگوئيد </a:t>
            </a:r>
            <a:r>
              <a:rPr lang="en-US" sz="2800" b="1" dirty="0">
                <a:solidFill>
                  <a:srgbClr val="FF9900"/>
                </a:solidFill>
                <a:cs typeface="B Nazanin" panose="00000400000000000000" pitchFamily="2" charset="-78"/>
              </a:rPr>
              <a:t>(Cushingoid state)</a:t>
            </a:r>
            <a:endParaRPr lang="en-US" sz="2400" b="1" dirty="0">
              <a:solidFill>
                <a:srgbClr val="FF9900"/>
              </a:solidFill>
              <a:cs typeface="B Nazanin" panose="00000400000000000000" pitchFamily="2" charset="-78"/>
            </a:endParaRPr>
          </a:p>
          <a:p>
            <a:pPr algn="just" rtl="1"/>
            <a:endParaRPr lang="fa-IR" sz="2400" b="1" dirty="0">
              <a:solidFill>
                <a:srgbClr val="92D050"/>
              </a:solidFill>
              <a:cs typeface="B Nazanin" panose="00000400000000000000" pitchFamily="2" charset="-78"/>
            </a:endParaRPr>
          </a:p>
        </p:txBody>
      </p:sp>
    </p:spTree>
    <p:extLst>
      <p:ext uri="{BB962C8B-B14F-4D97-AF65-F5344CB8AC3E}">
        <p14:creationId xmlns:p14="http://schemas.microsoft.com/office/powerpoint/2010/main" val="215959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CBAB48-B640-430B-BC27-D98D6A4FC386}"/>
              </a:ext>
            </a:extLst>
          </p:cNvPr>
          <p:cNvSpPr/>
          <p:nvPr/>
        </p:nvSpPr>
        <p:spPr>
          <a:xfrm>
            <a:off x="152400" y="762000"/>
            <a:ext cx="11277600" cy="4770537"/>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علل </a:t>
            </a:r>
            <a:r>
              <a:rPr kumimoji="0" lang="fa-IR" sz="44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اندوژن</a:t>
            </a:r>
            <a:endParaRPr kumimoji="0" lang="en-US"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4400" b="0"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514350" marR="0" lvl="0" indent="-514350" algn="just" defTabSz="914400" rtl="1" eaLnBrk="1" fontAlgn="auto" latinLnBrk="0" hangingPunct="1">
              <a:lnSpc>
                <a:spcPct val="100000"/>
              </a:lnSpc>
              <a:spcBef>
                <a:spcPts val="0"/>
              </a:spcBef>
              <a:spcAft>
                <a:spcPts val="0"/>
              </a:spcAft>
              <a:buClrTx/>
              <a:buSzTx/>
              <a:buFont typeface="+mj-lt"/>
              <a:buAutoNum type="romanUcPeriod"/>
              <a:tabLst/>
              <a:defRPr/>
            </a:pPr>
            <a:r>
              <a:rPr kumimoji="0" lang="fa-IR" sz="3200" b="0" i="0" u="none" strike="noStrike" kern="1200" cap="none" spc="0" normalizeH="0" baseline="0" noProof="0" dirty="0">
                <a:ln>
                  <a:noFill/>
                </a:ln>
                <a:solidFill>
                  <a:srgbClr val="92D050"/>
                </a:solidFill>
                <a:effectLst/>
                <a:uLnTx/>
                <a:uFillTx/>
                <a:latin typeface="Trebuchet MS" panose="020B0603020202020204"/>
                <a:ea typeface="+mn-ea"/>
                <a:cs typeface="B Nazanin" panose="00000400000000000000" pitchFamily="2" charset="-78"/>
              </a:rPr>
              <a:t>وابسته به</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en-US" sz="32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ACTH</a:t>
            </a:r>
            <a:r>
              <a:rPr kumimoji="0" lang="fa-IR" sz="3200" b="0" i="0" u="none" strike="noStrike" kern="1200" cap="none" spc="0" normalizeH="0" baseline="0" noProof="0" dirty="0">
                <a:ln>
                  <a:noFill/>
                </a:ln>
                <a:solidFill>
                  <a:srgbClr val="92D050"/>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بيماري</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كوشينگ</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تومور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اكتوپيك</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مترشحه</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ACTH</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a:t>
            </a: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endParaRPr>
          </a:p>
          <a:p>
            <a:pPr marL="514350" marR="0" lvl="0" indent="-514350" algn="just" defTabSz="914400" rtl="1" eaLnBrk="1" fontAlgn="auto" latinLnBrk="0" hangingPunct="1">
              <a:lnSpc>
                <a:spcPct val="100000"/>
              </a:lnSpc>
              <a:spcBef>
                <a:spcPts val="0"/>
              </a:spcBef>
              <a:spcAft>
                <a:spcPts val="0"/>
              </a:spcAft>
              <a:buClrTx/>
              <a:buSzTx/>
              <a:buFont typeface="+mj-lt"/>
              <a:buAutoNum type="romanUcPeriod"/>
              <a:tabLst/>
              <a:defRPr/>
            </a:pPr>
            <a:r>
              <a:rPr kumimoji="0" lang="fa-IR" sz="3200" b="0" i="0" u="none" strike="noStrike" kern="1200" cap="none" spc="0" normalizeH="0" baseline="0" noProof="0" dirty="0" err="1">
                <a:ln>
                  <a:noFill/>
                </a:ln>
                <a:solidFill>
                  <a:srgbClr val="92D050"/>
                </a:solidFill>
                <a:effectLst/>
                <a:uLnTx/>
                <a:uFillTx/>
                <a:latin typeface="Trebuchet MS" panose="020B0603020202020204"/>
                <a:ea typeface="+mn-ea"/>
                <a:cs typeface="B Nazanin" panose="00000400000000000000" pitchFamily="2" charset="-78"/>
              </a:rPr>
              <a:t>غير</a:t>
            </a:r>
            <a:r>
              <a:rPr kumimoji="0" lang="fa-IR" sz="3200" b="0" i="0" u="none" strike="noStrike" kern="1200" cap="none" spc="0" normalizeH="0" baseline="0" noProof="0" dirty="0">
                <a:ln>
                  <a:noFill/>
                </a:ln>
                <a:solidFill>
                  <a:srgbClr val="92D050"/>
                </a:solidFill>
                <a:effectLst/>
                <a:uLnTx/>
                <a:uFillTx/>
                <a:latin typeface="Trebuchet MS" panose="020B0603020202020204"/>
                <a:ea typeface="+mn-ea"/>
                <a:cs typeface="B Nazanin" panose="00000400000000000000" pitchFamily="2" charset="-78"/>
              </a:rPr>
              <a:t> وابسته به</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en-US" sz="32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ACTH</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آدنوم</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كارسنيوم</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هايپر</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پلازي</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3200" b="0"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ندولي</a:t>
            </a:r>
            <a:r>
              <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آدرنال)</a:t>
            </a: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a-IR" sz="3200" b="0"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endParaRPr>
          </a:p>
          <a:p>
            <a:pPr marL="457200" marR="0" lvl="1" indent="0" algn="just"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بيماري</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كوشينگ</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حالت </a:t>
            </a:r>
            <a:r>
              <a:rPr kumimoji="0" lang="fa-IR" sz="2400" b="1" i="0" u="none" strike="noStrike" kern="1200" cap="none" spc="0" normalizeH="0" baseline="0" noProof="0" dirty="0">
                <a:ln>
                  <a:noFill/>
                </a:ln>
                <a:solidFill>
                  <a:srgbClr val="1CADE4">
                    <a:lumMod val="75000"/>
                  </a:srgbClr>
                </a:solidFill>
                <a:effectLst/>
                <a:uLnTx/>
                <a:uFillTx/>
                <a:latin typeface="Trebuchet MS" panose="020B0603020202020204"/>
                <a:ea typeface="+mn-ea"/>
                <a:cs typeface="B Nazanin" panose="00000400000000000000" pitchFamily="2" charset="-78"/>
              </a:rPr>
              <a:t>وابسته به </a:t>
            </a:r>
            <a:r>
              <a:rPr kumimoji="0" lang="fa-IR" sz="2400" b="1" i="0" u="none" strike="noStrike" kern="1200" cap="none" spc="0" normalizeH="0" baseline="0" noProof="0" dirty="0" err="1">
                <a:ln>
                  <a:noFill/>
                </a:ln>
                <a:solidFill>
                  <a:srgbClr val="1CADE4">
                    <a:lumMod val="75000"/>
                  </a:srgbClr>
                </a:solidFill>
                <a:effectLst/>
                <a:uLnTx/>
                <a:uFillTx/>
                <a:latin typeface="Trebuchet MS" panose="020B0603020202020204"/>
                <a:ea typeface="+mn-ea"/>
                <a:cs typeface="B Nazanin" panose="00000400000000000000" pitchFamily="2" charset="-78"/>
              </a:rPr>
              <a:t>هيپوفيز</a:t>
            </a:r>
            <a:r>
              <a:rPr kumimoji="0" lang="fa-IR" sz="2400" b="1" i="0" u="none" strike="noStrike" kern="1200" cap="none" spc="0" normalizeH="0" baseline="0" noProof="0" dirty="0">
                <a:ln>
                  <a:noFill/>
                </a:ln>
                <a:solidFill>
                  <a:srgbClr val="1CADE4">
                    <a:lumMod val="75000"/>
                  </a:srgbClr>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سندرم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كوشينگ</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است </a:t>
            </a:r>
            <a:r>
              <a:rPr kumimoji="0" lang="fa-IR" sz="2400" b="1" i="0" u="sng"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(70% موارد</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p>
          <a:p>
            <a:pPr marL="457200" marR="0" lvl="1" indent="0" algn="just"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sym typeface="Symbol"/>
              </a:rPr>
              <a:t></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ترشح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ACTH</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ازميكروآدنوم</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هيپوفيز</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sym typeface="Symbol"/>
              </a:rPr>
              <a:t></a:t>
            </a: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توليد</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بيش</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از حد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كورتيزول</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a:t>
            </a:r>
          </a:p>
          <a:p>
            <a:pPr marL="457200" marR="0" lvl="1" indent="0" algn="just" defTabSz="914400" rtl="1" eaLnBrk="1" fontAlgn="auto" latinLnBrk="0" hangingPunct="1">
              <a:lnSpc>
                <a:spcPct val="100000"/>
              </a:lnSpc>
              <a:spcBef>
                <a:spcPts val="0"/>
              </a:spcBef>
              <a:spcAft>
                <a:spcPts val="0"/>
              </a:spcAft>
              <a:buClrTx/>
              <a:buSzTx/>
              <a:buFontTx/>
              <a:buNone/>
              <a:tabLst/>
              <a:defRPr/>
            </a:pPr>
            <a:endPar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endParaRPr>
          </a:p>
          <a:p>
            <a:pPr marL="457200" marR="0" lvl="1" indent="0" algn="just"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سندرم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ACTH</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نابجا،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تومورهاي</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غيراندوكريني</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0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a:t>
            </a:r>
            <a:r>
              <a:rPr kumimoji="0" lang="fa-IR" sz="20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ريه</a:t>
            </a:r>
            <a:r>
              <a:rPr kumimoji="0" lang="fa-IR" sz="20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روده، تخمدان و </a:t>
            </a:r>
            <a:r>
              <a:rPr kumimoji="0" lang="fa-IR" sz="20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كارسنيوئيد</a:t>
            </a:r>
            <a:r>
              <a:rPr kumimoji="0" lang="fa-IR" sz="20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توانايي</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ترشح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ACTH</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را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پيدا</a:t>
            </a:r>
            <a:r>
              <a:rPr kumimoji="0" lang="fa-IR"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Trebuchet MS" panose="020B0603020202020204"/>
                <a:ea typeface="+mn-ea"/>
                <a:cs typeface="B Nazanin" panose="00000400000000000000" pitchFamily="2" charset="-78"/>
              </a:rPr>
              <a:t>كرده</a:t>
            </a:r>
            <a:endPar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B Nazanin" panose="00000400000000000000" pitchFamily="2" charset="-78"/>
            </a:endParaRPr>
          </a:p>
        </p:txBody>
      </p:sp>
    </p:spTree>
    <p:extLst>
      <p:ext uri="{BB962C8B-B14F-4D97-AF65-F5344CB8AC3E}">
        <p14:creationId xmlns:p14="http://schemas.microsoft.com/office/powerpoint/2010/main" val="902964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rtl="1"/>
            <a:r>
              <a:rPr lang="fa-IR" dirty="0">
                <a:solidFill>
                  <a:srgbClr val="FF0000"/>
                </a:solidFill>
                <a:cs typeface="B Nazanin" panose="00000400000000000000" pitchFamily="2" charset="-78"/>
              </a:rPr>
              <a:t>غلظت پلاسمایی</a:t>
            </a:r>
            <a:r>
              <a:rPr lang="en-US" dirty="0">
                <a:solidFill>
                  <a:srgbClr val="FF0000"/>
                </a:solidFill>
                <a:cs typeface="B Nazanin" panose="00000400000000000000" pitchFamily="2" charset="-78"/>
              </a:rPr>
              <a:t>ACTH</a:t>
            </a:r>
          </a:p>
        </p:txBody>
      </p:sp>
      <p:sp>
        <p:nvSpPr>
          <p:cNvPr id="3" name="Content Placeholder 2"/>
          <p:cNvSpPr>
            <a:spLocks noGrp="1"/>
          </p:cNvSpPr>
          <p:nvPr>
            <p:ph sz="quarter" idx="1"/>
          </p:nvPr>
        </p:nvSpPr>
        <p:spPr>
          <a:xfrm>
            <a:off x="762000" y="1488613"/>
            <a:ext cx="8596668" cy="4683587"/>
          </a:xfrm>
        </p:spPr>
        <p:txBody>
          <a:bodyPr>
            <a:normAutofit/>
          </a:bodyPr>
          <a:lstStyle/>
          <a:p>
            <a:pPr algn="just" rtl="1"/>
            <a:endParaRPr lang="fa-IR" b="1" dirty="0">
              <a:solidFill>
                <a:srgbClr val="00B050"/>
              </a:solidFill>
              <a:cs typeface="B Nazanin" panose="00000400000000000000" pitchFamily="2" charset="-78"/>
            </a:endParaRPr>
          </a:p>
          <a:p>
            <a:pPr algn="just" rtl="1"/>
            <a:r>
              <a:rPr lang="fa-IR" b="1" dirty="0">
                <a:solidFill>
                  <a:srgbClr val="00B050"/>
                </a:solidFill>
                <a:cs typeface="B Nazanin" panose="00000400000000000000" pitchFamily="2" charset="-78"/>
              </a:rPr>
              <a:t>در تشخیص اختلالات هیپوفیز –آدرنال حائز اهمیت است.</a:t>
            </a:r>
            <a:endParaRPr lang="en-US" b="1" dirty="0">
              <a:solidFill>
                <a:srgbClr val="00B050"/>
              </a:solidFill>
              <a:cs typeface="B Nazanin" panose="00000400000000000000" pitchFamily="2" charset="-78"/>
            </a:endParaRPr>
          </a:p>
          <a:p>
            <a:pPr marL="0" indent="0" algn="just" rtl="1">
              <a:buNone/>
            </a:pPr>
            <a:r>
              <a:rPr lang="fa-IR" b="1" dirty="0">
                <a:solidFill>
                  <a:srgbClr val="00B050"/>
                </a:solidFill>
                <a:cs typeface="B Nazanin" panose="00000400000000000000" pitchFamily="2" charset="-78"/>
              </a:rPr>
              <a:t> البته با توجه به نوسانات روزانه به تنهایی غیر قابل اعتماد</a:t>
            </a:r>
          </a:p>
          <a:p>
            <a:pPr algn="just" rtl="1"/>
            <a:endParaRPr lang="fa-IR" b="1" dirty="0">
              <a:solidFill>
                <a:srgbClr val="00B050"/>
              </a:solidFill>
              <a:cs typeface="B Nazanin" panose="00000400000000000000" pitchFamily="2" charset="-78"/>
            </a:endParaRPr>
          </a:p>
          <a:p>
            <a:pPr algn="just" rtl="1"/>
            <a:r>
              <a:rPr lang="fa-IR" b="1" dirty="0">
                <a:solidFill>
                  <a:srgbClr val="00B050"/>
                </a:solidFill>
                <a:cs typeface="B Nazanin" panose="00000400000000000000" pitchFamily="2" charset="-78"/>
              </a:rPr>
              <a:t>مقادیر نرمال </a:t>
            </a:r>
            <a:r>
              <a:rPr lang="en-US" b="1" dirty="0">
                <a:solidFill>
                  <a:srgbClr val="00B050"/>
                </a:solidFill>
                <a:cs typeface="B Nazanin" panose="00000400000000000000" pitchFamily="2" charset="-78"/>
              </a:rPr>
              <a:t>10-50 pg/ml</a:t>
            </a:r>
            <a:endParaRPr lang="fa-IR" b="1" dirty="0">
              <a:solidFill>
                <a:srgbClr val="00B050"/>
              </a:solidFill>
              <a:cs typeface="B Nazanin" panose="00000400000000000000" pitchFamily="2" charset="-78"/>
            </a:endParaRPr>
          </a:p>
          <a:p>
            <a:pPr algn="just" rtl="1"/>
            <a:endParaRPr lang="en-US" b="1" dirty="0">
              <a:solidFill>
                <a:srgbClr val="00B050"/>
              </a:solidFill>
              <a:cs typeface="B Nazanin" panose="00000400000000000000" pitchFamily="2" charset="-78"/>
            </a:endParaRPr>
          </a:p>
          <a:p>
            <a:pPr lvl="1" algn="just" rtl="1"/>
            <a:r>
              <a:rPr lang="fa-IR" sz="2000" b="1" dirty="0">
                <a:solidFill>
                  <a:srgbClr val="00B050"/>
                </a:solidFill>
                <a:cs typeface="B Nazanin" panose="00000400000000000000" pitchFamily="2" charset="-78"/>
              </a:rPr>
              <a:t>نارسایی آدرنال (افزایش بیش از </a:t>
            </a:r>
            <a:r>
              <a:rPr lang="en-US" sz="2000" b="1" dirty="0">
                <a:solidFill>
                  <a:srgbClr val="00B050"/>
                </a:solidFill>
                <a:cs typeface="B Nazanin" panose="00000400000000000000" pitchFamily="2" charset="-78"/>
              </a:rPr>
              <a:t>300pg/ml</a:t>
            </a:r>
            <a:r>
              <a:rPr lang="fa-IR" sz="2000" b="1" dirty="0">
                <a:solidFill>
                  <a:srgbClr val="00B050"/>
                </a:solidFill>
                <a:cs typeface="B Nazanin" panose="00000400000000000000" pitchFamily="2" charset="-78"/>
              </a:rPr>
              <a:t>)</a:t>
            </a:r>
          </a:p>
          <a:p>
            <a:pPr lvl="1" algn="just" rtl="1"/>
            <a:r>
              <a:rPr lang="fa-IR" sz="2000" b="1" dirty="0">
                <a:solidFill>
                  <a:srgbClr val="00B050"/>
                </a:solidFill>
                <a:cs typeface="B Nazanin" panose="00000400000000000000" pitchFamily="2" charset="-78"/>
              </a:rPr>
              <a:t>نارسایی هیپوفیز (کمتر از </a:t>
            </a:r>
            <a:r>
              <a:rPr lang="en-US" sz="2000" b="1" dirty="0">
                <a:solidFill>
                  <a:srgbClr val="00B050"/>
                </a:solidFill>
                <a:cs typeface="B Nazanin" panose="00000400000000000000" pitchFamily="2" charset="-78"/>
              </a:rPr>
              <a:t>100pg/ml</a:t>
            </a:r>
            <a:r>
              <a:rPr lang="fa-IR" sz="2000" b="1" dirty="0">
                <a:solidFill>
                  <a:srgbClr val="00B050"/>
                </a:solidFill>
                <a:cs typeface="B Nazanin" panose="00000400000000000000" pitchFamily="2" charset="-78"/>
              </a:rPr>
              <a:t>)</a:t>
            </a:r>
          </a:p>
          <a:p>
            <a:pPr lvl="1" algn="just" rtl="1"/>
            <a:r>
              <a:rPr lang="fa-IR" sz="2000" b="1" dirty="0">
                <a:solidFill>
                  <a:srgbClr val="00B050"/>
                </a:solidFill>
                <a:cs typeface="B Nazanin" panose="00000400000000000000" pitchFamily="2" charset="-78"/>
              </a:rPr>
              <a:t>سندرم کوشینگ (کاهش)</a:t>
            </a:r>
          </a:p>
          <a:p>
            <a:pPr lvl="1" algn="just" rtl="1"/>
            <a:r>
              <a:rPr lang="fa-IR" sz="2000" b="1" dirty="0">
                <a:solidFill>
                  <a:srgbClr val="00B050"/>
                </a:solidFill>
                <a:cs typeface="B Nazanin" panose="00000400000000000000" pitchFamily="2" charset="-78"/>
              </a:rPr>
              <a:t>بیماری کوشینگ (افزایش)</a:t>
            </a:r>
          </a:p>
          <a:p>
            <a:pPr lvl="1" algn="just" rtl="1"/>
            <a:r>
              <a:rPr lang="fa-IR" sz="2000" b="1" dirty="0">
                <a:solidFill>
                  <a:srgbClr val="00B050"/>
                </a:solidFill>
                <a:cs typeface="B Nazanin" panose="00000400000000000000" pitchFamily="2" charset="-78"/>
              </a:rPr>
              <a:t>در ترشح اکتوپیک </a:t>
            </a:r>
            <a:r>
              <a:rPr lang="en-US" sz="2000" b="1" dirty="0">
                <a:solidFill>
                  <a:srgbClr val="00B050"/>
                </a:solidFill>
                <a:cs typeface="B Nazanin" panose="00000400000000000000" pitchFamily="2" charset="-78"/>
              </a:rPr>
              <a:t>ACTH</a:t>
            </a:r>
            <a:r>
              <a:rPr lang="fa-IR" sz="2000" b="1" dirty="0">
                <a:solidFill>
                  <a:srgbClr val="00B050"/>
                </a:solidFill>
                <a:cs typeface="B Nazanin" panose="00000400000000000000" pitchFamily="2" charset="-78"/>
              </a:rPr>
              <a:t> بسیار بالا</a:t>
            </a:r>
            <a:endParaRPr lang="en-US" sz="2000"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136516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2D22BD-0C50-47A1-9B94-354ABBD41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99366" cy="6858000"/>
          </a:xfrm>
          <a:prstGeom prst="rect">
            <a:avLst/>
          </a:prstGeom>
        </p:spPr>
      </p:pic>
    </p:spTree>
    <p:extLst>
      <p:ext uri="{BB962C8B-B14F-4D97-AF65-F5344CB8AC3E}">
        <p14:creationId xmlns:p14="http://schemas.microsoft.com/office/powerpoint/2010/main" val="57688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96668" cy="1320800"/>
          </a:xfrm>
        </p:spPr>
        <p:txBody>
          <a:bodyPr/>
          <a:lstStyle/>
          <a:p>
            <a:pPr rtl="0"/>
            <a:r>
              <a:rPr lang="en-US" dirty="0">
                <a:solidFill>
                  <a:srgbClr val="FF0000"/>
                </a:solidFill>
              </a:rPr>
              <a:t>Cushing’s syndrome</a:t>
            </a:r>
            <a:r>
              <a:rPr lang="fa-IR" dirty="0">
                <a:solidFill>
                  <a:srgbClr val="FF0000"/>
                </a:solidFill>
              </a:rPr>
              <a:t> </a:t>
            </a:r>
          </a:p>
        </p:txBody>
      </p:sp>
      <p:sp>
        <p:nvSpPr>
          <p:cNvPr id="3" name="Content Placeholder 2"/>
          <p:cNvSpPr>
            <a:spLocks noGrp="1"/>
          </p:cNvSpPr>
          <p:nvPr>
            <p:ph sz="quarter" idx="1"/>
          </p:nvPr>
        </p:nvSpPr>
        <p:spPr>
          <a:xfrm>
            <a:off x="4182534" y="1357523"/>
            <a:ext cx="5274889" cy="4572000"/>
          </a:xfrm>
        </p:spPr>
        <p:txBody>
          <a:bodyPr>
            <a:normAutofit/>
          </a:bodyPr>
          <a:lstStyle/>
          <a:p>
            <a:pPr algn="just" rtl="1"/>
            <a:endParaRPr lang="fa-IR" b="1" dirty="0">
              <a:solidFill>
                <a:srgbClr val="00B050"/>
              </a:solidFill>
            </a:endParaRPr>
          </a:p>
          <a:p>
            <a:pPr algn="just" rtl="1"/>
            <a:r>
              <a:rPr lang="en-US" sz="2000" b="1" dirty="0">
                <a:solidFill>
                  <a:srgbClr val="00B050"/>
                </a:solidFill>
              </a:rPr>
              <a:t>Hyperadrenocorticism</a:t>
            </a:r>
            <a:r>
              <a:rPr lang="en-US" b="1" dirty="0">
                <a:solidFill>
                  <a:srgbClr val="00B050"/>
                </a:solidFill>
              </a:rPr>
              <a:t> </a:t>
            </a:r>
            <a:r>
              <a:rPr lang="en-US" sz="2400" b="1" dirty="0">
                <a:solidFill>
                  <a:srgbClr val="00B050"/>
                </a:solidFill>
              </a:rPr>
              <a:t>(</a:t>
            </a:r>
            <a:r>
              <a:rPr lang="en-US" sz="2400" b="1" dirty="0" err="1">
                <a:solidFill>
                  <a:srgbClr val="00B050"/>
                </a:solidFill>
              </a:rPr>
              <a:t>hypercorticism</a:t>
            </a:r>
            <a:r>
              <a:rPr lang="en-US" sz="2400" b="1" dirty="0">
                <a:solidFill>
                  <a:srgbClr val="00B050"/>
                </a:solidFill>
              </a:rPr>
              <a:t>)</a:t>
            </a:r>
            <a:endParaRPr lang="fa-IR" b="1" dirty="0">
              <a:solidFill>
                <a:srgbClr val="00B050"/>
              </a:solidFill>
            </a:endParaRPr>
          </a:p>
          <a:p>
            <a:pPr algn="just" rtl="1"/>
            <a:r>
              <a:rPr lang="fa-IR" b="1" dirty="0">
                <a:solidFill>
                  <a:srgbClr val="00B050"/>
                </a:solidFill>
                <a:cs typeface="B Zar" pitchFamily="2" charset="-78"/>
              </a:rPr>
              <a:t>علائم:</a:t>
            </a:r>
          </a:p>
          <a:p>
            <a:pPr lvl="1" algn="just" rtl="1"/>
            <a:r>
              <a:rPr lang="fa-IR" b="1" dirty="0">
                <a:solidFill>
                  <a:srgbClr val="00B050"/>
                </a:solidFill>
                <a:cs typeface="B Zar" pitchFamily="2" charset="-78"/>
              </a:rPr>
              <a:t>هيپوگليسمي، عدم تحمل گلوکز، </a:t>
            </a:r>
          </a:p>
          <a:p>
            <a:pPr lvl="1" algn="just" rtl="1"/>
            <a:r>
              <a:rPr lang="fa-IR" b="1" dirty="0">
                <a:solidFill>
                  <a:srgbClr val="00B050"/>
                </a:solidFill>
                <a:cs typeface="B Zar" pitchFamily="2" charset="-78"/>
              </a:rPr>
              <a:t>نازک شدن پوست، تحليل عضلات و پوست، استئوپروز، تغيير توزيع چربي </a:t>
            </a:r>
            <a:r>
              <a:rPr lang="en-US" b="1" dirty="0">
                <a:solidFill>
                  <a:srgbClr val="00B050"/>
                </a:solidFill>
                <a:cs typeface="B Zar" pitchFamily="2" charset="-78"/>
              </a:rPr>
              <a:t>buffalo hump:</a:t>
            </a:r>
            <a:r>
              <a:rPr lang="fa-IR" b="1" dirty="0">
                <a:solidFill>
                  <a:srgbClr val="00B050"/>
                </a:solidFill>
                <a:cs typeface="B Zar" pitchFamily="2" charset="-78"/>
              </a:rPr>
              <a:t> و </a:t>
            </a:r>
            <a:r>
              <a:rPr lang="sv-SE" b="1" dirty="0">
                <a:solidFill>
                  <a:srgbClr val="00B050"/>
                </a:solidFill>
                <a:cs typeface="B Zar" pitchFamily="2" charset="-78"/>
              </a:rPr>
              <a:t>moon face</a:t>
            </a:r>
            <a:r>
              <a:rPr lang="fa-IR" b="1" dirty="0">
                <a:solidFill>
                  <a:srgbClr val="00B050"/>
                </a:solidFill>
                <a:cs typeface="B Zar" pitchFamily="2" charset="-78"/>
              </a:rPr>
              <a:t>، ترميم ضعيف زخمها، </a:t>
            </a:r>
          </a:p>
          <a:p>
            <a:pPr lvl="1" algn="just" rtl="1"/>
            <a:r>
              <a:rPr lang="fa-IR" b="1" dirty="0">
                <a:solidFill>
                  <a:srgbClr val="00B050"/>
                </a:solidFill>
                <a:cs typeface="B Zar" pitchFamily="2" charset="-78"/>
              </a:rPr>
              <a:t>تحليل بافت لنفوئيدي و کاهش مقاومت در برابر عفونتها، </a:t>
            </a:r>
          </a:p>
        </p:txBody>
      </p:sp>
      <p:pic>
        <p:nvPicPr>
          <p:cNvPr id="35842" name="Picture 2" descr="http://nursingcrib.com/wp-content/uploads/cushings-syndrome2.jpg"/>
          <p:cNvPicPr>
            <a:picLocks noChangeAspect="1" noChangeArrowheads="1"/>
          </p:cNvPicPr>
          <p:nvPr/>
        </p:nvPicPr>
        <p:blipFill>
          <a:blip r:embed="rId2" cstate="print"/>
          <a:srcRect t="2991" r="5155" b="2804"/>
          <a:stretch>
            <a:fillRect/>
          </a:stretch>
        </p:blipFill>
        <p:spPr bwMode="auto">
          <a:xfrm>
            <a:off x="677334" y="1614424"/>
            <a:ext cx="3505200" cy="4800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5DD79E-ADB7-4534-8BDA-631345B06771}"/>
              </a:ext>
            </a:extLst>
          </p:cNvPr>
          <p:cNvSpPr>
            <a:spLocks noGrp="1"/>
          </p:cNvSpPr>
          <p:nvPr>
            <p:ph type="title"/>
          </p:nvPr>
        </p:nvSpPr>
        <p:spPr>
          <a:xfrm>
            <a:off x="14689" y="0"/>
            <a:ext cx="11634750" cy="859486"/>
          </a:xfrm>
        </p:spPr>
        <p:txBody>
          <a:bodyPr>
            <a:normAutofit/>
          </a:bodyPr>
          <a:lstStyle/>
          <a:p>
            <a:pPr algn="l"/>
            <a:r>
              <a:rPr lang="en-US" b="1" dirty="0">
                <a:solidFill>
                  <a:srgbClr val="FF0000"/>
                </a:solidFill>
              </a:rPr>
              <a:t>Circadian</a:t>
            </a:r>
            <a:r>
              <a:rPr lang="en-US" dirty="0">
                <a:solidFill>
                  <a:srgbClr val="FF0000"/>
                </a:solidFill>
              </a:rPr>
              <a:t> &amp; </a:t>
            </a:r>
            <a:r>
              <a:rPr lang="en-US" b="1" dirty="0">
                <a:solidFill>
                  <a:srgbClr val="FF0000"/>
                </a:solidFill>
              </a:rPr>
              <a:t>pulsatile</a:t>
            </a:r>
            <a:r>
              <a:rPr lang="en-US" dirty="0">
                <a:solidFill>
                  <a:srgbClr val="FF0000"/>
                </a:solidFill>
              </a:rPr>
              <a:t> secretion of ACTH/Cortisol </a:t>
            </a:r>
            <a:endParaRPr lang="fa-IR" dirty="0">
              <a:solidFill>
                <a:srgbClr val="FF0000"/>
              </a:solidFill>
            </a:endParaRPr>
          </a:p>
        </p:txBody>
      </p:sp>
      <p:sp>
        <p:nvSpPr>
          <p:cNvPr id="6" name="Content Placeholder 5">
            <a:extLst>
              <a:ext uri="{FF2B5EF4-FFF2-40B4-BE49-F238E27FC236}">
                <a16:creationId xmlns:a16="http://schemas.microsoft.com/office/drawing/2014/main" id="{7CE835EE-E7F3-4B0D-AAE1-1F75E02D025C}"/>
              </a:ext>
            </a:extLst>
          </p:cNvPr>
          <p:cNvSpPr txBox="1">
            <a:spLocks/>
          </p:cNvSpPr>
          <p:nvPr/>
        </p:nvSpPr>
        <p:spPr>
          <a:xfrm>
            <a:off x="76200" y="1066800"/>
            <a:ext cx="5505730" cy="530188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imes" panose="02020603050405020304" pitchFamily="18" charset="0"/>
                <a:ea typeface="+mn-ea"/>
                <a:cs typeface="Times" panose="02020603050405020304" pitchFamily="18"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imes" panose="02020603050405020304" pitchFamily="18" charset="0"/>
                <a:ea typeface="+mn-ea"/>
                <a:cs typeface="Times" panose="02020603050405020304" pitchFamily="18"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imes" panose="02020603050405020304" pitchFamily="18" charset="0"/>
                <a:ea typeface="+mn-ea"/>
                <a:cs typeface="Times" panose="02020603050405020304" pitchFamily="18"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panose="02020603050405020304" pitchFamily="18" charset="0"/>
                <a:ea typeface="+mn-ea"/>
                <a:cs typeface="Times" panose="02020603050405020304" pitchFamily="18"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panose="02020603050405020304" pitchFamily="18" charset="0"/>
                <a:ea typeface="+mn-ea"/>
                <a:cs typeface="Times" panose="02020603050405020304" pitchFamily="18"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24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rPr>
              <a:t>In a normal subject, secretion of ACTH and cortisol is highest in </a:t>
            </a:r>
            <a:r>
              <a:rPr kumimoji="0" lang="en-US" sz="2400" b="1" i="0" u="sng" strike="noStrike" kern="1200" cap="none" spc="0" normalizeH="0" baseline="0" noProof="0" dirty="0">
                <a:ln>
                  <a:noFill/>
                </a:ln>
                <a:solidFill>
                  <a:srgbClr val="FF9900"/>
                </a:solidFill>
                <a:effectLst/>
                <a:uLnTx/>
                <a:uFillTx/>
                <a:latin typeface="Times" panose="02020603050405020304" pitchFamily="18" charset="0"/>
                <a:ea typeface="+mn-ea"/>
                <a:cs typeface="Times" panose="02020603050405020304" pitchFamily="18" charset="0"/>
              </a:rPr>
              <a:t>early morning and falls at midnight. </a:t>
            </a:r>
          </a:p>
          <a:p>
            <a:pPr marL="342900" marR="0" lvl="0" indent="-34290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endParaRPr kumimoji="0" lang="en-US" sz="24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endParaRPr>
          </a:p>
          <a:p>
            <a:pPr marL="742950" marR="0" lvl="1" indent="-28575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rPr>
              <a:t>An </a:t>
            </a:r>
            <a:r>
              <a:rPr kumimoji="0" lang="en-US" sz="2400" b="1" i="0"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increased</a:t>
            </a:r>
            <a:r>
              <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rPr>
              <a:t>  ACTH pulse amplitude occurring </a:t>
            </a:r>
            <a:r>
              <a:rPr kumimoji="0" lang="en-US" sz="2000" b="1" i="0" u="sng" strike="noStrike" kern="1200" cap="none" spc="0" normalizeH="0" baseline="0" noProof="0" dirty="0">
                <a:ln>
                  <a:noFill/>
                </a:ln>
                <a:solidFill>
                  <a:srgbClr val="FF9900"/>
                </a:solidFill>
                <a:effectLst/>
                <a:uLnTx/>
                <a:uFillTx/>
                <a:latin typeface="Times" panose="02020603050405020304" pitchFamily="18" charset="0"/>
                <a:ea typeface="+mn-ea"/>
                <a:cs typeface="Times" panose="02020603050405020304" pitchFamily="18" charset="0"/>
              </a:rPr>
              <a:t>between 7 and 9 a.m. </a:t>
            </a:r>
          </a:p>
          <a:p>
            <a:pPr marL="742950" marR="0" lvl="1" indent="-28575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endPar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endParaRPr>
          </a:p>
          <a:p>
            <a:pPr marL="742950" marR="0" lvl="1" indent="-28575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rPr>
              <a:t>A </a:t>
            </a:r>
            <a:r>
              <a:rPr kumimoji="0" lang="en-US" sz="2400" b="1" i="0"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reduction</a:t>
            </a:r>
            <a:r>
              <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rPr>
              <a:t> in ACTH pulse frequency occurring between </a:t>
            </a:r>
            <a:r>
              <a:rPr kumimoji="0" lang="en-US" sz="2000" b="1" i="0" u="sng" strike="noStrike" kern="1200" cap="none" spc="0" normalizeH="0" baseline="0" noProof="0" dirty="0">
                <a:ln>
                  <a:noFill/>
                </a:ln>
                <a:solidFill>
                  <a:srgbClr val="FF9900"/>
                </a:solidFill>
                <a:effectLst/>
                <a:uLnTx/>
                <a:uFillTx/>
                <a:latin typeface="Times" panose="02020603050405020304" pitchFamily="18" charset="0"/>
                <a:ea typeface="+mn-ea"/>
                <a:cs typeface="Times" panose="02020603050405020304" pitchFamily="18" charset="0"/>
              </a:rPr>
              <a:t>7 p.m. and midnight</a:t>
            </a:r>
            <a:r>
              <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rPr>
              <a:t>.</a:t>
            </a:r>
          </a:p>
          <a:p>
            <a:pPr marL="457200" marR="0" lvl="1" indent="0" algn="l" defTabSz="457200" rtl="0" eaLnBrk="1" fontAlgn="auto" latinLnBrk="0" hangingPunct="1">
              <a:lnSpc>
                <a:spcPct val="100000"/>
              </a:lnSpc>
              <a:spcBef>
                <a:spcPts val="1000"/>
              </a:spcBef>
              <a:spcAft>
                <a:spcPts val="0"/>
              </a:spcAft>
              <a:buClr>
                <a:srgbClr val="1CADE4"/>
              </a:buClr>
              <a:buSzPct val="80000"/>
              <a:buFont typeface="Wingdings 3" charset="2"/>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Times" panose="02020603050405020304" pitchFamily="18" charset="0"/>
              <a:ea typeface="+mn-ea"/>
              <a:cs typeface="Times" panose="02020603050405020304" pitchFamily="18" charset="0"/>
            </a:endParaRPr>
          </a:p>
          <a:p>
            <a:pPr marL="457200" marR="0" lvl="1" indent="0" algn="ctr" defTabSz="457200" rtl="0" eaLnBrk="1" fontAlgn="auto" latinLnBrk="0" hangingPunct="1">
              <a:lnSpc>
                <a:spcPct val="100000"/>
              </a:lnSpc>
              <a:spcBef>
                <a:spcPts val="1000"/>
              </a:spcBef>
              <a:spcAft>
                <a:spcPts val="0"/>
              </a:spcAft>
              <a:buClr>
                <a:srgbClr val="1CADE4"/>
              </a:buClr>
              <a:buSzPct val="80000"/>
              <a:buFont typeface="Wingdings 3" charset="2"/>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imes" panose="02020603050405020304" pitchFamily="18" charset="0"/>
                <a:ea typeface="+mn-ea"/>
                <a:cs typeface="Times" panose="02020603050405020304" pitchFamily="18" charset="0"/>
              </a:rPr>
              <a:t>Acute psychological stress </a:t>
            </a:r>
            <a:r>
              <a:rPr kumimoji="0" lang="en-US" sz="2000" b="1" i="0" u="none" strike="noStrike" kern="1200" cap="none" spc="0" normalizeH="0" baseline="0" noProof="0" dirty="0">
                <a:ln>
                  <a:noFill/>
                </a:ln>
                <a:solidFill>
                  <a:srgbClr val="2683C6">
                    <a:lumMod val="75000"/>
                  </a:srgbClr>
                </a:solidFill>
                <a:effectLst/>
                <a:uLnTx/>
                <a:uFillTx/>
                <a:latin typeface="Times" panose="02020603050405020304" pitchFamily="18" charset="0"/>
                <a:ea typeface="+mn-ea"/>
                <a:cs typeface="Times" panose="02020603050405020304" pitchFamily="18" charset="0"/>
              </a:rPr>
              <a:t>raises</a:t>
            </a:r>
            <a:r>
              <a:rPr kumimoji="0" lang="en-US" sz="2000" b="0" i="0" u="none" strike="noStrike" kern="1200" cap="none" spc="0" normalizeH="0" baseline="0" noProof="0" dirty="0">
                <a:ln>
                  <a:noFill/>
                </a:ln>
                <a:solidFill>
                  <a:prstClr val="black">
                    <a:lumMod val="75000"/>
                    <a:lumOff val="25000"/>
                  </a:prstClr>
                </a:solidFill>
                <a:effectLst/>
                <a:uLnTx/>
                <a:uFillTx/>
                <a:latin typeface="Times" panose="02020603050405020304" pitchFamily="18" charset="0"/>
                <a:ea typeface="+mn-ea"/>
                <a:cs typeface="Times" panose="02020603050405020304" pitchFamily="18" charset="0"/>
              </a:rPr>
              <a:t> cortisol levels, However, </a:t>
            </a:r>
            <a:r>
              <a:rPr kumimoji="0" lang="en-US" sz="2000" b="1" i="0" u="none" strike="noStrike" kern="1200" cap="none" spc="0" normalizeH="0" baseline="0" noProof="0" dirty="0">
                <a:ln>
                  <a:noFill/>
                </a:ln>
                <a:solidFill>
                  <a:srgbClr val="2683C6">
                    <a:lumMod val="75000"/>
                  </a:srgbClr>
                </a:solidFill>
                <a:effectLst/>
                <a:uLnTx/>
                <a:uFillTx/>
                <a:latin typeface="Times" panose="02020603050405020304" pitchFamily="18" charset="0"/>
                <a:ea typeface="+mn-ea"/>
                <a:cs typeface="Times" panose="02020603050405020304" pitchFamily="18" charset="0"/>
              </a:rPr>
              <a:t>depression</a:t>
            </a:r>
            <a:r>
              <a:rPr kumimoji="0" lang="en-US" sz="2000" b="0" i="0" u="none" strike="noStrike" kern="1200" cap="none" spc="0" normalizeH="0" baseline="0" noProof="0" dirty="0">
                <a:ln>
                  <a:noFill/>
                </a:ln>
                <a:solidFill>
                  <a:prstClr val="black">
                    <a:lumMod val="75000"/>
                    <a:lumOff val="25000"/>
                  </a:prstClr>
                </a:solidFill>
                <a:effectLst/>
                <a:uLnTx/>
                <a:uFillTx/>
                <a:latin typeface="Times" panose="02020603050405020304" pitchFamily="18" charset="0"/>
                <a:ea typeface="+mn-ea"/>
                <a:cs typeface="Times" panose="02020603050405020304" pitchFamily="18" charset="0"/>
              </a:rPr>
              <a:t> is associated with </a:t>
            </a:r>
            <a:r>
              <a:rPr kumimoji="0" lang="en-US" sz="2000" b="0" i="1" u="none" strike="noStrike" kern="1200" cap="none" spc="0" normalizeH="0" baseline="0" noProof="0" dirty="0">
                <a:ln>
                  <a:noFill/>
                </a:ln>
                <a:solidFill>
                  <a:prstClr val="black">
                    <a:lumMod val="75000"/>
                    <a:lumOff val="25000"/>
                  </a:prstClr>
                </a:solidFill>
                <a:effectLst/>
                <a:uLnTx/>
                <a:uFillTx/>
                <a:latin typeface="Times" panose="02020603050405020304" pitchFamily="18" charset="0"/>
                <a:ea typeface="+mn-ea"/>
                <a:cs typeface="Times" panose="02020603050405020304" pitchFamily="18" charset="0"/>
              </a:rPr>
              <a:t>high circulating cortisol </a:t>
            </a:r>
            <a:r>
              <a:rPr kumimoji="0" lang="en-US" sz="2000" b="0" i="0" u="none" strike="noStrike" kern="1200" cap="none" spc="0" normalizeH="0" baseline="0" noProof="0" dirty="0">
                <a:ln>
                  <a:noFill/>
                </a:ln>
                <a:solidFill>
                  <a:prstClr val="black">
                    <a:lumMod val="75000"/>
                    <a:lumOff val="25000"/>
                  </a:prstClr>
                </a:solidFill>
                <a:effectLst/>
                <a:uLnTx/>
                <a:uFillTx/>
                <a:latin typeface="Times" panose="02020603050405020304" pitchFamily="18" charset="0"/>
                <a:ea typeface="+mn-ea"/>
                <a:cs typeface="Times" panose="02020603050405020304" pitchFamily="18" charset="0"/>
              </a:rPr>
              <a:t>concentrations</a:t>
            </a:r>
            <a:endParaRPr kumimoji="0" lang="en-US" sz="20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endParaRPr>
          </a:p>
          <a:p>
            <a:pPr marL="342900" marR="0" lvl="0" indent="-34290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endParaRPr kumimoji="0" lang="en-US" sz="2400" b="1" i="0" u="none" strike="noStrike" kern="1200" cap="none" spc="0" normalizeH="0" baseline="0" noProof="0" dirty="0">
              <a:ln>
                <a:noFill/>
              </a:ln>
              <a:solidFill>
                <a:srgbClr val="00B050"/>
              </a:solidFill>
              <a:effectLst/>
              <a:uLnTx/>
              <a:uFillTx/>
              <a:latin typeface="Times" panose="02020603050405020304" pitchFamily="18" charset="0"/>
              <a:ea typeface="+mn-ea"/>
              <a:cs typeface="Times" panose="02020603050405020304" pitchFamily="18" charset="0"/>
            </a:endParaRPr>
          </a:p>
        </p:txBody>
      </p:sp>
      <p:pic>
        <p:nvPicPr>
          <p:cNvPr id="7" name="Picture 2">
            <a:extLst>
              <a:ext uri="{FF2B5EF4-FFF2-40B4-BE49-F238E27FC236}">
                <a16:creationId xmlns:a16="http://schemas.microsoft.com/office/drawing/2014/main" id="{A63C9B61-4B56-4918-AD96-2009EA346AD7}"/>
              </a:ext>
            </a:extLst>
          </p:cNvPr>
          <p:cNvPicPr>
            <a:picLocks noGrp="1" noChangeAspect="1" noChangeArrowheads="1"/>
          </p:cNvPicPr>
          <p:nvPr>
            <p:ph sz="half" idx="1"/>
          </p:nvPr>
        </p:nvPicPr>
        <p:blipFill rotWithShape="1">
          <a:blip r:embed="rId2" cstate="print"/>
          <a:srcRect t="2811" b="3142"/>
          <a:stretch/>
        </p:blipFill>
        <p:spPr bwMode="auto">
          <a:xfrm>
            <a:off x="5424819" y="808821"/>
            <a:ext cx="6752492" cy="6019801"/>
          </a:xfrm>
          <a:prstGeom prst="rect">
            <a:avLst/>
          </a:prstGeom>
          <a:noFill/>
          <a:ln w="9525">
            <a:noFill/>
            <a:miter lim="800000"/>
            <a:headEnd/>
            <a:tailEnd/>
          </a:ln>
        </p:spPr>
      </p:pic>
    </p:spTree>
    <p:extLst>
      <p:ext uri="{BB962C8B-B14F-4D97-AF65-F5344CB8AC3E}">
        <p14:creationId xmlns:p14="http://schemas.microsoft.com/office/powerpoint/2010/main" val="404826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solidFill>
                  <a:srgbClr val="FF0000"/>
                </a:solidFill>
                <a:cs typeface="B Nazanin" panose="00000400000000000000" pitchFamily="2" charset="-78"/>
              </a:rPr>
              <a:t>خون  (سرم یا پلاسما)</a:t>
            </a:r>
          </a:p>
        </p:txBody>
      </p:sp>
      <p:sp>
        <p:nvSpPr>
          <p:cNvPr id="3" name="Content Placeholder 2"/>
          <p:cNvSpPr>
            <a:spLocks noGrp="1"/>
          </p:cNvSpPr>
          <p:nvPr>
            <p:ph sz="quarter" idx="1"/>
          </p:nvPr>
        </p:nvSpPr>
        <p:spPr/>
        <p:txBody>
          <a:bodyPr>
            <a:normAutofit/>
          </a:bodyPr>
          <a:lstStyle/>
          <a:p>
            <a:pPr algn="just" rtl="1"/>
            <a:r>
              <a:rPr lang="fa-IR" sz="2000" b="1" dirty="0">
                <a:solidFill>
                  <a:srgbClr val="00B050"/>
                </a:solidFill>
                <a:cs typeface="B Nazanin" panose="00000400000000000000" pitchFamily="2" charset="-78"/>
              </a:rPr>
              <a:t>بررسي استروئيدها در سرم يا پلاسما به عنوان روش معمول-اندازه گیری مقدار توتال (آزاد و باند شده) باروش </a:t>
            </a:r>
            <a:r>
              <a:rPr lang="en-US" sz="2000" b="1" dirty="0">
                <a:solidFill>
                  <a:srgbClr val="00B050"/>
                </a:solidFill>
                <a:cs typeface="B Nazanin" panose="00000400000000000000" pitchFamily="2" charset="-78"/>
              </a:rPr>
              <a:t>/RIA</a:t>
            </a:r>
            <a:r>
              <a:rPr lang="fa-IR" sz="2000" b="1" dirty="0">
                <a:solidFill>
                  <a:srgbClr val="00B050"/>
                </a:solidFill>
                <a:cs typeface="B Nazanin" panose="00000400000000000000" pitchFamily="2" charset="-78"/>
              </a:rPr>
              <a:t> </a:t>
            </a:r>
            <a:r>
              <a:rPr lang="en-US" sz="2000" b="1" dirty="0">
                <a:solidFill>
                  <a:srgbClr val="00B050"/>
                </a:solidFill>
                <a:cs typeface="B Nazanin" panose="00000400000000000000" pitchFamily="2" charset="-78"/>
              </a:rPr>
              <a:t>HPLC/GC</a:t>
            </a:r>
            <a:r>
              <a:rPr lang="fa-IR" sz="2000" b="1" dirty="0">
                <a:solidFill>
                  <a:srgbClr val="00B050"/>
                </a:solidFill>
                <a:cs typeface="B Nazanin" panose="00000400000000000000" pitchFamily="2" charset="-78"/>
              </a:rPr>
              <a:t>و ...</a:t>
            </a:r>
            <a:endParaRPr lang="en-US" sz="2000" b="1" dirty="0">
              <a:solidFill>
                <a:srgbClr val="00B050"/>
              </a:solidFill>
              <a:cs typeface="B Nazanin" panose="00000400000000000000" pitchFamily="2" charset="-78"/>
            </a:endParaRPr>
          </a:p>
          <a:p>
            <a:pPr algn="just" rtl="1">
              <a:buNone/>
            </a:pPr>
            <a:endParaRPr lang="fa-IR" sz="2000" b="1" dirty="0">
              <a:solidFill>
                <a:srgbClr val="00B050"/>
              </a:solidFill>
              <a:cs typeface="B Nazanin" panose="00000400000000000000" pitchFamily="2" charset="-78"/>
            </a:endParaRPr>
          </a:p>
          <a:p>
            <a:pPr algn="just" rtl="1"/>
            <a:r>
              <a:rPr lang="fa-IR" sz="2000" b="1" dirty="0">
                <a:solidFill>
                  <a:srgbClr val="00B050"/>
                </a:solidFill>
                <a:cs typeface="B Nazanin" panose="00000400000000000000" pitchFamily="2" charset="-78"/>
              </a:rPr>
              <a:t>اما اندازه گیری غلظت پلاسمایی  به تنهایی غیر قابل اعتماداست:</a:t>
            </a:r>
          </a:p>
          <a:p>
            <a:pPr marL="788670" lvl="1" indent="-514350" algn="just" rtl="1">
              <a:buFont typeface="+mj-lt"/>
              <a:buAutoNum type="arabicPeriod"/>
            </a:pPr>
            <a:r>
              <a:rPr lang="fa-IR" sz="1800" b="1" dirty="0">
                <a:solidFill>
                  <a:srgbClr val="00B050"/>
                </a:solidFill>
                <a:cs typeface="B Nazanin" panose="00000400000000000000" pitchFamily="2" charset="-78"/>
              </a:rPr>
              <a:t>وجود نوسان روزانه غلظت كورتيزول در 8 صبح بيشترين (در 8 شب 50% مقادير صبح) </a:t>
            </a:r>
          </a:p>
          <a:p>
            <a:pPr marL="788670" lvl="1" indent="-514350" algn="just" rtl="1">
              <a:buFont typeface="+mj-lt"/>
              <a:buAutoNum type="arabicPeriod"/>
            </a:pPr>
            <a:r>
              <a:rPr lang="fa-IR" sz="1800" b="1" dirty="0">
                <a:solidFill>
                  <a:srgbClr val="00B050"/>
                </a:solidFill>
                <a:cs typeface="B Nazanin" panose="00000400000000000000" pitchFamily="2" charset="-78"/>
              </a:rPr>
              <a:t>اغلب موارد اندازه گیری مقدار توتال هورمون انجام میشود که تحت تاثیر غلظت </a:t>
            </a:r>
            <a:r>
              <a:rPr lang="fa-IR" sz="1800" b="1" dirty="0" err="1">
                <a:solidFill>
                  <a:srgbClr val="00B050"/>
                </a:solidFill>
                <a:cs typeface="B Nazanin" panose="00000400000000000000" pitchFamily="2" charset="-78"/>
              </a:rPr>
              <a:t>پروتئینهای</a:t>
            </a:r>
            <a:r>
              <a:rPr lang="fa-IR" sz="1800" b="1" dirty="0">
                <a:solidFill>
                  <a:srgbClr val="00B050"/>
                </a:solidFill>
                <a:cs typeface="B Nazanin" panose="00000400000000000000" pitchFamily="2" charset="-78"/>
              </a:rPr>
              <a:t> ناقل</a:t>
            </a:r>
            <a:endParaRPr lang="en-US" sz="1800" b="1" dirty="0">
              <a:solidFill>
                <a:srgbClr val="00B050"/>
              </a:solidFill>
              <a:cs typeface="B Nazanin" panose="00000400000000000000" pitchFamily="2" charset="-78"/>
            </a:endParaRPr>
          </a:p>
          <a:p>
            <a:pPr marL="274320" lvl="1" indent="0" algn="just" rtl="1">
              <a:buNone/>
            </a:pPr>
            <a:endParaRPr lang="fa-IR" sz="1800"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4269662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cs typeface="B Zar" pitchFamily="2" charset="-78"/>
              </a:rPr>
              <a:t>UFC </a:t>
            </a:r>
            <a:r>
              <a:rPr lang="en-US" dirty="0">
                <a:solidFill>
                  <a:srgbClr val="FF0000"/>
                </a:solidFill>
                <a:cs typeface="B Zar" pitchFamily="2" charset="-78"/>
              </a:rPr>
              <a:t>(Urine Free Cortisol)</a:t>
            </a:r>
            <a:endParaRPr lang="fa-IR" dirty="0">
              <a:solidFill>
                <a:srgbClr val="FF0000"/>
              </a:solidFill>
              <a:cs typeface="B Zar" pitchFamily="2" charset="-78"/>
            </a:endParaRPr>
          </a:p>
        </p:txBody>
      </p:sp>
      <p:sp>
        <p:nvSpPr>
          <p:cNvPr id="3" name="Content Placeholder 2"/>
          <p:cNvSpPr>
            <a:spLocks noGrp="1"/>
          </p:cNvSpPr>
          <p:nvPr>
            <p:ph sz="quarter" idx="1"/>
          </p:nvPr>
        </p:nvSpPr>
        <p:spPr>
          <a:xfrm>
            <a:off x="705794" y="1600200"/>
            <a:ext cx="8596668" cy="3880773"/>
          </a:xfrm>
        </p:spPr>
        <p:txBody>
          <a:bodyPr>
            <a:normAutofit/>
          </a:bodyPr>
          <a:lstStyle/>
          <a:p>
            <a:pPr algn="just" rtl="1"/>
            <a:endParaRPr lang="fa-IR" sz="2000" b="1" dirty="0">
              <a:solidFill>
                <a:srgbClr val="00B050"/>
              </a:solidFill>
              <a:cs typeface="B Zar" pitchFamily="2" charset="-78"/>
            </a:endParaRPr>
          </a:p>
          <a:p>
            <a:pPr algn="just" rtl="1"/>
            <a:r>
              <a:rPr lang="fa-IR" sz="2000" b="1" dirty="0">
                <a:solidFill>
                  <a:srgbClr val="00B050"/>
                </a:solidFill>
                <a:cs typeface="B Zar" pitchFamily="2" charset="-78"/>
              </a:rPr>
              <a:t>کورتیزول آزاد ادرار 24 ساعته</a:t>
            </a:r>
          </a:p>
          <a:p>
            <a:pPr algn="just" rtl="1"/>
            <a:endParaRPr lang="fa-IR" sz="2800" b="1" dirty="0">
              <a:solidFill>
                <a:srgbClr val="00B050"/>
              </a:solidFill>
              <a:cs typeface="B Zar" pitchFamily="2" charset="-78"/>
            </a:endParaRPr>
          </a:p>
          <a:p>
            <a:pPr algn="just" rtl="1"/>
            <a:r>
              <a:rPr lang="fa-IR" sz="2800" b="1" dirty="0">
                <a:solidFill>
                  <a:srgbClr val="00B050"/>
                </a:solidFill>
                <a:cs typeface="B Zar" pitchFamily="2" charset="-78"/>
              </a:rPr>
              <a:t>برآورد خوبي از فعاليت ترشحي غده در اختيار مي دهد. </a:t>
            </a:r>
          </a:p>
          <a:p>
            <a:pPr algn="just" rtl="1"/>
            <a:endParaRPr lang="fa-IR" sz="2800" b="1" dirty="0">
              <a:solidFill>
                <a:srgbClr val="00B050"/>
              </a:solidFill>
              <a:cs typeface="B Zar" pitchFamily="2" charset="-78"/>
            </a:endParaRPr>
          </a:p>
          <a:p>
            <a:pPr algn="just" rtl="1"/>
            <a:r>
              <a:rPr lang="fa-IR" sz="2800" b="1" dirty="0">
                <a:solidFill>
                  <a:srgbClr val="00B050"/>
                </a:solidFill>
                <a:cs typeface="B Zar" pitchFamily="2" charset="-78"/>
              </a:rPr>
              <a:t>هر چند تحت تاثير جمع آوري ناكامل، تغيير عملكرد كليه بعلت بيماري هاي كليوي و .... است.</a:t>
            </a:r>
          </a:p>
          <a:p>
            <a:pPr algn="just" rtl="1"/>
            <a:endParaRPr lang="en-US" sz="2800" b="1" dirty="0">
              <a:solidFill>
                <a:srgbClr val="00B050"/>
              </a:solidFill>
              <a:cs typeface="B Zar" pitchFamily="2" charset="-78"/>
            </a:endParaRPr>
          </a:p>
        </p:txBody>
      </p:sp>
    </p:spTree>
    <p:extLst>
      <p:ext uri="{BB962C8B-B14F-4D97-AF65-F5344CB8AC3E}">
        <p14:creationId xmlns:p14="http://schemas.microsoft.com/office/powerpoint/2010/main" val="3828118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rtl="1"/>
            <a:r>
              <a:rPr lang="fa-IR" dirty="0">
                <a:solidFill>
                  <a:srgbClr val="FF0000"/>
                </a:solidFill>
                <a:cs typeface="B Nazanin" panose="00000400000000000000" pitchFamily="2" charset="-78"/>
              </a:rPr>
              <a:t>کورتیزول بزاقی</a:t>
            </a:r>
          </a:p>
        </p:txBody>
      </p:sp>
      <p:sp>
        <p:nvSpPr>
          <p:cNvPr id="3" name="Content Placeholder 2"/>
          <p:cNvSpPr>
            <a:spLocks noGrp="1"/>
          </p:cNvSpPr>
          <p:nvPr>
            <p:ph sz="quarter" idx="1"/>
          </p:nvPr>
        </p:nvSpPr>
        <p:spPr>
          <a:xfrm>
            <a:off x="677334" y="1752600"/>
            <a:ext cx="8596668" cy="3880773"/>
          </a:xfrm>
        </p:spPr>
        <p:txBody>
          <a:bodyPr>
            <a:normAutofit lnSpcReduction="10000"/>
          </a:bodyPr>
          <a:lstStyle/>
          <a:p>
            <a:pPr algn="just" rtl="1"/>
            <a:endParaRPr lang="fa-IR" sz="2600" b="1" dirty="0">
              <a:solidFill>
                <a:srgbClr val="00B050"/>
              </a:solidFill>
              <a:cs typeface="B Nazanin" panose="00000400000000000000" pitchFamily="2" charset="-78"/>
            </a:endParaRPr>
          </a:p>
          <a:p>
            <a:pPr algn="just" rtl="1"/>
            <a:r>
              <a:rPr lang="fa-IR" sz="2600" b="1" dirty="0">
                <a:solidFill>
                  <a:srgbClr val="00B050"/>
                </a:solidFill>
                <a:cs typeface="B Nazanin" panose="00000400000000000000" pitchFamily="2" charset="-78"/>
              </a:rPr>
              <a:t>کورتیزول بزاقی به شکل آزاد و غیر باند شده است.</a:t>
            </a:r>
            <a:endParaRPr lang="en-US" sz="2600" b="1" dirty="0">
              <a:solidFill>
                <a:srgbClr val="00B050"/>
              </a:solidFill>
              <a:cs typeface="B Nazanin" panose="00000400000000000000" pitchFamily="2" charset="-78"/>
            </a:endParaRPr>
          </a:p>
          <a:p>
            <a:pPr algn="just" rtl="1"/>
            <a:endParaRPr lang="fa-IR" sz="2600" b="1" dirty="0">
              <a:solidFill>
                <a:srgbClr val="00B050"/>
              </a:solidFill>
              <a:cs typeface="B Nazanin" panose="00000400000000000000" pitchFamily="2" charset="-78"/>
            </a:endParaRPr>
          </a:p>
          <a:p>
            <a:pPr lvl="1" algn="just" rtl="1">
              <a:buFont typeface="Wingdings" pitchFamily="2" charset="2"/>
              <a:buChar char="Ø"/>
            </a:pPr>
            <a:r>
              <a:rPr lang="fa-IR" sz="2100" b="1" dirty="0">
                <a:solidFill>
                  <a:srgbClr val="00B050"/>
                </a:solidFill>
                <a:cs typeface="B Nazanin" panose="00000400000000000000" pitchFamily="2" charset="-78"/>
              </a:rPr>
              <a:t>پروتكل هاي آسان و تسهيل تكرار به علت غير تهاجمي و عاري بودن از استرس، فاقد مشكلات جمع آوري كامل ادرار 24 ساعته.</a:t>
            </a:r>
            <a:endParaRPr lang="en-US" sz="2100" b="1" dirty="0">
              <a:solidFill>
                <a:srgbClr val="00B050"/>
              </a:solidFill>
              <a:cs typeface="B Nazanin" panose="00000400000000000000" pitchFamily="2" charset="-78"/>
            </a:endParaRPr>
          </a:p>
          <a:p>
            <a:pPr algn="just" rtl="1"/>
            <a:endParaRPr lang="en-US" sz="2600" b="1" dirty="0">
              <a:solidFill>
                <a:srgbClr val="00B050"/>
              </a:solidFill>
              <a:cs typeface="B Nazanin" panose="00000400000000000000" pitchFamily="2" charset="-78"/>
            </a:endParaRPr>
          </a:p>
          <a:p>
            <a:pPr algn="just" rtl="1"/>
            <a:r>
              <a:rPr lang="fa-IR" sz="2600" b="1" dirty="0">
                <a:solidFill>
                  <a:srgbClr val="00B050"/>
                </a:solidFill>
                <a:cs typeface="B Nazanin" panose="00000400000000000000" pitchFamily="2" charset="-78"/>
              </a:rPr>
              <a:t>راه دقیق و ساده سنجش غلظت کورتیزول آزاد اندازه گیری کورتیزول بزاقی است. لذا اندازه گیری کورتیزول بزاقی شبانه در تشخیص سندرم کوشینگ بسیار حساس و کاربردی است.</a:t>
            </a:r>
            <a:endParaRPr lang="en-US" sz="2600" b="1" dirty="0">
              <a:solidFill>
                <a:srgbClr val="00B050"/>
              </a:solidFill>
              <a:cs typeface="B Nazanin" panose="00000400000000000000" pitchFamily="2" charset="-78"/>
            </a:endParaRPr>
          </a:p>
          <a:p>
            <a:pPr algn="just" rtl="1"/>
            <a:endParaRPr lang="fa-IR"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2693130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762000"/>
            <a:ext cx="8596668" cy="4953000"/>
          </a:xfrm>
        </p:spPr>
        <p:txBody>
          <a:bodyPr>
            <a:noAutofit/>
          </a:bodyPr>
          <a:lstStyle/>
          <a:p>
            <a:pPr algn="just" rtl="1"/>
            <a:endParaRPr lang="fa-IR" sz="2400" b="1" dirty="0">
              <a:solidFill>
                <a:srgbClr val="00B050"/>
              </a:solidFill>
            </a:endParaRPr>
          </a:p>
          <a:p>
            <a:pPr algn="just" rtl="1"/>
            <a:r>
              <a:rPr lang="fa-IR" sz="2400" b="1" dirty="0">
                <a:solidFill>
                  <a:srgbClr val="00B050"/>
                </a:solidFill>
                <a:cs typeface="B Zar" pitchFamily="2" charset="-78"/>
              </a:rPr>
              <a:t>برای تشخیص دقیق و اختصاصی اغلب </a:t>
            </a:r>
            <a:r>
              <a:rPr lang="fa-IR" sz="2400" b="1" dirty="0">
                <a:solidFill>
                  <a:srgbClr val="FF0000"/>
                </a:solidFill>
                <a:cs typeface="B Zar" pitchFamily="2" charset="-78"/>
              </a:rPr>
              <a:t>انجام تستهای دینامیک لازم </a:t>
            </a:r>
            <a:r>
              <a:rPr lang="fa-IR" sz="2400" b="1" dirty="0">
                <a:solidFill>
                  <a:srgbClr val="00B050"/>
                </a:solidFill>
                <a:cs typeface="B Zar" pitchFamily="2" charset="-78"/>
              </a:rPr>
              <a:t>است. </a:t>
            </a:r>
          </a:p>
          <a:p>
            <a:pPr algn="just" rtl="1">
              <a:buNone/>
            </a:pPr>
            <a:endParaRPr lang="fa-IR" sz="2400" b="1" dirty="0">
              <a:solidFill>
                <a:srgbClr val="00B050"/>
              </a:solidFill>
              <a:cs typeface="B Zar" pitchFamily="2" charset="-78"/>
            </a:endParaRPr>
          </a:p>
          <a:p>
            <a:pPr marL="731520" lvl="1" indent="-457200" algn="just" rtl="1">
              <a:buFont typeface="+mj-lt"/>
              <a:buAutoNum type="arabicPeriod"/>
            </a:pPr>
            <a:r>
              <a:rPr lang="fa-IR" sz="2000" b="1" u="sng" dirty="0">
                <a:solidFill>
                  <a:srgbClr val="FF0000"/>
                </a:solidFill>
                <a:cs typeface="B Zar" pitchFamily="2" charset="-78"/>
              </a:rPr>
              <a:t>تستهای </a:t>
            </a:r>
            <a:r>
              <a:rPr lang="fa-IR" sz="2000" b="1" u="sng" dirty="0" err="1">
                <a:solidFill>
                  <a:srgbClr val="FF0000"/>
                </a:solidFill>
                <a:cs typeface="B Zar" pitchFamily="2" charset="-78"/>
              </a:rPr>
              <a:t>مهاری</a:t>
            </a:r>
            <a:r>
              <a:rPr lang="fa-IR" sz="2000" b="1" dirty="0">
                <a:solidFill>
                  <a:srgbClr val="FF0000"/>
                </a:solidFill>
                <a:cs typeface="B Zar" pitchFamily="2" charset="-78"/>
              </a:rPr>
              <a:t> </a:t>
            </a:r>
            <a:r>
              <a:rPr lang="fa-IR" sz="2000" b="1" dirty="0" err="1">
                <a:solidFill>
                  <a:srgbClr val="00B050"/>
                </a:solidFill>
                <a:cs typeface="B Zar" pitchFamily="2" charset="-78"/>
              </a:rPr>
              <a:t>براي</a:t>
            </a:r>
            <a:r>
              <a:rPr lang="fa-IR" sz="2000" b="1" dirty="0">
                <a:solidFill>
                  <a:srgbClr val="00B050"/>
                </a:solidFill>
                <a:cs typeface="B Zar" pitchFamily="2" charset="-78"/>
              </a:rPr>
              <a:t> اثبات </a:t>
            </a:r>
            <a:r>
              <a:rPr lang="fa-IR" sz="2000" b="1" dirty="0" err="1">
                <a:solidFill>
                  <a:srgbClr val="00B050"/>
                </a:solidFill>
                <a:cs typeface="B Zar" pitchFamily="2" charset="-78"/>
              </a:rPr>
              <a:t>افزايش</a:t>
            </a:r>
            <a:r>
              <a:rPr lang="fa-IR" sz="2000" b="1" dirty="0">
                <a:solidFill>
                  <a:srgbClr val="00B050"/>
                </a:solidFill>
                <a:cs typeface="B Zar" pitchFamily="2" charset="-78"/>
              </a:rPr>
              <a:t> ترشح هورمونها</a:t>
            </a:r>
            <a:endParaRPr lang="fa-IR" sz="2000" b="1" u="sng" dirty="0">
              <a:solidFill>
                <a:srgbClr val="00B050"/>
              </a:solidFill>
              <a:cs typeface="B Zar" pitchFamily="2" charset="-78"/>
            </a:endParaRPr>
          </a:p>
          <a:p>
            <a:pPr lvl="3" algn="just" rtl="1"/>
            <a:r>
              <a:rPr lang="fa-IR" sz="2000" b="1" dirty="0">
                <a:solidFill>
                  <a:srgbClr val="00B050"/>
                </a:solidFill>
                <a:cs typeface="B Zar" pitchFamily="2" charset="-78"/>
              </a:rPr>
              <a:t>تست </a:t>
            </a:r>
            <a:r>
              <a:rPr lang="fa-IR" sz="2000" b="1" dirty="0" err="1">
                <a:solidFill>
                  <a:srgbClr val="00B050"/>
                </a:solidFill>
                <a:cs typeface="B Zar" pitchFamily="2" charset="-78"/>
              </a:rPr>
              <a:t>مهاری</a:t>
            </a:r>
            <a:r>
              <a:rPr lang="fa-IR" sz="2000" b="1" dirty="0">
                <a:solidFill>
                  <a:srgbClr val="00B050"/>
                </a:solidFill>
                <a:cs typeface="B Zar" pitchFamily="2" charset="-78"/>
              </a:rPr>
              <a:t> دگزامتازون</a:t>
            </a:r>
          </a:p>
          <a:p>
            <a:pPr marL="1371600" lvl="3" indent="0" algn="just" rtl="1">
              <a:buNone/>
            </a:pPr>
            <a:endParaRPr lang="en-US" sz="1600" b="1" dirty="0">
              <a:solidFill>
                <a:srgbClr val="00B050"/>
              </a:solidFill>
            </a:endParaRPr>
          </a:p>
          <a:p>
            <a:pPr marL="788670" lvl="1" indent="-514350" algn="just" rtl="1">
              <a:buFont typeface="+mj-lt"/>
              <a:buAutoNum type="arabicPeriod"/>
            </a:pPr>
            <a:r>
              <a:rPr lang="fa-IR" sz="2000" b="1" u="sng" dirty="0">
                <a:solidFill>
                  <a:srgbClr val="FF0000"/>
                </a:solidFill>
                <a:cs typeface="B Nazanin" pitchFamily="2" charset="-78"/>
              </a:rPr>
              <a:t>تست هاي تحريكي </a:t>
            </a:r>
            <a:r>
              <a:rPr lang="fa-IR" sz="2000" b="1" dirty="0">
                <a:solidFill>
                  <a:srgbClr val="00B050"/>
                </a:solidFill>
                <a:cs typeface="B Zar" pitchFamily="2" charset="-78"/>
              </a:rPr>
              <a:t>در تعيين كاهش ترشح مفيد هستند. كه اندازه گيري هورمون مورد نظر پس از كاربرد محرك ويژه در يك بازه زماني انجام مي شود. </a:t>
            </a:r>
          </a:p>
          <a:p>
            <a:pPr lvl="3" algn="just" rtl="1"/>
            <a:r>
              <a:rPr lang="fa-IR" sz="1600" b="1" dirty="0">
                <a:solidFill>
                  <a:srgbClr val="00B050"/>
                </a:solidFill>
                <a:cs typeface="B Zar" pitchFamily="2" charset="-78"/>
              </a:rPr>
              <a:t>تست تحریکی </a:t>
            </a:r>
            <a:r>
              <a:rPr lang="en-US" sz="1600" b="1" dirty="0">
                <a:solidFill>
                  <a:srgbClr val="00B050"/>
                </a:solidFill>
                <a:cs typeface="B Zar" pitchFamily="2" charset="-78"/>
              </a:rPr>
              <a:t>ACTH</a:t>
            </a:r>
          </a:p>
          <a:p>
            <a:pPr lvl="3" algn="just" rtl="1"/>
            <a:r>
              <a:rPr lang="fa-IR" sz="1600" b="1" dirty="0">
                <a:solidFill>
                  <a:srgbClr val="00B050"/>
                </a:solidFill>
                <a:cs typeface="B Zar" pitchFamily="2" charset="-78"/>
              </a:rPr>
              <a:t>تست تحريك </a:t>
            </a:r>
            <a:r>
              <a:rPr lang="en-US" sz="1600" b="1" dirty="0">
                <a:solidFill>
                  <a:srgbClr val="00B050"/>
                </a:solidFill>
                <a:cs typeface="B Zar" pitchFamily="2" charset="-78"/>
              </a:rPr>
              <a:t>CRH</a:t>
            </a:r>
          </a:p>
          <a:p>
            <a:pPr marL="1280160" lvl="3" indent="-457200" algn="just" rtl="1"/>
            <a:endParaRPr lang="fa-IR" sz="1600" b="1" dirty="0">
              <a:solidFill>
                <a:srgbClr val="00B050"/>
              </a:solidFill>
              <a:cs typeface="B Zar" pitchFamily="2" charset="-78"/>
            </a:endParaRPr>
          </a:p>
        </p:txBody>
      </p:sp>
    </p:spTree>
    <p:extLst>
      <p:ext uri="{BB962C8B-B14F-4D97-AF65-F5344CB8AC3E}">
        <p14:creationId xmlns:p14="http://schemas.microsoft.com/office/powerpoint/2010/main" val="4268572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9E8745-5FB1-484C-8DC9-C1D733074C76}"/>
              </a:ext>
            </a:extLst>
          </p:cNvPr>
          <p:cNvSpPr>
            <a:spLocks noGrp="1"/>
          </p:cNvSpPr>
          <p:nvPr>
            <p:ph type="sldNum" sz="quarter" idx="12"/>
          </p:nvPr>
        </p:nvSpPr>
        <p:spPr/>
        <p:txBody>
          <a:bodyPr/>
          <a:lstStyle/>
          <a:p>
            <a:fld id="{BF8D20B7-650B-4AA8-92A3-CBBC23ED782C}" type="slidenum">
              <a:rPr lang="en-US" smtClean="0"/>
              <a:pPr/>
              <a:t>36</a:t>
            </a:fld>
            <a:endParaRPr lang="en-US"/>
          </a:p>
        </p:txBody>
      </p:sp>
      <p:sp>
        <p:nvSpPr>
          <p:cNvPr id="5" name="Title 1">
            <a:extLst>
              <a:ext uri="{FF2B5EF4-FFF2-40B4-BE49-F238E27FC236}">
                <a16:creationId xmlns:a16="http://schemas.microsoft.com/office/drawing/2014/main" id="{5DC3203B-BC9D-4B57-BD69-7F306568FBCD}"/>
              </a:ext>
            </a:extLst>
          </p:cNvPr>
          <p:cNvSpPr>
            <a:spLocks noGrp="1"/>
          </p:cNvSpPr>
          <p:nvPr>
            <p:ph type="title"/>
          </p:nvPr>
        </p:nvSpPr>
        <p:spPr>
          <a:xfrm>
            <a:off x="668866" y="451513"/>
            <a:ext cx="8596668" cy="910562"/>
          </a:xfrm>
        </p:spPr>
        <p:txBody>
          <a:bodyPr/>
          <a:lstStyle/>
          <a:p>
            <a:pPr algn="just" rtl="1"/>
            <a:r>
              <a:rPr lang="fa-IR" dirty="0">
                <a:solidFill>
                  <a:srgbClr val="FF0000"/>
                </a:solidFill>
                <a:cs typeface="B Nazanin" pitchFamily="2" charset="-78"/>
              </a:rPr>
              <a:t>تست </a:t>
            </a:r>
            <a:r>
              <a:rPr lang="fa-IR" dirty="0" err="1">
                <a:solidFill>
                  <a:srgbClr val="FF0000"/>
                </a:solidFill>
                <a:cs typeface="B Nazanin" pitchFamily="2" charset="-78"/>
              </a:rPr>
              <a:t>مهاري</a:t>
            </a:r>
            <a:r>
              <a:rPr lang="fa-IR" dirty="0">
                <a:solidFill>
                  <a:srgbClr val="FF0000"/>
                </a:solidFill>
                <a:cs typeface="B Nazanin" pitchFamily="2" charset="-78"/>
              </a:rPr>
              <a:t> دگزامتازون</a:t>
            </a:r>
          </a:p>
        </p:txBody>
      </p:sp>
      <p:sp>
        <p:nvSpPr>
          <p:cNvPr id="6" name="Content Placeholder 2">
            <a:extLst>
              <a:ext uri="{FF2B5EF4-FFF2-40B4-BE49-F238E27FC236}">
                <a16:creationId xmlns:a16="http://schemas.microsoft.com/office/drawing/2014/main" id="{0F21A2D0-C5BF-4B7A-B57F-BAF522DBA054}"/>
              </a:ext>
            </a:extLst>
          </p:cNvPr>
          <p:cNvSpPr>
            <a:spLocks noGrp="1"/>
          </p:cNvSpPr>
          <p:nvPr>
            <p:ph sz="quarter" idx="1"/>
          </p:nvPr>
        </p:nvSpPr>
        <p:spPr>
          <a:xfrm>
            <a:off x="152400" y="914400"/>
            <a:ext cx="9121602" cy="5410199"/>
          </a:xfrm>
        </p:spPr>
        <p:txBody>
          <a:bodyPr>
            <a:normAutofit/>
          </a:bodyPr>
          <a:lstStyle/>
          <a:p>
            <a:pPr algn="just" rtl="1"/>
            <a:endParaRPr lang="en-US" sz="2400" b="1" u="sng" dirty="0">
              <a:solidFill>
                <a:srgbClr val="7030A0"/>
              </a:solidFill>
              <a:cs typeface="B Nazanin" panose="00000400000000000000" pitchFamily="2" charset="-78"/>
            </a:endParaRPr>
          </a:p>
          <a:p>
            <a:pPr algn="just" rtl="1"/>
            <a:endParaRPr lang="en-US" sz="2400" b="1" u="sng" dirty="0">
              <a:solidFill>
                <a:srgbClr val="7030A0"/>
              </a:solidFill>
              <a:cs typeface="B Nazanin" panose="00000400000000000000" pitchFamily="2" charset="-78"/>
            </a:endParaRPr>
          </a:p>
          <a:p>
            <a:pPr algn="just" rtl="1"/>
            <a:r>
              <a:rPr lang="fa-IR" sz="2400" b="1" u="sng" dirty="0">
                <a:solidFill>
                  <a:srgbClr val="7030A0"/>
                </a:solidFill>
                <a:cs typeface="B Nazanin" panose="00000400000000000000" pitchFamily="2" charset="-78"/>
              </a:rPr>
              <a:t>در افراد طبيعي كورتيزول خون باعث مهار </a:t>
            </a:r>
            <a:r>
              <a:rPr lang="en-US" sz="2400" b="1" u="sng" dirty="0">
                <a:solidFill>
                  <a:srgbClr val="7030A0"/>
                </a:solidFill>
                <a:cs typeface="B Nazanin" panose="00000400000000000000" pitchFamily="2" charset="-78"/>
              </a:rPr>
              <a:t>ACTH</a:t>
            </a:r>
            <a:r>
              <a:rPr lang="fa-IR" sz="2400" b="1" u="sng" dirty="0">
                <a:solidFill>
                  <a:srgbClr val="7030A0"/>
                </a:solidFill>
                <a:cs typeface="B Nazanin" panose="00000400000000000000" pitchFamily="2" charset="-78"/>
              </a:rPr>
              <a:t> و در نتيجه كاهش ترشح </a:t>
            </a:r>
            <a:r>
              <a:rPr lang="fa-IR" sz="2400" b="1" u="sng" dirty="0" err="1">
                <a:solidFill>
                  <a:srgbClr val="7030A0"/>
                </a:solidFill>
                <a:cs typeface="B Nazanin" panose="00000400000000000000" pitchFamily="2" charset="-78"/>
              </a:rPr>
              <a:t>كورتيزول</a:t>
            </a:r>
            <a:r>
              <a:rPr lang="fa-IR" sz="2400" b="1" dirty="0">
                <a:solidFill>
                  <a:srgbClr val="00B050"/>
                </a:solidFill>
                <a:cs typeface="B Nazanin" panose="00000400000000000000" pitchFamily="2" charset="-78"/>
              </a:rPr>
              <a:t> آدرنال مي شود. </a:t>
            </a:r>
          </a:p>
          <a:p>
            <a:pPr algn="just" rtl="1"/>
            <a:r>
              <a:rPr lang="fa-IR" sz="2400" b="1" dirty="0" err="1">
                <a:solidFill>
                  <a:srgbClr val="00B050"/>
                </a:solidFill>
                <a:cs typeface="B Nazanin" panose="00000400000000000000" pitchFamily="2" charset="-78"/>
              </a:rPr>
              <a:t>سنجيدن</a:t>
            </a:r>
            <a:r>
              <a:rPr lang="fa-IR" sz="2400" b="1" dirty="0">
                <a:solidFill>
                  <a:srgbClr val="00B050"/>
                </a:solidFill>
                <a:cs typeface="B Nazanin" panose="00000400000000000000" pitchFamily="2" charset="-78"/>
              </a:rPr>
              <a:t> اين مكانيسم فيزيكي با تجويز گلوكوكوتيكوئيد قوي مانند دگزامتازون و </a:t>
            </a:r>
            <a:r>
              <a:rPr lang="fa-IR" sz="2400" b="1" u="sng" dirty="0">
                <a:solidFill>
                  <a:srgbClr val="00B050"/>
                </a:solidFill>
                <a:cs typeface="B Nazanin" panose="00000400000000000000" pitchFamily="2" charset="-78"/>
              </a:rPr>
              <a:t>مشاهده سركوب </a:t>
            </a:r>
            <a:r>
              <a:rPr lang="en-US" sz="2400" b="1" u="sng" dirty="0">
                <a:solidFill>
                  <a:srgbClr val="00B050"/>
                </a:solidFill>
                <a:cs typeface="B Nazanin" panose="00000400000000000000" pitchFamily="2" charset="-78"/>
              </a:rPr>
              <a:t>ACTH</a:t>
            </a:r>
            <a:r>
              <a:rPr lang="fa-IR" sz="2400" b="1" u="sng" dirty="0">
                <a:solidFill>
                  <a:srgbClr val="00B050"/>
                </a:solidFill>
                <a:cs typeface="B Nazanin" panose="00000400000000000000" pitchFamily="2" charset="-78"/>
              </a:rPr>
              <a:t> با اندازه </a:t>
            </a:r>
            <a:r>
              <a:rPr lang="fa-IR" sz="2400" b="1" u="sng" dirty="0" err="1">
                <a:solidFill>
                  <a:srgbClr val="00B050"/>
                </a:solidFill>
                <a:cs typeface="B Nazanin" panose="00000400000000000000" pitchFamily="2" charset="-78"/>
              </a:rPr>
              <a:t>گيري</a:t>
            </a:r>
            <a:r>
              <a:rPr lang="fa-IR" sz="2400" b="1" u="sng" dirty="0">
                <a:solidFill>
                  <a:srgbClr val="00B050"/>
                </a:solidFill>
                <a:cs typeface="B Nazanin" panose="00000400000000000000" pitchFamily="2" charset="-78"/>
              </a:rPr>
              <a:t> </a:t>
            </a:r>
            <a:r>
              <a:rPr lang="fa-IR" sz="2400" b="1" u="sng" dirty="0" err="1">
                <a:solidFill>
                  <a:srgbClr val="00B050"/>
                </a:solidFill>
                <a:cs typeface="B Nazanin" panose="00000400000000000000" pitchFamily="2" charset="-78"/>
              </a:rPr>
              <a:t>سرمي</a:t>
            </a:r>
            <a:r>
              <a:rPr lang="fa-IR" sz="2400" b="1" u="sng" dirty="0">
                <a:solidFill>
                  <a:srgbClr val="00B050"/>
                </a:solidFill>
                <a:cs typeface="B Nazanin" panose="00000400000000000000" pitchFamily="2" charset="-78"/>
              </a:rPr>
              <a:t> يا ادراري كورتيزول </a:t>
            </a:r>
          </a:p>
          <a:p>
            <a:pPr algn="just" rtl="1"/>
            <a:endParaRPr lang="fa-IR" sz="2400"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61688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070A-E321-4ADF-B2C1-F0FF17AEC843}"/>
              </a:ext>
            </a:extLst>
          </p:cNvPr>
          <p:cNvSpPr>
            <a:spLocks noGrp="1"/>
          </p:cNvSpPr>
          <p:nvPr>
            <p:ph type="title"/>
          </p:nvPr>
        </p:nvSpPr>
        <p:spPr>
          <a:xfrm>
            <a:off x="677334" y="609600"/>
            <a:ext cx="8596668" cy="914400"/>
          </a:xfrm>
        </p:spPr>
        <p:txBody>
          <a:bodyPr/>
          <a:lstStyle/>
          <a:p>
            <a:r>
              <a:rPr lang="en-US" dirty="0">
                <a:solidFill>
                  <a:srgbClr val="FF0000"/>
                </a:solidFill>
                <a:cs typeface="B Zar" pitchFamily="2" charset="-78"/>
              </a:rPr>
              <a:t>Dexamethasone Suppression Test (DST)</a:t>
            </a:r>
            <a:endParaRPr lang="en-US" dirty="0">
              <a:solidFill>
                <a:srgbClr val="FF0000"/>
              </a:solidFill>
            </a:endParaRPr>
          </a:p>
        </p:txBody>
      </p:sp>
      <p:sp>
        <p:nvSpPr>
          <p:cNvPr id="3" name="Content Placeholder 2">
            <a:extLst>
              <a:ext uri="{FF2B5EF4-FFF2-40B4-BE49-F238E27FC236}">
                <a16:creationId xmlns:a16="http://schemas.microsoft.com/office/drawing/2014/main" id="{A698CDD0-1054-49BE-915F-306884BCDCE3}"/>
              </a:ext>
            </a:extLst>
          </p:cNvPr>
          <p:cNvSpPr>
            <a:spLocks noGrp="1"/>
          </p:cNvSpPr>
          <p:nvPr>
            <p:ph idx="1"/>
          </p:nvPr>
        </p:nvSpPr>
        <p:spPr>
          <a:xfrm>
            <a:off x="381000" y="1676401"/>
            <a:ext cx="9144000" cy="4364962"/>
          </a:xfrm>
        </p:spPr>
        <p:txBody>
          <a:bodyPr>
            <a:normAutofit/>
          </a:bodyPr>
          <a:lstStyle/>
          <a:p>
            <a:pPr algn="just" rtl="1"/>
            <a:r>
              <a:rPr lang="fa-IR" sz="3200" b="1" dirty="0">
                <a:solidFill>
                  <a:srgbClr val="00B050"/>
                </a:solidFill>
                <a:cs typeface="B Zar" pitchFamily="2" charset="-78"/>
              </a:rPr>
              <a:t>تست </a:t>
            </a:r>
            <a:r>
              <a:rPr lang="fa-IR" sz="3200" b="1" dirty="0" err="1">
                <a:solidFill>
                  <a:srgbClr val="00B050"/>
                </a:solidFill>
                <a:cs typeface="B Zar" pitchFamily="2" charset="-78"/>
              </a:rPr>
              <a:t>مهاري</a:t>
            </a:r>
            <a:r>
              <a:rPr lang="fa-IR" sz="3200" b="1" dirty="0">
                <a:solidFill>
                  <a:srgbClr val="00B050"/>
                </a:solidFill>
                <a:cs typeface="B Zar" pitchFamily="2" charset="-78"/>
              </a:rPr>
              <a:t> دگزامتازون شبانه با دوز </a:t>
            </a:r>
            <a:r>
              <a:rPr lang="fa-IR" sz="3200" b="1" dirty="0" err="1">
                <a:solidFill>
                  <a:srgbClr val="00B050"/>
                </a:solidFill>
                <a:cs typeface="B Zar" pitchFamily="2" charset="-78"/>
              </a:rPr>
              <a:t>كم</a:t>
            </a:r>
            <a:r>
              <a:rPr lang="fa-IR" sz="3200" b="1" dirty="0">
                <a:solidFill>
                  <a:srgbClr val="00B050"/>
                </a:solidFill>
                <a:cs typeface="B Zar" pitchFamily="2" charset="-78"/>
              </a:rPr>
              <a:t>:</a:t>
            </a:r>
          </a:p>
          <a:p>
            <a:pPr marL="0" indent="0" algn="just" rtl="1">
              <a:buNone/>
            </a:pPr>
            <a:r>
              <a:rPr lang="fa-IR" sz="3200" b="1" dirty="0">
                <a:solidFill>
                  <a:srgbClr val="00B050"/>
                </a:solidFill>
                <a:cs typeface="B Zar" pitchFamily="2" charset="-78"/>
              </a:rPr>
              <a:t> (</a:t>
            </a:r>
            <a:r>
              <a:rPr lang="fa-IR" sz="3200" b="1" dirty="0" err="1">
                <a:solidFill>
                  <a:srgbClr val="00B050"/>
                </a:solidFill>
                <a:cs typeface="B Zar" pitchFamily="2" charset="-78"/>
              </a:rPr>
              <a:t>تجويز</a:t>
            </a:r>
            <a:r>
              <a:rPr lang="fa-IR" sz="3200" b="1" dirty="0">
                <a:solidFill>
                  <a:srgbClr val="00B050"/>
                </a:solidFill>
                <a:cs typeface="B Zar" pitchFamily="2" charset="-78"/>
              </a:rPr>
              <a:t> </a:t>
            </a:r>
            <a:r>
              <a:rPr lang="en-US" sz="3200" b="1" dirty="0">
                <a:solidFill>
                  <a:srgbClr val="00B050"/>
                </a:solidFill>
                <a:cs typeface="B Zar" pitchFamily="2" charset="-78"/>
              </a:rPr>
              <a:t>mg</a:t>
            </a:r>
            <a:r>
              <a:rPr lang="fa-IR" sz="3200" b="1" dirty="0">
                <a:solidFill>
                  <a:srgbClr val="00B050"/>
                </a:solidFill>
                <a:cs typeface="B Zar" pitchFamily="2" charset="-78"/>
              </a:rPr>
              <a:t> 1در ساعت 11 شب) با اندازه </a:t>
            </a:r>
            <a:r>
              <a:rPr lang="fa-IR" sz="3200" b="1" dirty="0" err="1">
                <a:solidFill>
                  <a:srgbClr val="00B050"/>
                </a:solidFill>
                <a:cs typeface="B Zar" pitchFamily="2" charset="-78"/>
              </a:rPr>
              <a:t>گيري</a:t>
            </a:r>
            <a:r>
              <a:rPr lang="fa-IR" sz="3200" b="1" dirty="0">
                <a:solidFill>
                  <a:srgbClr val="00B050"/>
                </a:solidFill>
                <a:cs typeface="B Zar" pitchFamily="2" charset="-78"/>
              </a:rPr>
              <a:t> </a:t>
            </a:r>
            <a:r>
              <a:rPr lang="fa-IR" sz="3200" b="1" dirty="0" err="1">
                <a:solidFill>
                  <a:srgbClr val="00B050"/>
                </a:solidFill>
                <a:cs typeface="B Zar" pitchFamily="2" charset="-78"/>
              </a:rPr>
              <a:t>كورتيزول</a:t>
            </a:r>
            <a:r>
              <a:rPr lang="fa-IR" sz="3200" b="1" dirty="0">
                <a:solidFill>
                  <a:srgbClr val="00B050"/>
                </a:solidFill>
                <a:cs typeface="B Zar" pitchFamily="2" charset="-78"/>
              </a:rPr>
              <a:t> سرم یا بزاق در ساعت 8 صبح روز بعد</a:t>
            </a:r>
          </a:p>
          <a:p>
            <a:pPr marL="0" indent="0" algn="just" rtl="1">
              <a:buNone/>
            </a:pPr>
            <a:r>
              <a:rPr lang="fa-IR" sz="2400" b="1" dirty="0">
                <a:solidFill>
                  <a:srgbClr val="00B050"/>
                </a:solidFill>
                <a:cs typeface="B Nazanin" panose="00000400000000000000" pitchFamily="2" charset="-78"/>
              </a:rPr>
              <a:t>یک نتیجه آزمایش افزایش </a:t>
            </a:r>
            <a:r>
              <a:rPr lang="fa-IR" sz="2400" b="1" dirty="0" err="1">
                <a:solidFill>
                  <a:srgbClr val="00B050"/>
                </a:solidFill>
                <a:cs typeface="B Nazanin" panose="00000400000000000000" pitchFamily="2" charset="-78"/>
              </a:rPr>
              <a:t>کورتیزل</a:t>
            </a:r>
            <a:r>
              <a:rPr lang="fa-IR" sz="2400" b="1" dirty="0">
                <a:solidFill>
                  <a:srgbClr val="00B050"/>
                </a:solidFill>
                <a:cs typeface="B Nazanin" panose="00000400000000000000" pitchFamily="2" charset="-78"/>
              </a:rPr>
              <a:t> نشان میدهد که شما ترشح بیش از حد </a:t>
            </a:r>
            <a:r>
              <a:rPr lang="fa-IR" sz="2400" b="1" dirty="0" err="1">
                <a:solidFill>
                  <a:srgbClr val="00B050"/>
                </a:solidFill>
                <a:cs typeface="B Nazanin" panose="00000400000000000000" pitchFamily="2" charset="-78"/>
              </a:rPr>
              <a:t>کورتیزول</a:t>
            </a:r>
            <a:r>
              <a:rPr lang="fa-IR" sz="2400" b="1" dirty="0">
                <a:solidFill>
                  <a:srgbClr val="00B050"/>
                </a:solidFill>
                <a:cs typeface="B Nazanin" panose="00000400000000000000" pitchFamily="2" charset="-78"/>
              </a:rPr>
              <a:t> را تجربه می کنید.</a:t>
            </a:r>
          </a:p>
          <a:p>
            <a:pPr marL="0" indent="0" algn="just" rtl="1">
              <a:buNone/>
            </a:pPr>
            <a:r>
              <a:rPr lang="fa-IR" sz="2400" b="1" dirty="0">
                <a:solidFill>
                  <a:srgbClr val="00B050"/>
                </a:solidFill>
                <a:cs typeface="B Nazanin" panose="00000400000000000000" pitchFamily="2" charset="-78"/>
              </a:rPr>
              <a:t> این به عنوان </a:t>
            </a:r>
            <a:r>
              <a:rPr lang="fa-IR" sz="2400" b="1" u="sng" dirty="0">
                <a:solidFill>
                  <a:srgbClr val="7030A0"/>
                </a:solidFill>
                <a:cs typeface="B Nazanin" panose="00000400000000000000" pitchFamily="2" charset="-78"/>
              </a:rPr>
              <a:t>سندرم </a:t>
            </a:r>
            <a:r>
              <a:rPr lang="fa-IR" sz="2400" b="1" u="sng" dirty="0" err="1">
                <a:solidFill>
                  <a:srgbClr val="7030A0"/>
                </a:solidFill>
                <a:cs typeface="B Nazanin" panose="00000400000000000000" pitchFamily="2" charset="-78"/>
              </a:rPr>
              <a:t>کوشینگ</a:t>
            </a:r>
            <a:r>
              <a:rPr lang="fa-IR" sz="2400" b="1" u="sng" dirty="0">
                <a:solidFill>
                  <a:srgbClr val="7030A0"/>
                </a:solidFill>
                <a:cs typeface="B Nazanin" panose="00000400000000000000" pitchFamily="2" charset="-78"/>
              </a:rPr>
              <a:t> </a:t>
            </a:r>
            <a:r>
              <a:rPr lang="fa-IR" sz="2400" b="1" dirty="0">
                <a:solidFill>
                  <a:srgbClr val="00B050"/>
                </a:solidFill>
                <a:cs typeface="B Nazanin" panose="00000400000000000000" pitchFamily="2" charset="-78"/>
              </a:rPr>
              <a:t>شناخته می شود. که می تواند ناشی از </a:t>
            </a:r>
            <a:r>
              <a:rPr lang="fa-IR" sz="2400" b="1" u="sng" dirty="0">
                <a:solidFill>
                  <a:srgbClr val="C00000"/>
                </a:solidFill>
                <a:cs typeface="B Nazanin" panose="00000400000000000000" pitchFamily="2" charset="-78"/>
              </a:rPr>
              <a:t>تومور آدرنال، تومور هیپوفیز یا توموری در جای دیگری از بدن </a:t>
            </a:r>
            <a:r>
              <a:rPr lang="fa-IR" sz="2400" b="1" dirty="0">
                <a:solidFill>
                  <a:srgbClr val="00B050"/>
                </a:solidFill>
                <a:cs typeface="B Nazanin" panose="00000400000000000000" pitchFamily="2" charset="-78"/>
              </a:rPr>
              <a:t>شما باشد که </a:t>
            </a:r>
            <a:r>
              <a:rPr lang="en-US" sz="2400" b="1" dirty="0">
                <a:solidFill>
                  <a:srgbClr val="00B050"/>
                </a:solidFill>
                <a:cs typeface="B Nazanin" panose="00000400000000000000" pitchFamily="2" charset="-78"/>
              </a:rPr>
              <a:t>ACTH </a:t>
            </a:r>
            <a:r>
              <a:rPr lang="fa-IR" sz="2400" b="1" dirty="0">
                <a:solidFill>
                  <a:srgbClr val="00B050"/>
                </a:solidFill>
                <a:cs typeface="B Nazanin" panose="00000400000000000000" pitchFamily="2" charset="-78"/>
              </a:rPr>
              <a:t>تولید می کند.</a:t>
            </a:r>
          </a:p>
          <a:p>
            <a:pPr algn="just" rtl="1"/>
            <a:r>
              <a:rPr lang="fa-IR" sz="2400" b="1" dirty="0">
                <a:solidFill>
                  <a:srgbClr val="00B050"/>
                </a:solidFill>
                <a:cs typeface="B Nazanin" panose="00000400000000000000" pitchFamily="2" charset="-78"/>
              </a:rPr>
              <a:t> نتایج آزمایش با دوز بالا می تواند به جداسازی علت سندرم </a:t>
            </a:r>
            <a:r>
              <a:rPr lang="fa-IR" sz="2400" b="1" dirty="0" err="1">
                <a:solidFill>
                  <a:srgbClr val="00B050"/>
                </a:solidFill>
                <a:cs typeface="B Nazanin" panose="00000400000000000000" pitchFamily="2" charset="-78"/>
              </a:rPr>
              <a:t>کوشینگ</a:t>
            </a:r>
            <a:r>
              <a:rPr lang="fa-IR" sz="2400" b="1" dirty="0">
                <a:solidFill>
                  <a:srgbClr val="00B050"/>
                </a:solidFill>
                <a:cs typeface="B Nazanin" panose="00000400000000000000" pitchFamily="2" charset="-78"/>
              </a:rPr>
              <a:t> کمک کند.</a:t>
            </a:r>
            <a:endParaRPr lang="fa-IR" sz="4000" b="1" dirty="0">
              <a:solidFill>
                <a:srgbClr val="00B050"/>
              </a:solidFill>
              <a:cs typeface="B Nazanin" panose="00000400000000000000" pitchFamily="2" charset="-78"/>
            </a:endParaRPr>
          </a:p>
          <a:p>
            <a:pPr algn="just" rtl="1"/>
            <a:endParaRPr lang="en-US" sz="3200" b="1" dirty="0">
              <a:solidFill>
                <a:srgbClr val="00B050"/>
              </a:solidFill>
            </a:endParaRPr>
          </a:p>
        </p:txBody>
      </p:sp>
    </p:spTree>
    <p:extLst>
      <p:ext uri="{BB962C8B-B14F-4D97-AF65-F5344CB8AC3E}">
        <p14:creationId xmlns:p14="http://schemas.microsoft.com/office/powerpoint/2010/main" val="1264937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3" y="156238"/>
            <a:ext cx="8596668" cy="910562"/>
          </a:xfrm>
        </p:spPr>
        <p:txBody>
          <a:bodyPr/>
          <a:lstStyle/>
          <a:p>
            <a:pPr algn="just" rtl="1"/>
            <a:r>
              <a:rPr lang="fa-IR" dirty="0">
                <a:solidFill>
                  <a:srgbClr val="FF0000"/>
                </a:solidFill>
                <a:cs typeface="B Nazanin" pitchFamily="2" charset="-78"/>
              </a:rPr>
              <a:t>تست </a:t>
            </a:r>
            <a:r>
              <a:rPr lang="fa-IR" dirty="0" err="1">
                <a:solidFill>
                  <a:srgbClr val="FF0000"/>
                </a:solidFill>
                <a:cs typeface="B Nazanin" pitchFamily="2" charset="-78"/>
              </a:rPr>
              <a:t>مهاري</a:t>
            </a:r>
            <a:r>
              <a:rPr lang="fa-IR" dirty="0">
                <a:solidFill>
                  <a:srgbClr val="FF0000"/>
                </a:solidFill>
                <a:cs typeface="B Nazanin" pitchFamily="2" charset="-78"/>
              </a:rPr>
              <a:t> دگزامتازون با دوز بالا (8 </a:t>
            </a:r>
            <a:r>
              <a:rPr lang="en-US" dirty="0">
                <a:solidFill>
                  <a:srgbClr val="FF0000"/>
                </a:solidFill>
                <a:cs typeface="B Nazanin" pitchFamily="2" charset="-78"/>
              </a:rPr>
              <a:t>mg</a:t>
            </a:r>
            <a:r>
              <a:rPr lang="fa-IR" dirty="0">
                <a:solidFill>
                  <a:srgbClr val="FF0000"/>
                </a:solidFill>
                <a:cs typeface="B Nazanin" pitchFamily="2" charset="-78"/>
              </a:rPr>
              <a:t>)</a:t>
            </a:r>
          </a:p>
        </p:txBody>
      </p:sp>
      <p:sp>
        <p:nvSpPr>
          <p:cNvPr id="3" name="Content Placeholder 2"/>
          <p:cNvSpPr>
            <a:spLocks noGrp="1"/>
          </p:cNvSpPr>
          <p:nvPr>
            <p:ph sz="quarter" idx="1"/>
          </p:nvPr>
        </p:nvSpPr>
        <p:spPr>
          <a:xfrm>
            <a:off x="152400" y="914400"/>
            <a:ext cx="9121602" cy="5410199"/>
          </a:xfrm>
        </p:spPr>
        <p:txBody>
          <a:bodyPr>
            <a:normAutofit/>
          </a:bodyPr>
          <a:lstStyle/>
          <a:p>
            <a:pPr algn="just" rtl="1">
              <a:buFont typeface="Wingdings" pitchFamily="2" charset="2"/>
              <a:buChar char="v"/>
            </a:pPr>
            <a:endParaRPr lang="fa-IR" sz="2400" b="1" dirty="0">
              <a:solidFill>
                <a:srgbClr val="00B050"/>
              </a:solidFill>
              <a:cs typeface="B Nazanin" panose="00000400000000000000" pitchFamily="2" charset="-78"/>
            </a:endParaRPr>
          </a:p>
          <a:p>
            <a:pPr algn="just" rtl="1">
              <a:buFont typeface="Wingdings" pitchFamily="2" charset="2"/>
              <a:buChar char="v"/>
            </a:pPr>
            <a:r>
              <a:rPr lang="fa-IR" sz="2400" b="1" dirty="0">
                <a:solidFill>
                  <a:srgbClr val="00B050"/>
                </a:solidFill>
                <a:cs typeface="B Nazanin" panose="00000400000000000000" pitchFamily="2" charset="-78"/>
              </a:rPr>
              <a:t>در افراد </a:t>
            </a:r>
            <a:r>
              <a:rPr lang="fa-IR" sz="2400" b="1" dirty="0" err="1">
                <a:solidFill>
                  <a:srgbClr val="00B050"/>
                </a:solidFill>
                <a:cs typeface="B Nazanin" panose="00000400000000000000" pitchFamily="2" charset="-78"/>
              </a:rPr>
              <a:t>طبيعي</a:t>
            </a:r>
            <a:r>
              <a:rPr lang="fa-IR" sz="2400" b="1" dirty="0">
                <a:solidFill>
                  <a:srgbClr val="00B050"/>
                </a:solidFill>
                <a:cs typeface="B Nazanin" panose="00000400000000000000" pitchFamily="2" charset="-78"/>
              </a:rPr>
              <a:t> </a:t>
            </a:r>
            <a:r>
              <a:rPr lang="fa-IR" sz="2400" b="1" dirty="0" err="1">
                <a:solidFill>
                  <a:srgbClr val="00B050"/>
                </a:solidFill>
                <a:cs typeface="B Nazanin" panose="00000400000000000000" pitchFamily="2" charset="-78"/>
              </a:rPr>
              <a:t>كورتيزول</a:t>
            </a:r>
            <a:r>
              <a:rPr lang="fa-IR" sz="2400" b="1" dirty="0">
                <a:solidFill>
                  <a:srgbClr val="00B050"/>
                </a:solidFill>
                <a:cs typeface="B Nazanin" panose="00000400000000000000" pitchFamily="2" charset="-78"/>
              </a:rPr>
              <a:t> خون باعث مهار </a:t>
            </a:r>
            <a:r>
              <a:rPr lang="en-US" sz="2400" b="1" dirty="0">
                <a:solidFill>
                  <a:srgbClr val="00B050"/>
                </a:solidFill>
                <a:cs typeface="B Nazanin" panose="00000400000000000000" pitchFamily="2" charset="-78"/>
              </a:rPr>
              <a:t>ACTH</a:t>
            </a:r>
            <a:r>
              <a:rPr lang="fa-IR" sz="2400" b="1" dirty="0">
                <a:solidFill>
                  <a:srgbClr val="00B050"/>
                </a:solidFill>
                <a:cs typeface="B Nazanin" panose="00000400000000000000" pitchFamily="2" charset="-78"/>
              </a:rPr>
              <a:t> و در </a:t>
            </a:r>
            <a:r>
              <a:rPr lang="fa-IR" sz="2400" b="1" dirty="0" err="1">
                <a:solidFill>
                  <a:srgbClr val="00B050"/>
                </a:solidFill>
                <a:cs typeface="B Nazanin" panose="00000400000000000000" pitchFamily="2" charset="-78"/>
              </a:rPr>
              <a:t>نتيجه</a:t>
            </a:r>
            <a:r>
              <a:rPr lang="fa-IR" sz="2400" b="1" dirty="0">
                <a:solidFill>
                  <a:srgbClr val="00B050"/>
                </a:solidFill>
                <a:cs typeface="B Nazanin" panose="00000400000000000000" pitchFamily="2" charset="-78"/>
              </a:rPr>
              <a:t> </a:t>
            </a:r>
            <a:r>
              <a:rPr lang="fa-IR" sz="2400" b="1" dirty="0" err="1">
                <a:solidFill>
                  <a:srgbClr val="00B050"/>
                </a:solidFill>
                <a:cs typeface="B Nazanin" panose="00000400000000000000" pitchFamily="2" charset="-78"/>
              </a:rPr>
              <a:t>كاهش</a:t>
            </a:r>
            <a:r>
              <a:rPr lang="fa-IR" sz="2400" b="1" dirty="0">
                <a:solidFill>
                  <a:srgbClr val="00B050"/>
                </a:solidFill>
                <a:cs typeface="B Nazanin" panose="00000400000000000000" pitchFamily="2" charset="-78"/>
              </a:rPr>
              <a:t> ترشح </a:t>
            </a:r>
            <a:r>
              <a:rPr lang="fa-IR" sz="2400" b="1" dirty="0" err="1">
                <a:solidFill>
                  <a:srgbClr val="00B050"/>
                </a:solidFill>
                <a:cs typeface="B Nazanin" panose="00000400000000000000" pitchFamily="2" charset="-78"/>
              </a:rPr>
              <a:t>كورتيزول</a:t>
            </a:r>
            <a:endParaRPr lang="en-US" sz="2400" b="1" dirty="0">
              <a:solidFill>
                <a:srgbClr val="00B050"/>
              </a:solidFill>
              <a:cs typeface="B Nazanin" panose="00000400000000000000" pitchFamily="2" charset="-78"/>
            </a:endParaRPr>
          </a:p>
          <a:p>
            <a:pPr algn="just" rtl="1">
              <a:buFont typeface="Wingdings" pitchFamily="2" charset="2"/>
              <a:buChar char="v"/>
            </a:pPr>
            <a:r>
              <a:rPr lang="fa-IR" sz="2400" b="1" dirty="0" err="1">
                <a:solidFill>
                  <a:srgbClr val="00B050"/>
                </a:solidFill>
                <a:cs typeface="B Nazanin" panose="00000400000000000000" pitchFamily="2" charset="-78"/>
              </a:rPr>
              <a:t>بيماران</a:t>
            </a:r>
            <a:r>
              <a:rPr lang="fa-IR" sz="2400" b="1" dirty="0">
                <a:solidFill>
                  <a:srgbClr val="00B050"/>
                </a:solidFill>
                <a:cs typeface="B Nazanin" panose="00000400000000000000" pitchFamily="2" charset="-78"/>
              </a:rPr>
              <a:t> سندرم </a:t>
            </a:r>
            <a:r>
              <a:rPr lang="fa-IR" sz="2400" b="1" dirty="0" err="1">
                <a:solidFill>
                  <a:srgbClr val="00B050"/>
                </a:solidFill>
                <a:cs typeface="B Nazanin" panose="00000400000000000000" pitchFamily="2" charset="-78"/>
              </a:rPr>
              <a:t>كوشينگ</a:t>
            </a:r>
            <a:r>
              <a:rPr lang="fa-IR" sz="2400" b="1" dirty="0">
                <a:solidFill>
                  <a:srgbClr val="00B050"/>
                </a:solidFill>
                <a:cs typeface="B Nazanin" panose="00000400000000000000" pitchFamily="2" charset="-78"/>
              </a:rPr>
              <a:t> (تومور آدرنال) </a:t>
            </a:r>
            <a:r>
              <a:rPr lang="fa-IR" sz="2400" b="1" dirty="0" err="1">
                <a:solidFill>
                  <a:srgbClr val="00B050"/>
                </a:solidFill>
                <a:cs typeface="B Nazanin" panose="00000400000000000000" pitchFamily="2" charset="-78"/>
              </a:rPr>
              <a:t>توانايي</a:t>
            </a:r>
            <a:r>
              <a:rPr lang="fa-IR" sz="2400" b="1" dirty="0">
                <a:solidFill>
                  <a:srgbClr val="00B050"/>
                </a:solidFill>
                <a:cs typeface="B Nazanin" panose="00000400000000000000" pitchFamily="2" charset="-78"/>
              </a:rPr>
              <a:t> مهار ترشح كورتيزول در طول شب را در اثر دوز پايين دگزامتازون ندارند. (اسلاید قبل)</a:t>
            </a:r>
          </a:p>
          <a:p>
            <a:pPr algn="just" rtl="1">
              <a:buFont typeface="Wingdings" pitchFamily="2" charset="2"/>
              <a:buChar char="v"/>
            </a:pPr>
            <a:endParaRPr lang="fa-IR" sz="2400" b="1" dirty="0">
              <a:solidFill>
                <a:srgbClr val="00B050"/>
              </a:solidFill>
              <a:cs typeface="B Nazanin" panose="00000400000000000000" pitchFamily="2" charset="-78"/>
            </a:endParaRPr>
          </a:p>
          <a:p>
            <a:pPr algn="just" rtl="1">
              <a:buFont typeface="Wingdings" pitchFamily="2" charset="2"/>
              <a:buChar char="v"/>
            </a:pPr>
            <a:r>
              <a:rPr lang="fa-IR" sz="2400" b="1" dirty="0">
                <a:solidFill>
                  <a:srgbClr val="00B050"/>
                </a:solidFill>
                <a:cs typeface="B Nazanin" panose="00000400000000000000" pitchFamily="2" charset="-78"/>
              </a:rPr>
              <a:t>دوز </a:t>
            </a:r>
            <a:r>
              <a:rPr lang="fa-IR" sz="2400" b="1" dirty="0" err="1">
                <a:solidFill>
                  <a:srgbClr val="00B050"/>
                </a:solidFill>
                <a:cs typeface="B Nazanin" panose="00000400000000000000" pitchFamily="2" charset="-78"/>
              </a:rPr>
              <a:t>بالاي</a:t>
            </a:r>
            <a:r>
              <a:rPr lang="fa-IR" sz="2400" b="1" dirty="0">
                <a:solidFill>
                  <a:srgbClr val="00B050"/>
                </a:solidFill>
                <a:cs typeface="B Nazanin" panose="00000400000000000000" pitchFamily="2" charset="-78"/>
              </a:rPr>
              <a:t> دگزامتازون (8 </a:t>
            </a:r>
            <a:r>
              <a:rPr lang="en-US" sz="2400" b="1" dirty="0">
                <a:solidFill>
                  <a:srgbClr val="00B050"/>
                </a:solidFill>
                <a:cs typeface="B Nazanin" panose="00000400000000000000" pitchFamily="2" charset="-78"/>
              </a:rPr>
              <a:t>mg</a:t>
            </a:r>
            <a:r>
              <a:rPr lang="fa-IR" sz="2400" b="1" dirty="0">
                <a:solidFill>
                  <a:srgbClr val="00B050"/>
                </a:solidFill>
                <a:cs typeface="B Nazanin" panose="00000400000000000000" pitchFamily="2" charset="-78"/>
              </a:rPr>
              <a:t>) </a:t>
            </a:r>
            <a:r>
              <a:rPr lang="fa-IR" sz="2400" b="1" dirty="0" err="1">
                <a:solidFill>
                  <a:srgbClr val="00B050"/>
                </a:solidFill>
                <a:cs typeface="B Nazanin" panose="00000400000000000000" pitchFamily="2" charset="-78"/>
              </a:rPr>
              <a:t>طي</a:t>
            </a:r>
            <a:r>
              <a:rPr lang="fa-IR" sz="2400" b="1" dirty="0">
                <a:solidFill>
                  <a:srgbClr val="00B050"/>
                </a:solidFill>
                <a:cs typeface="B Nazanin" panose="00000400000000000000" pitchFamily="2" charset="-78"/>
              </a:rPr>
              <a:t> 48 ساعت در </a:t>
            </a:r>
            <a:r>
              <a:rPr lang="fa-IR" sz="2400" b="1" u="sng" dirty="0">
                <a:solidFill>
                  <a:srgbClr val="FFC000"/>
                </a:solidFill>
                <a:cs typeface="B Nazanin" panose="00000400000000000000" pitchFamily="2" charset="-78"/>
              </a:rPr>
              <a:t>تشخيص افتراقي آدنوم هيپوفيزي ترشح كننده </a:t>
            </a:r>
            <a:r>
              <a:rPr lang="en-US" sz="2400" b="1" u="sng" dirty="0">
                <a:solidFill>
                  <a:srgbClr val="FFC000"/>
                </a:solidFill>
                <a:cs typeface="B Nazanin" panose="00000400000000000000" pitchFamily="2" charset="-78"/>
              </a:rPr>
              <a:t>ACTH</a:t>
            </a:r>
            <a:r>
              <a:rPr lang="fa-IR" sz="2400" b="1" u="sng" dirty="0">
                <a:solidFill>
                  <a:srgbClr val="FFC000"/>
                </a:solidFill>
                <a:cs typeface="B Nazanin" panose="00000400000000000000" pitchFamily="2" charset="-78"/>
              </a:rPr>
              <a:t> از منبع اكتوپيك </a:t>
            </a:r>
            <a:r>
              <a:rPr lang="fa-IR" sz="2400" b="1" dirty="0">
                <a:solidFill>
                  <a:srgbClr val="00B050"/>
                </a:solidFill>
                <a:cs typeface="B Nazanin" panose="00000400000000000000" pitchFamily="2" charset="-78"/>
              </a:rPr>
              <a:t>كاربرد دارد.</a:t>
            </a:r>
          </a:p>
          <a:p>
            <a:pPr marL="0" indent="0" algn="just" rtl="1">
              <a:buNone/>
            </a:pPr>
            <a:r>
              <a:rPr lang="fa-IR" sz="2400" b="1" dirty="0">
                <a:solidFill>
                  <a:srgbClr val="00B050"/>
                </a:solidFill>
                <a:cs typeface="B Nazanin" panose="00000400000000000000" pitchFamily="2" charset="-78"/>
              </a:rPr>
              <a:t> (مهار بيش از 50% كورتيزول پلاسما در مقايسه با </a:t>
            </a:r>
            <a:r>
              <a:rPr lang="fa-IR" sz="2400" b="1" dirty="0" err="1">
                <a:solidFill>
                  <a:srgbClr val="00B050"/>
                </a:solidFill>
                <a:cs typeface="B Nazanin" panose="00000400000000000000" pitchFamily="2" charset="-78"/>
              </a:rPr>
              <a:t>ميزان</a:t>
            </a:r>
            <a:r>
              <a:rPr lang="fa-IR" sz="2400" b="1" dirty="0">
                <a:solidFill>
                  <a:srgbClr val="00B050"/>
                </a:solidFill>
                <a:cs typeface="B Nazanin" panose="00000400000000000000" pitchFamily="2" charset="-78"/>
              </a:rPr>
              <a:t> پايه </a:t>
            </a:r>
            <a:r>
              <a:rPr lang="fa-IR" sz="2400" b="1" dirty="0" err="1">
                <a:solidFill>
                  <a:srgbClr val="00B050"/>
                </a:solidFill>
                <a:cs typeface="B Nazanin" panose="00000400000000000000" pitchFamily="2" charset="-78"/>
              </a:rPr>
              <a:t>آدنوم</a:t>
            </a:r>
            <a:r>
              <a:rPr lang="fa-IR" sz="2400" b="1" dirty="0">
                <a:solidFill>
                  <a:srgbClr val="00B050"/>
                </a:solidFill>
                <a:cs typeface="B Nazanin" panose="00000400000000000000" pitchFamily="2" charset="-78"/>
              </a:rPr>
              <a:t> </a:t>
            </a:r>
            <a:r>
              <a:rPr lang="fa-IR" sz="2400" b="1" dirty="0" err="1">
                <a:solidFill>
                  <a:srgbClr val="00B050"/>
                </a:solidFill>
                <a:cs typeface="B Nazanin" panose="00000400000000000000" pitchFamily="2" charset="-78"/>
              </a:rPr>
              <a:t>هیپوفیزی</a:t>
            </a:r>
            <a:r>
              <a:rPr lang="fa-IR" sz="2400" b="1" dirty="0">
                <a:solidFill>
                  <a:srgbClr val="00B050"/>
                </a:solidFill>
                <a:cs typeface="B Nazanin" panose="00000400000000000000" pitchFamily="2" charset="-78"/>
              </a:rPr>
              <a:t> تایید می شود و عدم تغییر نسبت به حالت پایه تایید </a:t>
            </a:r>
            <a:r>
              <a:rPr lang="fa-IR" sz="2400" b="1" dirty="0" err="1">
                <a:solidFill>
                  <a:srgbClr val="00B050"/>
                </a:solidFill>
                <a:cs typeface="B Nazanin" panose="00000400000000000000" pitchFamily="2" charset="-78"/>
              </a:rPr>
              <a:t>اکتوپیک</a:t>
            </a:r>
            <a:r>
              <a:rPr lang="fa-IR" sz="2400" b="1" dirty="0">
                <a:solidFill>
                  <a:srgbClr val="00B050"/>
                </a:solidFill>
                <a:cs typeface="B Nazanin" panose="00000400000000000000" pitchFamily="2" charset="-78"/>
              </a:rPr>
              <a:t> بودن منبع </a:t>
            </a:r>
            <a:r>
              <a:rPr lang="en-US" sz="2400" b="1" dirty="0">
                <a:solidFill>
                  <a:srgbClr val="00B050"/>
                </a:solidFill>
                <a:cs typeface="B Nazanin" panose="00000400000000000000" pitchFamily="2" charset="-78"/>
              </a:rPr>
              <a:t>ACTH</a:t>
            </a:r>
            <a:r>
              <a:rPr lang="fa-IR" sz="2400" b="1" dirty="0">
                <a:solidFill>
                  <a:srgbClr val="00B050"/>
                </a:solidFill>
                <a:cs typeface="B Nazanin" panose="00000400000000000000" pitchFamily="2" charset="-78"/>
              </a:rPr>
              <a:t> می باشد.</a:t>
            </a:r>
            <a:endParaRPr lang="en-US" sz="2400" b="1" dirty="0">
              <a:solidFill>
                <a:srgbClr val="00B050"/>
              </a:solidFill>
              <a:cs typeface="B Nazanin" panose="00000400000000000000" pitchFamily="2" charset="-78"/>
            </a:endParaRPr>
          </a:p>
          <a:p>
            <a:pPr algn="just" rtl="1"/>
            <a:endParaRPr lang="fa-IR" sz="2400" b="1" dirty="0">
              <a:solidFill>
                <a:srgbClr val="00B050"/>
              </a:solidFill>
              <a:cs typeface="B Nazanin" panose="00000400000000000000" pitchFamily="2" charset="-7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solidFill>
                  <a:srgbClr val="FF0000"/>
                </a:solidFill>
                <a:cs typeface="B Nazanin" panose="00000400000000000000" pitchFamily="2" charset="-78"/>
              </a:rPr>
              <a:t>کاهش</a:t>
            </a:r>
            <a:r>
              <a:rPr lang="fa-IR" dirty="0">
                <a:cs typeface="B Nazanin" panose="00000400000000000000" pitchFamily="2" charset="-78"/>
              </a:rPr>
              <a:t> </a:t>
            </a:r>
            <a:r>
              <a:rPr lang="fa-IR" dirty="0">
                <a:solidFill>
                  <a:srgbClr val="FF0000"/>
                </a:solidFill>
                <a:cs typeface="B Nazanin" panose="00000400000000000000" pitchFamily="2" charset="-78"/>
              </a:rPr>
              <a:t>گلوکوکورتيکوئيدها</a:t>
            </a:r>
          </a:p>
        </p:txBody>
      </p:sp>
      <p:sp>
        <p:nvSpPr>
          <p:cNvPr id="3" name="Content Placeholder 2"/>
          <p:cNvSpPr>
            <a:spLocks noGrp="1"/>
          </p:cNvSpPr>
          <p:nvPr>
            <p:ph sz="quarter" idx="1"/>
          </p:nvPr>
        </p:nvSpPr>
        <p:spPr/>
        <p:txBody>
          <a:bodyPr/>
          <a:lstStyle/>
          <a:p>
            <a:pPr algn="just" rtl="1"/>
            <a:endParaRPr lang="fa-IR" b="1" dirty="0">
              <a:solidFill>
                <a:srgbClr val="00B050"/>
              </a:solidFill>
              <a:cs typeface="B Nazanin" panose="00000400000000000000" pitchFamily="2" charset="-78"/>
            </a:endParaRPr>
          </a:p>
          <a:p>
            <a:pPr algn="just" rtl="1"/>
            <a:endParaRPr lang="sv-SE" b="1" dirty="0">
              <a:solidFill>
                <a:srgbClr val="00B050"/>
              </a:solidFill>
              <a:cs typeface="B Nazanin" panose="00000400000000000000" pitchFamily="2" charset="-78"/>
            </a:endParaRPr>
          </a:p>
          <a:p>
            <a:pPr algn="just" rtl="1"/>
            <a:r>
              <a:rPr lang="fa-IR" b="1" dirty="0">
                <a:solidFill>
                  <a:srgbClr val="00B050"/>
                </a:solidFill>
                <a:cs typeface="B Nazanin" panose="00000400000000000000" pitchFamily="2" charset="-78"/>
              </a:rPr>
              <a:t>کاهش در ميزان گلوکوکورتيکوئيدها (عمدتا کورتيزول) </a:t>
            </a:r>
            <a:r>
              <a:rPr lang="fa-IR" sz="2400" b="1" u="sng" dirty="0">
                <a:solidFill>
                  <a:srgbClr val="00B050"/>
                </a:solidFill>
                <a:cs typeface="B Nazanin" panose="00000400000000000000" pitchFamily="2" charset="-78"/>
              </a:rPr>
              <a:t>بيماري آديسون </a:t>
            </a:r>
            <a:r>
              <a:rPr lang="fa-IR" b="1" dirty="0">
                <a:solidFill>
                  <a:srgbClr val="00B050"/>
                </a:solidFill>
                <a:cs typeface="B Nazanin" panose="00000400000000000000" pitchFamily="2" charset="-78"/>
              </a:rPr>
              <a:t>ناميده مي شود. </a:t>
            </a:r>
          </a:p>
          <a:p>
            <a:pPr algn="just" rtl="1"/>
            <a:endParaRPr lang="fa-IR" b="1" dirty="0">
              <a:solidFill>
                <a:srgbClr val="00B050"/>
              </a:solidFill>
              <a:cs typeface="B Nazanin" panose="00000400000000000000" pitchFamily="2" charset="-78"/>
            </a:endParaRPr>
          </a:p>
          <a:p>
            <a:pPr algn="just" rtl="1"/>
            <a:r>
              <a:rPr lang="fa-IR" b="1" dirty="0">
                <a:solidFill>
                  <a:srgbClr val="00B050"/>
                </a:solidFill>
                <a:cs typeface="B Nazanin" panose="00000400000000000000" pitchFamily="2" charset="-78"/>
              </a:rPr>
              <a:t> بصورت اوليه ناشي از اختلالات آدرنال و بطور ثانويه بعلت اختلالات هيپوفيزي و کاهش </a:t>
            </a:r>
            <a:r>
              <a:rPr lang="en-US" b="1" dirty="0">
                <a:solidFill>
                  <a:srgbClr val="00B050"/>
                </a:solidFill>
                <a:cs typeface="B Nazanin" panose="00000400000000000000" pitchFamily="2" charset="-78"/>
              </a:rPr>
              <a:t>ACTH</a:t>
            </a:r>
            <a:endParaRPr lang="fa-IR" b="1" dirty="0">
              <a:solidFill>
                <a:srgbClr val="00B050"/>
              </a:solidFill>
              <a:cs typeface="B Nazanin" panose="00000400000000000000" pitchFamily="2" charset="-7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A15EC3-C329-4EFC-96A6-8527A47E38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F16711FC-23E4-40DD-A6BC-577826160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6"/>
            <a:ext cx="12192000" cy="6858000"/>
          </a:xfrm>
          <a:prstGeom prst="rect">
            <a:avLst/>
          </a:prstGeom>
        </p:spPr>
      </p:pic>
    </p:spTree>
    <p:extLst>
      <p:ext uri="{BB962C8B-B14F-4D97-AF65-F5344CB8AC3E}">
        <p14:creationId xmlns:p14="http://schemas.microsoft.com/office/powerpoint/2010/main" val="2179743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dirty="0">
                <a:solidFill>
                  <a:srgbClr val="FF0000"/>
                </a:solidFill>
                <a:cs typeface="B Nazanin" pitchFamily="2" charset="-78"/>
              </a:rPr>
              <a:t>نارسايي اوليه آدرنال (بيماري آدسيون)</a:t>
            </a:r>
          </a:p>
        </p:txBody>
      </p:sp>
      <p:sp>
        <p:nvSpPr>
          <p:cNvPr id="3" name="Content Placeholder 2"/>
          <p:cNvSpPr>
            <a:spLocks noGrp="1"/>
          </p:cNvSpPr>
          <p:nvPr>
            <p:ph sz="quarter" idx="1"/>
          </p:nvPr>
        </p:nvSpPr>
        <p:spPr>
          <a:xfrm>
            <a:off x="338667" y="1892300"/>
            <a:ext cx="9274002" cy="3880773"/>
          </a:xfrm>
        </p:spPr>
        <p:txBody>
          <a:bodyPr>
            <a:normAutofit/>
          </a:bodyPr>
          <a:lstStyle/>
          <a:p>
            <a:pPr algn="just" rtl="1"/>
            <a:endParaRPr lang="en-US" sz="2400" b="1" dirty="0">
              <a:solidFill>
                <a:srgbClr val="00B050"/>
              </a:solidFill>
              <a:cs typeface="B Nazanin" panose="00000400000000000000" pitchFamily="2" charset="-78"/>
            </a:endParaRPr>
          </a:p>
          <a:p>
            <a:pPr algn="just" rtl="1"/>
            <a:r>
              <a:rPr lang="en-US" sz="2400" b="1" dirty="0">
                <a:solidFill>
                  <a:srgbClr val="00B050"/>
                </a:solidFill>
                <a:cs typeface="B Nazanin" panose="00000400000000000000" pitchFamily="2" charset="-78"/>
              </a:rPr>
              <a:t>Chronic Adrenal Insufficiency</a:t>
            </a:r>
          </a:p>
          <a:p>
            <a:pPr algn="just" rtl="1"/>
            <a:r>
              <a:rPr lang="en-US" sz="2400" b="1" dirty="0" err="1">
                <a:solidFill>
                  <a:srgbClr val="00B050"/>
                </a:solidFill>
                <a:cs typeface="B Nazanin" panose="00000400000000000000" pitchFamily="2" charset="-78"/>
              </a:rPr>
              <a:t>Hypocortisolism</a:t>
            </a:r>
            <a:endParaRPr lang="en-US" sz="2400" b="1" dirty="0">
              <a:solidFill>
                <a:srgbClr val="00B050"/>
              </a:solidFill>
              <a:cs typeface="B Nazanin" panose="00000400000000000000" pitchFamily="2" charset="-78"/>
            </a:endParaRPr>
          </a:p>
          <a:p>
            <a:pPr algn="just" rtl="1"/>
            <a:r>
              <a:rPr lang="fa-IR" b="1" dirty="0">
                <a:solidFill>
                  <a:srgbClr val="00B050"/>
                </a:solidFill>
                <a:cs typeface="B Nazanin" panose="00000400000000000000" pitchFamily="2" charset="-78"/>
              </a:rPr>
              <a:t>علل: </a:t>
            </a:r>
          </a:p>
          <a:p>
            <a:pPr lvl="1" algn="just" rtl="1"/>
            <a:r>
              <a:rPr lang="fa-IR" b="1" dirty="0">
                <a:solidFill>
                  <a:srgbClr val="00B050"/>
                </a:solidFill>
                <a:cs typeface="B Nazanin" panose="00000400000000000000" pitchFamily="2" charset="-78"/>
              </a:rPr>
              <a:t>تخريب يا نقص عملكرد پيشرونده غده آدرنال به علت بيماري موضعي يا اختلال سيستميك مانند: بيماري خود ايمن- بيماريهاي گرانولوماتوز (سل، ساركوئيدوز، عفونت‌هاي قارچي و </a:t>
            </a:r>
            <a:r>
              <a:rPr lang="en-US" b="1" dirty="0">
                <a:solidFill>
                  <a:srgbClr val="00B050"/>
                </a:solidFill>
                <a:cs typeface="B Nazanin" panose="00000400000000000000" pitchFamily="2" charset="-78"/>
              </a:rPr>
              <a:t>CMV</a:t>
            </a:r>
            <a:r>
              <a:rPr lang="fa-IR" b="1" dirty="0">
                <a:solidFill>
                  <a:srgbClr val="00B050"/>
                </a:solidFill>
                <a:cs typeface="B Nazanin" panose="00000400000000000000" pitchFamily="2" charset="-78"/>
              </a:rPr>
              <a:t>)- پرتو درماني شكم - ....</a:t>
            </a:r>
          </a:p>
          <a:p>
            <a:pPr algn="just" rtl="1">
              <a:buNone/>
            </a:pPr>
            <a:endParaRPr lang="en-US" b="1" dirty="0">
              <a:solidFill>
                <a:srgbClr val="00B050"/>
              </a:solidFill>
              <a:cs typeface="B Nazanin" panose="00000400000000000000" pitchFamily="2" charset="-78"/>
            </a:endParaRPr>
          </a:p>
          <a:p>
            <a:pPr algn="just" rtl="1">
              <a:buFont typeface="Wingdings" pitchFamily="2" charset="2"/>
              <a:buChar char="v"/>
            </a:pPr>
            <a:r>
              <a:rPr lang="fa-IR" sz="2400" b="1" dirty="0">
                <a:solidFill>
                  <a:srgbClr val="00B050"/>
                </a:solidFill>
                <a:cs typeface="B Nazanin" panose="00000400000000000000" pitchFamily="2" charset="-78"/>
              </a:rPr>
              <a:t>به علت آسيب تمام قشر، كمبود در تمام گروههاي استروئيدي آدرنال عارض ميشود.</a:t>
            </a:r>
          </a:p>
          <a:p>
            <a:pPr algn="just" rtl="1"/>
            <a:endParaRPr lang="fa-IR" b="1" dirty="0">
              <a:solidFill>
                <a:srgbClr val="00B050"/>
              </a:solidFill>
              <a:cs typeface="B Nazanin" panose="00000400000000000000" pitchFamily="2" charset="-7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rtl="1"/>
            <a:r>
              <a:rPr lang="fa-IR" dirty="0">
                <a:solidFill>
                  <a:srgbClr val="FF0000"/>
                </a:solidFill>
                <a:cs typeface="B Nazanin" panose="00000400000000000000" pitchFamily="2" charset="-78"/>
              </a:rPr>
              <a:t>علائم آديسون</a:t>
            </a:r>
          </a:p>
        </p:txBody>
      </p:sp>
      <p:sp>
        <p:nvSpPr>
          <p:cNvPr id="5" name="Content Placeholder 4"/>
          <p:cNvSpPr>
            <a:spLocks noGrp="1"/>
          </p:cNvSpPr>
          <p:nvPr>
            <p:ph sz="quarter" idx="1"/>
          </p:nvPr>
        </p:nvSpPr>
        <p:spPr>
          <a:xfrm>
            <a:off x="213168" y="1094119"/>
            <a:ext cx="9525000" cy="4669762"/>
          </a:xfrm>
        </p:spPr>
        <p:txBody>
          <a:bodyPr>
            <a:normAutofit/>
          </a:bodyPr>
          <a:lstStyle/>
          <a:p>
            <a:pPr algn="just" rtl="1"/>
            <a:endParaRPr lang="en-US" b="1" dirty="0">
              <a:solidFill>
                <a:srgbClr val="00B050"/>
              </a:solidFill>
              <a:cs typeface="B Nazanin" panose="00000400000000000000" pitchFamily="2" charset="-78"/>
            </a:endParaRPr>
          </a:p>
          <a:p>
            <a:pPr algn="just" rtl="1"/>
            <a:r>
              <a:rPr lang="fa-IR" sz="2400" b="1" dirty="0">
                <a:solidFill>
                  <a:srgbClr val="00B050"/>
                </a:solidFill>
                <a:cs typeface="B Nazanin" panose="00000400000000000000" pitchFamily="2" charset="-78"/>
              </a:rPr>
              <a:t>بروز تظاهرات باليني معمولا تدريجي، و درجه و شدت علائم به وسعت نقص بستگي دارد. </a:t>
            </a:r>
          </a:p>
          <a:p>
            <a:pPr algn="just" rtl="1"/>
            <a:endParaRPr lang="fa-IR" sz="2400" b="1" dirty="0">
              <a:solidFill>
                <a:srgbClr val="00B050"/>
              </a:solidFill>
              <a:cs typeface="B Nazanin" panose="00000400000000000000" pitchFamily="2" charset="-78"/>
            </a:endParaRPr>
          </a:p>
          <a:p>
            <a:pPr lvl="1" algn="just" rtl="1"/>
            <a:r>
              <a:rPr lang="fa-IR" sz="1900" b="1" dirty="0">
                <a:solidFill>
                  <a:srgbClr val="00B050"/>
                </a:solidFill>
                <a:cs typeface="B Nazanin" panose="00000400000000000000" pitchFamily="2" charset="-78"/>
              </a:rPr>
              <a:t>نقص </a:t>
            </a:r>
            <a:r>
              <a:rPr lang="fa-IR" sz="1900" b="1" dirty="0" err="1">
                <a:solidFill>
                  <a:srgbClr val="00B050"/>
                </a:solidFill>
                <a:cs typeface="B Nazanin" panose="00000400000000000000" pitchFamily="2" charset="-78"/>
              </a:rPr>
              <a:t>كامل</a:t>
            </a:r>
            <a:r>
              <a:rPr lang="fa-IR" sz="1900" b="1" dirty="0">
                <a:solidFill>
                  <a:srgbClr val="00B050"/>
                </a:solidFill>
                <a:cs typeface="B Nazanin" panose="00000400000000000000" pitchFamily="2" charset="-78"/>
              </a:rPr>
              <a:t> </a:t>
            </a:r>
            <a:r>
              <a:rPr lang="fa-IR" sz="1900" b="1" dirty="0" err="1">
                <a:solidFill>
                  <a:srgbClr val="00B050"/>
                </a:solidFill>
                <a:cs typeface="B Nazanin" panose="00000400000000000000" pitchFamily="2" charset="-78"/>
              </a:rPr>
              <a:t>گلوكوكورتيكوئيدها</a:t>
            </a:r>
            <a:r>
              <a:rPr lang="fa-IR" sz="1900" b="1" dirty="0">
                <a:solidFill>
                  <a:srgbClr val="00B050"/>
                </a:solidFill>
                <a:cs typeface="B Nazanin" panose="00000400000000000000" pitchFamily="2" charset="-78"/>
              </a:rPr>
              <a:t>: تظاهرات مختلف از جمله </a:t>
            </a:r>
            <a:r>
              <a:rPr lang="fa-IR" sz="1900" b="1" dirty="0" err="1">
                <a:solidFill>
                  <a:srgbClr val="00B050"/>
                </a:solidFill>
                <a:cs typeface="B Nazanin" panose="00000400000000000000" pitchFamily="2" charset="-78"/>
              </a:rPr>
              <a:t>خستگي</a:t>
            </a:r>
            <a:r>
              <a:rPr lang="fa-IR" sz="1900" b="1" dirty="0">
                <a:solidFill>
                  <a:srgbClr val="00B050"/>
                </a:solidFill>
                <a:cs typeface="B Nazanin" panose="00000400000000000000" pitchFamily="2" charset="-78"/>
              </a:rPr>
              <a:t>، ضعف، </a:t>
            </a:r>
            <a:r>
              <a:rPr lang="fa-IR" sz="1900" b="1" dirty="0" err="1">
                <a:solidFill>
                  <a:srgbClr val="00B050"/>
                </a:solidFill>
                <a:cs typeface="B Nazanin" panose="00000400000000000000" pitchFamily="2" charset="-78"/>
              </a:rPr>
              <a:t>كاهش</a:t>
            </a:r>
            <a:r>
              <a:rPr lang="fa-IR" sz="1900" b="1" dirty="0">
                <a:solidFill>
                  <a:srgbClr val="00B050"/>
                </a:solidFill>
                <a:cs typeface="B Nazanin" panose="00000400000000000000" pitchFamily="2" charset="-78"/>
              </a:rPr>
              <a:t> وزن</a:t>
            </a:r>
          </a:p>
          <a:p>
            <a:pPr lvl="1" algn="just" rtl="1"/>
            <a:endParaRPr lang="en-US" sz="1900" b="1" dirty="0">
              <a:solidFill>
                <a:srgbClr val="00B050"/>
              </a:solidFill>
              <a:cs typeface="B Nazanin" panose="00000400000000000000" pitchFamily="2" charset="-78"/>
            </a:endParaRPr>
          </a:p>
          <a:p>
            <a:pPr lvl="1" algn="just" rtl="1"/>
            <a:r>
              <a:rPr lang="fa-IR" sz="1900" b="1" dirty="0">
                <a:solidFill>
                  <a:srgbClr val="00B050"/>
                </a:solidFill>
                <a:cs typeface="B Nazanin" panose="00000400000000000000" pitchFamily="2" charset="-78"/>
              </a:rPr>
              <a:t>نقص كامل مينرالوكورتيكوئيدها: دهيدراتاسيون به همراه افت فشار خون، هيپوناترمي و هيپركالمي</a:t>
            </a:r>
          </a:p>
          <a:p>
            <a:pPr lvl="1" algn="just" rtl="1"/>
            <a:endParaRPr lang="en-US" sz="1900" b="1" dirty="0">
              <a:solidFill>
                <a:srgbClr val="00B050"/>
              </a:solidFill>
              <a:cs typeface="B Nazanin" panose="00000400000000000000" pitchFamily="2" charset="-78"/>
            </a:endParaRPr>
          </a:p>
          <a:p>
            <a:pPr lvl="1" algn="just" rtl="1">
              <a:buFont typeface="Wingdings" pitchFamily="2" charset="2"/>
              <a:buChar char="Ø"/>
            </a:pPr>
            <a:r>
              <a:rPr lang="fa-IR" sz="1900" b="1" dirty="0">
                <a:solidFill>
                  <a:srgbClr val="00B050"/>
                </a:solidFill>
                <a:cs typeface="B Nazanin" panose="00000400000000000000" pitchFamily="2" charset="-78"/>
              </a:rPr>
              <a:t>افزايش بيش از حد </a:t>
            </a:r>
            <a:r>
              <a:rPr lang="en-US" sz="1900" b="1" dirty="0">
                <a:solidFill>
                  <a:srgbClr val="00B050"/>
                </a:solidFill>
                <a:cs typeface="B Nazanin" panose="00000400000000000000" pitchFamily="2" charset="-78"/>
              </a:rPr>
              <a:t>ACTH</a:t>
            </a:r>
            <a:r>
              <a:rPr lang="fa-IR" sz="1900" b="1" dirty="0">
                <a:solidFill>
                  <a:srgbClr val="00B050"/>
                </a:solidFill>
                <a:cs typeface="B Nazanin" panose="00000400000000000000" pitchFamily="2" charset="-78"/>
              </a:rPr>
              <a:t> و محصولات همراه آن از ژن </a:t>
            </a:r>
            <a:r>
              <a:rPr lang="en-US" sz="1900" b="1" dirty="0">
                <a:solidFill>
                  <a:srgbClr val="00B050"/>
                </a:solidFill>
                <a:cs typeface="B Nazanin" panose="00000400000000000000" pitchFamily="2" charset="-78"/>
              </a:rPr>
              <a:t>POMC</a:t>
            </a:r>
            <a:r>
              <a:rPr lang="fa-IR" sz="1900" b="1" dirty="0">
                <a:solidFill>
                  <a:srgbClr val="00B050"/>
                </a:solidFill>
                <a:cs typeface="B Nazanin" panose="00000400000000000000" pitchFamily="2" charset="-78"/>
              </a:rPr>
              <a:t> مربوطه كه توسط سيستم فيدبك مهار نشده‌اند، مي‌تواند سبب </a:t>
            </a:r>
            <a:r>
              <a:rPr lang="fa-IR" sz="2800" b="1" u="sng" dirty="0" err="1">
                <a:solidFill>
                  <a:srgbClr val="00B050"/>
                </a:solidFill>
                <a:cs typeface="B Nazanin" panose="00000400000000000000" pitchFamily="2" charset="-78"/>
              </a:rPr>
              <a:t>هيپرپيگمانتاسيون</a:t>
            </a:r>
            <a:r>
              <a:rPr lang="fa-IR" sz="1900" b="1" dirty="0">
                <a:solidFill>
                  <a:srgbClr val="00B050"/>
                </a:solidFill>
                <a:cs typeface="B Nazanin" panose="00000400000000000000" pitchFamily="2" charset="-78"/>
              </a:rPr>
              <a:t> از طريق اثر هورمون محركه ملانوسيت‌ها گردد.</a:t>
            </a:r>
            <a:endParaRPr lang="en-US" sz="1900" b="1" dirty="0">
              <a:solidFill>
                <a:srgbClr val="00B050"/>
              </a:solidFill>
              <a:cs typeface="B Nazanin" panose="00000400000000000000" pitchFamily="2" charset="-78"/>
            </a:endParaRPr>
          </a:p>
          <a:p>
            <a:pPr algn="just" rtl="1">
              <a:buNone/>
            </a:pPr>
            <a:endParaRPr lang="en-US" sz="2400" b="1" dirty="0">
              <a:solidFill>
                <a:srgbClr val="00B050"/>
              </a:solidFill>
              <a:cs typeface="B Nazanin" panose="00000400000000000000" pitchFamily="2" charset="-7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solidFill>
                  <a:srgbClr val="FF0000"/>
                </a:solidFill>
                <a:cs typeface="B Nazanin" panose="00000400000000000000" pitchFamily="2" charset="-78"/>
              </a:rPr>
              <a:t>نارسايي ثانويه و ثالثيه</a:t>
            </a:r>
          </a:p>
        </p:txBody>
      </p:sp>
      <p:sp>
        <p:nvSpPr>
          <p:cNvPr id="3" name="Content Placeholder 2"/>
          <p:cNvSpPr>
            <a:spLocks noGrp="1"/>
          </p:cNvSpPr>
          <p:nvPr>
            <p:ph sz="quarter" idx="1"/>
          </p:nvPr>
        </p:nvSpPr>
        <p:spPr>
          <a:xfrm>
            <a:off x="338667" y="1371601"/>
            <a:ext cx="9274002" cy="4876799"/>
          </a:xfrm>
        </p:spPr>
        <p:txBody>
          <a:bodyPr>
            <a:normAutofit/>
          </a:bodyPr>
          <a:lstStyle/>
          <a:p>
            <a:pPr algn="just" rtl="1">
              <a:buNone/>
            </a:pPr>
            <a:endParaRPr lang="en-US" b="1" dirty="0">
              <a:solidFill>
                <a:srgbClr val="00B050"/>
              </a:solidFill>
              <a:cs typeface="B Nazanin" panose="00000400000000000000" pitchFamily="2" charset="-78"/>
            </a:endParaRPr>
          </a:p>
          <a:p>
            <a:pPr algn="just" rtl="1"/>
            <a:r>
              <a:rPr lang="fa-IR" sz="3200" b="1" dirty="0">
                <a:solidFill>
                  <a:srgbClr val="00B050"/>
                </a:solidFill>
                <a:cs typeface="B Nazanin" panose="00000400000000000000" pitchFamily="2" charset="-78"/>
              </a:rPr>
              <a:t>توليد ناكافي كورتيزول در اثر تخريب محور هيپوتالاموس–هيپوفيز و كاهش توانايي ترشح </a:t>
            </a:r>
            <a:r>
              <a:rPr lang="en-US" sz="3200" b="1" dirty="0">
                <a:solidFill>
                  <a:srgbClr val="00B050"/>
                </a:solidFill>
                <a:cs typeface="B Nazanin" panose="00000400000000000000" pitchFamily="2" charset="-78"/>
              </a:rPr>
              <a:t>ACTH</a:t>
            </a:r>
            <a:r>
              <a:rPr lang="fa-IR" sz="3200" b="1" dirty="0">
                <a:solidFill>
                  <a:srgbClr val="00B050"/>
                </a:solidFill>
                <a:cs typeface="B Nazanin" panose="00000400000000000000" pitchFamily="2" charset="-78"/>
              </a:rPr>
              <a:t> (ثانويه) يا </a:t>
            </a:r>
            <a:r>
              <a:rPr lang="en-US" sz="3200" b="1" dirty="0">
                <a:solidFill>
                  <a:srgbClr val="00B050"/>
                </a:solidFill>
                <a:cs typeface="B Nazanin" panose="00000400000000000000" pitchFamily="2" charset="-78"/>
              </a:rPr>
              <a:t>CRH</a:t>
            </a:r>
            <a:r>
              <a:rPr lang="fa-IR" sz="3200" b="1" dirty="0">
                <a:solidFill>
                  <a:srgbClr val="00B050"/>
                </a:solidFill>
                <a:cs typeface="B Nazanin" panose="00000400000000000000" pitchFamily="2" charset="-78"/>
              </a:rPr>
              <a:t> (ثالثيه) است. </a:t>
            </a:r>
          </a:p>
          <a:p>
            <a:pPr lvl="1" algn="just" rtl="1"/>
            <a:r>
              <a:rPr lang="fa-IR" sz="2400" b="1" dirty="0">
                <a:solidFill>
                  <a:srgbClr val="00B050"/>
                </a:solidFill>
                <a:cs typeface="B Nazanin" panose="00000400000000000000" pitchFamily="2" charset="-78"/>
              </a:rPr>
              <a:t>معمول ترين دليل نارسايي ثالثيه </a:t>
            </a:r>
            <a:r>
              <a:rPr lang="fa-IR" sz="2400" b="1" u="sng" dirty="0" err="1">
                <a:solidFill>
                  <a:srgbClr val="EC5D5E"/>
                </a:solidFill>
                <a:cs typeface="B Nazanin" panose="00000400000000000000" pitchFamily="2" charset="-78"/>
              </a:rPr>
              <a:t>تجويز</a:t>
            </a:r>
            <a:r>
              <a:rPr lang="fa-IR" sz="2400" b="1" u="sng" dirty="0">
                <a:solidFill>
                  <a:srgbClr val="EC5D5E"/>
                </a:solidFill>
                <a:cs typeface="B Nazanin" panose="00000400000000000000" pitchFamily="2" charset="-78"/>
              </a:rPr>
              <a:t> </a:t>
            </a:r>
            <a:r>
              <a:rPr lang="fa-IR" sz="2400" b="1" u="sng" dirty="0" err="1">
                <a:solidFill>
                  <a:srgbClr val="EC5D5E"/>
                </a:solidFill>
                <a:cs typeface="B Nazanin" panose="00000400000000000000" pitchFamily="2" charset="-78"/>
              </a:rPr>
              <a:t>فارماكولوژيك</a:t>
            </a:r>
            <a:r>
              <a:rPr lang="fa-IR" sz="2400" b="1" u="sng" dirty="0">
                <a:solidFill>
                  <a:srgbClr val="EC5D5E"/>
                </a:solidFill>
                <a:cs typeface="B Nazanin" panose="00000400000000000000" pitchFamily="2" charset="-78"/>
              </a:rPr>
              <a:t> مزمن گلوكوكورتيكوئيدهاست </a:t>
            </a:r>
            <a:r>
              <a:rPr lang="fa-IR" sz="2400" b="1" dirty="0">
                <a:solidFill>
                  <a:srgbClr val="00B050"/>
                </a:solidFill>
                <a:cs typeface="B Nazanin" panose="00000400000000000000" pitchFamily="2" charset="-78"/>
              </a:rPr>
              <a:t>كه سنتز </a:t>
            </a:r>
            <a:r>
              <a:rPr lang="en-US" sz="2400" b="1" dirty="0">
                <a:solidFill>
                  <a:srgbClr val="00B050"/>
                </a:solidFill>
                <a:cs typeface="B Nazanin" panose="00000400000000000000" pitchFamily="2" charset="-78"/>
              </a:rPr>
              <a:t>CRH</a:t>
            </a:r>
            <a:r>
              <a:rPr lang="fa-IR" sz="2400" b="1" dirty="0">
                <a:solidFill>
                  <a:srgbClr val="00B050"/>
                </a:solidFill>
                <a:cs typeface="B Nazanin" panose="00000400000000000000" pitchFamily="2" charset="-78"/>
              </a:rPr>
              <a:t> را مهار مي‌كند و به كاهش ترشح </a:t>
            </a:r>
            <a:r>
              <a:rPr lang="en-US" sz="2400" b="1" dirty="0">
                <a:solidFill>
                  <a:srgbClr val="00B050"/>
                </a:solidFill>
                <a:cs typeface="B Nazanin" panose="00000400000000000000" pitchFamily="2" charset="-78"/>
              </a:rPr>
              <a:t>ACTH</a:t>
            </a:r>
            <a:r>
              <a:rPr lang="fa-IR" sz="2400" b="1" dirty="0">
                <a:solidFill>
                  <a:srgbClr val="00B050"/>
                </a:solidFill>
                <a:cs typeface="B Nazanin" panose="00000400000000000000" pitchFamily="2" charset="-78"/>
              </a:rPr>
              <a:t> و كورتيزول منجر مي‌شود.</a:t>
            </a:r>
            <a:endParaRPr lang="en-US" sz="2400" b="1" dirty="0">
              <a:solidFill>
                <a:srgbClr val="00B050"/>
              </a:solidFill>
              <a:cs typeface="B Nazanin" panose="00000400000000000000" pitchFamily="2" charset="-78"/>
            </a:endParaRPr>
          </a:p>
          <a:p>
            <a:pPr algn="just" rtl="1"/>
            <a:endParaRPr lang="fa-IR" sz="2400" b="1" dirty="0">
              <a:solidFill>
                <a:srgbClr val="00B050"/>
              </a:solidFill>
              <a:cs typeface="B Nazanin" panose="00000400000000000000" pitchFamily="2" charset="-78"/>
            </a:endParaRPr>
          </a:p>
          <a:p>
            <a:pPr algn="just" rtl="1"/>
            <a:r>
              <a:rPr lang="fa-IR" sz="2400" b="1" dirty="0">
                <a:solidFill>
                  <a:srgbClr val="00B050"/>
                </a:solidFill>
                <a:cs typeface="B Nazanin" panose="00000400000000000000" pitchFamily="2" charset="-78"/>
              </a:rPr>
              <a:t>علائم باليني مشابه نوع اوليه هستند، بجز نبود </a:t>
            </a:r>
            <a:r>
              <a:rPr lang="fa-IR" sz="2400" b="1" u="sng" dirty="0" err="1">
                <a:solidFill>
                  <a:srgbClr val="00B050"/>
                </a:solidFill>
                <a:cs typeface="B Nazanin" panose="00000400000000000000" pitchFamily="2" charset="-78"/>
              </a:rPr>
              <a:t>هيپرپيگمانتاسيون</a:t>
            </a:r>
            <a:r>
              <a:rPr lang="fa-IR" sz="2400" b="1" u="sng" dirty="0">
                <a:solidFill>
                  <a:srgbClr val="00B050"/>
                </a:solidFill>
                <a:cs typeface="B Nazanin" panose="00000400000000000000" pitchFamily="2" charset="-78"/>
              </a:rPr>
              <a:t>.</a:t>
            </a:r>
          </a:p>
          <a:p>
            <a:pPr algn="just" rtl="1"/>
            <a:endParaRPr lang="fa-IR" b="1" dirty="0">
              <a:solidFill>
                <a:srgbClr val="00B050"/>
              </a:solidFill>
              <a:cs typeface="B Nazanin" panose="00000400000000000000" pitchFamily="2" charset="-7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1"/>
            <a:r>
              <a:rPr lang="fa-IR" dirty="0">
                <a:solidFill>
                  <a:srgbClr val="FF0000"/>
                </a:solidFill>
                <a:cs typeface="B Zar" pitchFamily="2" charset="-78"/>
              </a:rPr>
              <a:t>تست تحريكي </a:t>
            </a:r>
            <a:r>
              <a:rPr lang="en-US" dirty="0">
                <a:solidFill>
                  <a:srgbClr val="FF0000"/>
                </a:solidFill>
                <a:cs typeface="B Zar" pitchFamily="2" charset="-78"/>
              </a:rPr>
              <a:t>ACTH</a:t>
            </a:r>
            <a:r>
              <a:rPr lang="fa-IR" dirty="0">
                <a:solidFill>
                  <a:srgbClr val="FF0000"/>
                </a:solidFill>
                <a:cs typeface="B Zar" pitchFamily="2" charset="-78"/>
              </a:rPr>
              <a:t> (</a:t>
            </a:r>
            <a:r>
              <a:rPr lang="en-US" dirty="0" err="1">
                <a:solidFill>
                  <a:srgbClr val="FF0000"/>
                </a:solidFill>
                <a:cs typeface="B Zar" pitchFamily="2" charset="-78"/>
              </a:rPr>
              <a:t>Cocyntropin</a:t>
            </a:r>
            <a:r>
              <a:rPr lang="en-US" dirty="0">
                <a:solidFill>
                  <a:srgbClr val="FF0000"/>
                </a:solidFill>
                <a:cs typeface="B Zar" pitchFamily="2" charset="-78"/>
              </a:rPr>
              <a:t> test</a:t>
            </a:r>
            <a:r>
              <a:rPr lang="fa-IR" dirty="0">
                <a:solidFill>
                  <a:srgbClr val="FF0000"/>
                </a:solidFill>
                <a:cs typeface="B Zar" pitchFamily="2" charset="-78"/>
              </a:rPr>
              <a:t>) </a:t>
            </a:r>
            <a:endParaRPr lang="fa-IR" dirty="0">
              <a:solidFill>
                <a:srgbClr val="FF0000"/>
              </a:solidFill>
              <a:cs typeface="B Nazanin" pitchFamily="2" charset="-78"/>
            </a:endParaRPr>
          </a:p>
        </p:txBody>
      </p:sp>
      <p:sp>
        <p:nvSpPr>
          <p:cNvPr id="3" name="Content Placeholder 2"/>
          <p:cNvSpPr>
            <a:spLocks noGrp="1"/>
          </p:cNvSpPr>
          <p:nvPr>
            <p:ph sz="quarter" idx="1"/>
          </p:nvPr>
        </p:nvSpPr>
        <p:spPr>
          <a:xfrm>
            <a:off x="136968" y="1371600"/>
            <a:ext cx="9677400" cy="4669762"/>
          </a:xfrm>
        </p:spPr>
        <p:txBody>
          <a:bodyPr>
            <a:normAutofit/>
          </a:bodyPr>
          <a:lstStyle/>
          <a:p>
            <a:pPr algn="just" rtl="1">
              <a:buFont typeface="Wingdings" panose="05000000000000000000" pitchFamily="2" charset="2"/>
              <a:buChar char="Ø"/>
            </a:pPr>
            <a:endParaRPr lang="fa-IR" sz="2800" b="1" dirty="0">
              <a:solidFill>
                <a:srgbClr val="00B050"/>
              </a:solidFill>
              <a:cs typeface="B Nazanin" panose="00000400000000000000" pitchFamily="2" charset="-78"/>
            </a:endParaRPr>
          </a:p>
          <a:p>
            <a:pPr algn="just" rtl="1">
              <a:buFont typeface="Wingdings" panose="05000000000000000000" pitchFamily="2" charset="2"/>
              <a:buChar char="Ø"/>
            </a:pPr>
            <a:r>
              <a:rPr lang="fa-IR" sz="2800" b="1" dirty="0">
                <a:solidFill>
                  <a:srgbClr val="00B050"/>
                </a:solidFill>
                <a:cs typeface="B Nazanin" panose="00000400000000000000" pitchFamily="2" charset="-78"/>
              </a:rPr>
              <a:t>براي اثبات </a:t>
            </a:r>
            <a:r>
              <a:rPr lang="fa-IR" sz="3200" b="1" u="sng" dirty="0">
                <a:solidFill>
                  <a:srgbClr val="FF9900"/>
                </a:solidFill>
                <a:cs typeface="B Nazanin" panose="00000400000000000000" pitchFamily="2" charset="-78"/>
              </a:rPr>
              <a:t>ظرفيت عملكردي آدرنال </a:t>
            </a:r>
            <a:r>
              <a:rPr lang="fa-IR" sz="2800" b="1" dirty="0">
                <a:solidFill>
                  <a:srgbClr val="00B050"/>
                </a:solidFill>
                <a:cs typeface="B Nazanin" panose="00000400000000000000" pitchFamily="2" charset="-78"/>
              </a:rPr>
              <a:t>در سنتز كورتيزول: </a:t>
            </a:r>
            <a:endParaRPr lang="en-US" sz="2800" b="1" dirty="0">
              <a:solidFill>
                <a:srgbClr val="00B050"/>
              </a:solidFill>
              <a:cs typeface="B Nazanin" panose="00000400000000000000" pitchFamily="2" charset="-78"/>
            </a:endParaRPr>
          </a:p>
          <a:p>
            <a:pPr marL="0" indent="0" algn="just" rtl="1">
              <a:buNone/>
            </a:pPr>
            <a:r>
              <a:rPr lang="fa-IR" sz="2800" b="1" dirty="0">
                <a:solidFill>
                  <a:srgbClr val="00B050"/>
                </a:solidFill>
                <a:cs typeface="B Nazanin" panose="00000400000000000000" pitchFamily="2" charset="-78"/>
              </a:rPr>
              <a:t>در افراد سالم تجويز </a:t>
            </a:r>
            <a:r>
              <a:rPr lang="en-US" sz="2800" b="1" dirty="0">
                <a:solidFill>
                  <a:srgbClr val="00B050"/>
                </a:solidFill>
                <a:cs typeface="B Nazanin" panose="00000400000000000000" pitchFamily="2" charset="-78"/>
              </a:rPr>
              <a:t>ACTH</a:t>
            </a:r>
            <a:r>
              <a:rPr lang="fa-IR" sz="2800" b="1" dirty="0">
                <a:solidFill>
                  <a:srgbClr val="00B050"/>
                </a:solidFill>
                <a:cs typeface="B Nazanin" panose="00000400000000000000" pitchFamily="2" charset="-78"/>
              </a:rPr>
              <a:t> اگزوژن در عرض 60 دقيقه موجب </a:t>
            </a:r>
            <a:r>
              <a:rPr lang="fa-IR" sz="2800" b="1" u="sng" dirty="0">
                <a:solidFill>
                  <a:srgbClr val="FF9900"/>
                </a:solidFill>
                <a:cs typeface="B Nazanin" panose="00000400000000000000" pitchFamily="2" charset="-78"/>
              </a:rPr>
              <a:t>افزايش 3-2 برابري </a:t>
            </a:r>
            <a:r>
              <a:rPr lang="fa-IR" sz="2800" b="1" dirty="0">
                <a:solidFill>
                  <a:srgbClr val="00B050"/>
                </a:solidFill>
                <a:cs typeface="B Nazanin" panose="00000400000000000000" pitchFamily="2" charset="-78"/>
              </a:rPr>
              <a:t>ترشح كورتيزول مي شود كه در آتروفي آدرنال </a:t>
            </a:r>
            <a:r>
              <a:rPr lang="fa-IR" sz="2800" b="1" dirty="0" err="1">
                <a:solidFill>
                  <a:srgbClr val="00B050"/>
                </a:solidFill>
                <a:cs typeface="B Nazanin" panose="00000400000000000000" pitchFamily="2" charset="-78"/>
              </a:rPr>
              <a:t>يا</a:t>
            </a:r>
            <a:r>
              <a:rPr lang="fa-IR" sz="2800" b="1" dirty="0">
                <a:solidFill>
                  <a:srgbClr val="00B050"/>
                </a:solidFill>
                <a:cs typeface="B Nazanin" panose="00000400000000000000" pitchFamily="2" charset="-78"/>
              </a:rPr>
              <a:t> نارسایی اوليه قشرآدرنال ديده نميشود. </a:t>
            </a:r>
            <a:endParaRPr lang="en-US" sz="2800" b="1" dirty="0">
              <a:solidFill>
                <a:srgbClr val="00B050"/>
              </a:solidFill>
              <a:cs typeface="B Nazanin" panose="00000400000000000000" pitchFamily="2" charset="-78"/>
            </a:endParaRPr>
          </a:p>
          <a:p>
            <a:pPr algn="just" rtl="1"/>
            <a:r>
              <a:rPr lang="fa-IR" sz="2400" b="1" dirty="0" err="1">
                <a:solidFill>
                  <a:srgbClr val="00B050"/>
                </a:solidFill>
                <a:cs typeface="B Nazanin" panose="00000400000000000000" pitchFamily="2" charset="-78"/>
              </a:rPr>
              <a:t>پيك</a:t>
            </a:r>
            <a:r>
              <a:rPr lang="fa-IR" sz="2400" b="1" dirty="0">
                <a:solidFill>
                  <a:srgbClr val="00B050"/>
                </a:solidFill>
                <a:cs typeface="B Nazanin" panose="00000400000000000000" pitchFamily="2" charset="-78"/>
              </a:rPr>
              <a:t> پلاسمايي كورتيزول  </a:t>
            </a:r>
            <a:r>
              <a:rPr lang="en-US" sz="2400" b="1" u="sng" dirty="0">
                <a:solidFill>
                  <a:srgbClr val="FF9900"/>
                </a:solidFill>
                <a:cs typeface="B Nazanin" panose="00000400000000000000" pitchFamily="2" charset="-78"/>
                <a:sym typeface="Symbol"/>
              </a:rPr>
              <a:t></a:t>
            </a:r>
            <a:r>
              <a:rPr lang="en-US" sz="2400" b="1" u="sng" dirty="0">
                <a:solidFill>
                  <a:srgbClr val="FF9900"/>
                </a:solidFill>
                <a:cs typeface="B Nazanin" panose="00000400000000000000" pitchFamily="2" charset="-78"/>
              </a:rPr>
              <a:t>g/dl</a:t>
            </a:r>
            <a:r>
              <a:rPr lang="fa-IR" sz="2400" b="1" u="sng" dirty="0">
                <a:solidFill>
                  <a:srgbClr val="FF9900"/>
                </a:solidFill>
                <a:cs typeface="B Nazanin" panose="00000400000000000000" pitchFamily="2" charset="-78"/>
              </a:rPr>
              <a:t> 20</a:t>
            </a:r>
            <a:r>
              <a:rPr lang="en-US" sz="2400" b="1" u="sng" dirty="0">
                <a:solidFill>
                  <a:srgbClr val="FF9900"/>
                </a:solidFill>
                <a:cs typeface="B Nazanin" panose="00000400000000000000" pitchFamily="2" charset="-78"/>
              </a:rPr>
              <a:t>&gt; </a:t>
            </a:r>
            <a:r>
              <a:rPr lang="fa-IR" sz="2400" b="1" u="sng" dirty="0">
                <a:solidFill>
                  <a:srgbClr val="FF9900"/>
                </a:solidFill>
                <a:cs typeface="B Nazanin" panose="00000400000000000000" pitchFamily="2" charset="-78"/>
              </a:rPr>
              <a:t> </a:t>
            </a:r>
            <a:r>
              <a:rPr lang="fa-IR" sz="2400" b="1" dirty="0">
                <a:solidFill>
                  <a:srgbClr val="00B050"/>
                </a:solidFill>
                <a:cs typeface="B Nazanin" panose="00000400000000000000" pitchFamily="2" charset="-78"/>
              </a:rPr>
              <a:t>طي يکساعت پس از تزريق </a:t>
            </a:r>
            <a:r>
              <a:rPr lang="en-US" sz="2400" b="1" dirty="0">
                <a:solidFill>
                  <a:srgbClr val="00B050"/>
                </a:solidFill>
                <a:cs typeface="B Nazanin" panose="00000400000000000000" pitchFamily="2" charset="-78"/>
              </a:rPr>
              <a:t>IV</a:t>
            </a:r>
            <a:r>
              <a:rPr lang="fa-IR" sz="2400" b="1" dirty="0">
                <a:solidFill>
                  <a:srgbClr val="00B050"/>
                </a:solidFill>
                <a:cs typeface="B Nazanin" panose="00000400000000000000" pitchFamily="2" charset="-78"/>
              </a:rPr>
              <a:t> پاسخ </a:t>
            </a:r>
            <a:r>
              <a:rPr lang="fa-IR" sz="2400" b="1" u="sng" dirty="0">
                <a:solidFill>
                  <a:srgbClr val="00B050"/>
                </a:solidFill>
                <a:cs typeface="B Nazanin" panose="00000400000000000000" pitchFamily="2" charset="-78"/>
              </a:rPr>
              <a:t>طبيعي</a:t>
            </a:r>
            <a:r>
              <a:rPr lang="fa-IR" sz="2400" b="1" dirty="0">
                <a:solidFill>
                  <a:srgbClr val="00B050"/>
                </a:solidFill>
                <a:cs typeface="B Nazanin" panose="00000400000000000000" pitchFamily="2" charset="-78"/>
              </a:rPr>
              <a:t> تلقي </a:t>
            </a:r>
            <a:r>
              <a:rPr lang="fa-IR" sz="2400" b="1" dirty="0" err="1">
                <a:solidFill>
                  <a:srgbClr val="00B050"/>
                </a:solidFill>
                <a:cs typeface="B Nazanin" panose="00000400000000000000" pitchFamily="2" charset="-78"/>
              </a:rPr>
              <a:t>مي</a:t>
            </a:r>
            <a:r>
              <a:rPr lang="fa-IR" sz="2400" b="1" dirty="0">
                <a:solidFill>
                  <a:srgbClr val="00B050"/>
                </a:solidFill>
                <a:cs typeface="B Nazanin" panose="00000400000000000000" pitchFamily="2" charset="-78"/>
              </a:rPr>
              <a:t> شود و مشکل از آدرنال </a:t>
            </a:r>
            <a:r>
              <a:rPr lang="fa-IR" sz="2400" b="1" dirty="0" err="1">
                <a:solidFill>
                  <a:srgbClr val="00B050"/>
                </a:solidFill>
                <a:cs typeface="B Nazanin" panose="00000400000000000000" pitchFamily="2" charset="-78"/>
              </a:rPr>
              <a:t>نمی</a:t>
            </a:r>
            <a:r>
              <a:rPr lang="fa-IR" sz="2400" b="1" dirty="0">
                <a:solidFill>
                  <a:srgbClr val="00B050"/>
                </a:solidFill>
                <a:cs typeface="B Nazanin" panose="00000400000000000000" pitchFamily="2" charset="-78"/>
              </a:rPr>
              <a:t> باشد. و حتما مشکل ثانویه یا ثالثیه می باشد.</a:t>
            </a:r>
            <a:endParaRPr lang="en-US" b="1" dirty="0">
              <a:solidFill>
                <a:srgbClr val="00B050"/>
              </a:solidFill>
              <a:cs typeface="B Nazanin" panose="00000400000000000000" pitchFamily="2" charset="-78"/>
            </a:endParaRPr>
          </a:p>
          <a:p>
            <a:pPr algn="just" rtl="1">
              <a:buFont typeface="Wingdings" panose="05000000000000000000" pitchFamily="2" charset="2"/>
              <a:buChar char="Ø"/>
            </a:pPr>
            <a:endParaRPr lang="fa-IR"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61632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48617-6B12-4B7A-86DE-FA0489F22F80}"/>
              </a:ext>
            </a:extLst>
          </p:cNvPr>
          <p:cNvSpPr/>
          <p:nvPr/>
        </p:nvSpPr>
        <p:spPr>
          <a:xfrm>
            <a:off x="457200" y="914400"/>
            <a:ext cx="9372600" cy="3662541"/>
          </a:xfrm>
          <a:prstGeom prst="rect">
            <a:avLst/>
          </a:prstGeom>
        </p:spPr>
        <p:txBody>
          <a:bodyPr wrap="square">
            <a:spAutoFit/>
          </a:bodyPr>
          <a:lstStyle/>
          <a:p>
            <a:pPr marL="457200" marR="0" lvl="1" indent="0" algn="just" defTabSz="914400" rtl="1" eaLnBrk="1" fontAlgn="auto" latinLnBrk="0" hangingPunct="1">
              <a:lnSpc>
                <a:spcPct val="100000"/>
              </a:lnSpc>
              <a:spcBef>
                <a:spcPts val="0"/>
              </a:spcBef>
              <a:spcAft>
                <a:spcPts val="0"/>
              </a:spcAft>
              <a:buClrTx/>
              <a:buSzTx/>
              <a:buFontTx/>
              <a:buNone/>
              <a:tabLst/>
              <a:defRPr/>
            </a:pPr>
            <a:r>
              <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تست </a:t>
            </a:r>
            <a:r>
              <a:rPr kumimoji="0" lang="fa-IR" sz="44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تحريك</a:t>
            </a:r>
            <a:r>
              <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با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CRH</a:t>
            </a:r>
            <a:r>
              <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a:t>
            </a:r>
            <a:endParaRPr kumimoji="0" lang="en-US"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457200" marR="0" lvl="1" indent="0" algn="just" defTabSz="914400" rtl="1" eaLnBrk="1" fontAlgn="auto" latinLnBrk="0" hangingPunct="1">
              <a:lnSpc>
                <a:spcPct val="100000"/>
              </a:lnSpc>
              <a:spcBef>
                <a:spcPts val="0"/>
              </a:spcBef>
              <a:spcAft>
                <a:spcPts val="0"/>
              </a:spcAft>
              <a:buClrTx/>
              <a:buSzTx/>
              <a:buFontTx/>
              <a:buNone/>
              <a:tabLst/>
              <a:defRPr/>
            </a:pPr>
            <a:endParaRPr kumimoji="0" lang="fa-IR" sz="4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800100" marR="0" lvl="1"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در افراد نرمال طي180-60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دقيقه</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پس از </a:t>
            </a:r>
            <a:r>
              <a:rPr kumimoji="0" lang="fa-IR" sz="20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تزريق</a:t>
            </a:r>
            <a:r>
              <a:rPr kumimoji="0" lang="fa-IR" sz="20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CRH</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ترشح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ACTH</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را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داريم</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a:t>
            </a:r>
            <a:endParaRPr kumimoji="0" lang="en-US"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endParaRPr>
          </a:p>
          <a:p>
            <a:pPr marL="800100" marR="0" lvl="1"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endParaRPr>
          </a:p>
          <a:p>
            <a:pPr marL="800100" marR="0" lvl="1"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در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تشخيص</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ثالثيه</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از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ثانويه</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به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كار</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مي‌رود</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در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نارسايي</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ثالثيه</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با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تجويز</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CRH</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وريدي</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افزايش</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ACTH</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داريم</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(مشکل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هیپوتالاموس</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a:t>
            </a:r>
            <a:endParaRPr kumimoji="0" lang="en-US"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endParaRPr>
          </a:p>
          <a:p>
            <a:pPr marL="800100" marR="0" lvl="1"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endParaRPr>
          </a:p>
          <a:p>
            <a:pPr marL="800100" marR="0" lvl="1"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اما در نوع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ثانويه</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تنها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تغييرات</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اندكي</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مشاهده </a:t>
            </a:r>
            <a:r>
              <a:rPr kumimoji="0" lang="fa-IR" sz="2400" b="1" i="0" u="none" strike="noStrike" kern="1200" cap="none" spc="0" normalizeH="0" baseline="0" noProof="0" dirty="0" err="1">
                <a:ln>
                  <a:noFill/>
                </a:ln>
                <a:solidFill>
                  <a:srgbClr val="00B050"/>
                </a:solidFill>
                <a:effectLst/>
                <a:uLnTx/>
                <a:uFillTx/>
                <a:latin typeface="Trebuchet MS" panose="020B0603020202020204"/>
                <a:ea typeface="+mn-ea"/>
                <a:cs typeface="B Nazanin" panose="00000400000000000000" pitchFamily="2" charset="-78"/>
              </a:rPr>
              <a:t>مي‌شود</a:t>
            </a:r>
            <a:r>
              <a:rPr kumimoji="0" lang="fa-IR"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rPr>
              <a:t> و هیپوفیز مشکل دارد.</a:t>
            </a:r>
            <a:endParaRPr kumimoji="0" lang="en-US" sz="2400" b="1" i="0" u="none" strike="noStrike" kern="1200" cap="none" spc="0" normalizeH="0" baseline="0" noProof="0" dirty="0">
              <a:ln>
                <a:noFill/>
              </a:ln>
              <a:solidFill>
                <a:srgbClr val="00B050"/>
              </a:solidFill>
              <a:effectLst/>
              <a:uLnTx/>
              <a:uFillTx/>
              <a:latin typeface="Trebuchet MS" panose="020B0603020202020204"/>
              <a:ea typeface="+mn-ea"/>
              <a:cs typeface="B Nazanin" panose="00000400000000000000" pitchFamily="2" charset="-78"/>
            </a:endParaRPr>
          </a:p>
        </p:txBody>
      </p:sp>
    </p:spTree>
    <p:extLst>
      <p:ext uri="{BB962C8B-B14F-4D97-AF65-F5344CB8AC3E}">
        <p14:creationId xmlns:p14="http://schemas.microsoft.com/office/powerpoint/2010/main" val="2294227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1"/>
            <a:r>
              <a:rPr lang="fa-IR" dirty="0">
                <a:solidFill>
                  <a:srgbClr val="FF0000"/>
                </a:solidFill>
                <a:cs typeface="B Nazanin" panose="00000400000000000000" pitchFamily="2" charset="-78"/>
              </a:rPr>
              <a:t>تست تحریکی </a:t>
            </a:r>
            <a:r>
              <a:rPr lang="fa-IR" dirty="0" err="1">
                <a:solidFill>
                  <a:srgbClr val="FF0000"/>
                </a:solidFill>
                <a:cs typeface="B Nazanin" panose="00000400000000000000" pitchFamily="2" charset="-78"/>
              </a:rPr>
              <a:t>متي</a:t>
            </a:r>
            <a:r>
              <a:rPr lang="fa-IR" dirty="0">
                <a:solidFill>
                  <a:srgbClr val="FF0000"/>
                </a:solidFill>
                <a:cs typeface="B Nazanin" panose="00000400000000000000" pitchFamily="2" charset="-78"/>
              </a:rPr>
              <a:t> راپون ( </a:t>
            </a:r>
            <a:r>
              <a:rPr lang="en-US" dirty="0" err="1">
                <a:solidFill>
                  <a:srgbClr val="FF0000"/>
                </a:solidFill>
                <a:cs typeface="B Nazanin" panose="00000400000000000000" pitchFamily="2" charset="-78"/>
              </a:rPr>
              <a:t>Metyrapone</a:t>
            </a:r>
            <a:r>
              <a:rPr lang="fa-IR" dirty="0">
                <a:solidFill>
                  <a:srgbClr val="FF0000"/>
                </a:solidFill>
                <a:cs typeface="B Nazanin" panose="00000400000000000000" pitchFamily="2" charset="-78"/>
              </a:rPr>
              <a:t>): </a:t>
            </a:r>
            <a:endParaRPr lang="en-US" dirty="0">
              <a:solidFill>
                <a:srgbClr val="FF0000"/>
              </a:solidFill>
              <a:cs typeface="B Nazanin" panose="00000400000000000000" pitchFamily="2" charset="-78"/>
            </a:endParaRPr>
          </a:p>
        </p:txBody>
      </p:sp>
      <p:sp>
        <p:nvSpPr>
          <p:cNvPr id="3" name="Content Placeholder 2"/>
          <p:cNvSpPr>
            <a:spLocks noGrp="1"/>
          </p:cNvSpPr>
          <p:nvPr>
            <p:ph sz="quarter" idx="1"/>
          </p:nvPr>
        </p:nvSpPr>
        <p:spPr>
          <a:xfrm>
            <a:off x="22668" y="1901371"/>
            <a:ext cx="9906000" cy="3880773"/>
          </a:xfrm>
        </p:spPr>
        <p:txBody>
          <a:bodyPr>
            <a:normAutofit/>
          </a:bodyPr>
          <a:lstStyle/>
          <a:p>
            <a:pPr algn="just" rtl="1">
              <a:buFont typeface="Courier New" pitchFamily="49" charset="0"/>
              <a:buChar char="o"/>
            </a:pPr>
            <a:endParaRPr lang="fa-IR" sz="2800" b="1" dirty="0">
              <a:solidFill>
                <a:srgbClr val="00B050"/>
              </a:solidFill>
              <a:cs typeface="B Nazanin" panose="00000400000000000000" pitchFamily="2" charset="-78"/>
            </a:endParaRPr>
          </a:p>
          <a:p>
            <a:pPr algn="just" rtl="1">
              <a:buFont typeface="Courier New" pitchFamily="49" charset="0"/>
              <a:buChar char="o"/>
            </a:pPr>
            <a:r>
              <a:rPr lang="fa-IR" sz="2800" b="1" dirty="0">
                <a:solidFill>
                  <a:srgbClr val="00B050"/>
                </a:solidFill>
                <a:cs typeface="B Nazanin" panose="00000400000000000000" pitchFamily="2" charset="-78"/>
              </a:rPr>
              <a:t>مهار كننده آنزيم 11- </a:t>
            </a:r>
            <a:r>
              <a:rPr lang="en-US" sz="2800" b="1" dirty="0">
                <a:solidFill>
                  <a:srgbClr val="00B050"/>
                </a:solidFill>
                <a:cs typeface="B Nazanin" panose="00000400000000000000" pitchFamily="2" charset="-78"/>
                <a:sym typeface="Symbol"/>
              </a:rPr>
              <a:t></a:t>
            </a:r>
            <a:r>
              <a:rPr lang="fa-IR" sz="2800" b="1" dirty="0">
                <a:solidFill>
                  <a:srgbClr val="00B050"/>
                </a:solidFill>
                <a:cs typeface="B Nazanin" panose="00000400000000000000" pitchFamily="2" charset="-78"/>
              </a:rPr>
              <a:t>- هيدروكسيلاز و افت مقدار كورتيزول در پلاسما كه به </a:t>
            </a:r>
            <a:r>
              <a:rPr lang="fa-IR" sz="2800" b="1" u="sng" dirty="0">
                <a:solidFill>
                  <a:srgbClr val="00B050"/>
                </a:solidFill>
                <a:cs typeface="B Nazanin" panose="00000400000000000000" pitchFamily="2" charset="-78"/>
              </a:rPr>
              <a:t>افزايش </a:t>
            </a:r>
            <a:r>
              <a:rPr lang="en-US" sz="2800" b="1" u="sng" dirty="0">
                <a:solidFill>
                  <a:srgbClr val="00B050"/>
                </a:solidFill>
                <a:cs typeface="B Nazanin" panose="00000400000000000000" pitchFamily="2" charset="-78"/>
              </a:rPr>
              <a:t>ACTH</a:t>
            </a:r>
            <a:r>
              <a:rPr lang="fa-IR" sz="2800" b="1" u="sng" dirty="0">
                <a:solidFill>
                  <a:srgbClr val="00B050"/>
                </a:solidFill>
                <a:cs typeface="B Nazanin" panose="00000400000000000000" pitchFamily="2" charset="-78"/>
              </a:rPr>
              <a:t> منجر </a:t>
            </a:r>
            <a:r>
              <a:rPr lang="fa-IR" sz="2800" b="1" dirty="0">
                <a:solidFill>
                  <a:srgbClr val="00B050"/>
                </a:solidFill>
                <a:cs typeface="B Nazanin" panose="00000400000000000000" pitchFamily="2" charset="-78"/>
              </a:rPr>
              <a:t>مي شود. </a:t>
            </a:r>
          </a:p>
          <a:p>
            <a:pPr algn="just" rtl="1">
              <a:buFont typeface="Courier New" pitchFamily="49" charset="0"/>
              <a:buChar char="o"/>
            </a:pPr>
            <a:endParaRPr lang="fa-IR" sz="2800" b="1" dirty="0">
              <a:solidFill>
                <a:srgbClr val="00B050"/>
              </a:solidFill>
              <a:cs typeface="B Nazanin" panose="00000400000000000000" pitchFamily="2" charset="-78"/>
            </a:endParaRPr>
          </a:p>
          <a:p>
            <a:pPr algn="just" rtl="1">
              <a:buFont typeface="Courier New" pitchFamily="49" charset="0"/>
              <a:buChar char="o"/>
            </a:pPr>
            <a:r>
              <a:rPr lang="fa-IR" sz="2800" b="1" dirty="0">
                <a:solidFill>
                  <a:srgbClr val="00B050"/>
                </a:solidFill>
                <a:cs typeface="B Nazanin" panose="00000400000000000000" pitchFamily="2" charset="-78"/>
              </a:rPr>
              <a:t>همچنين تجمع 11-داكسي كورتيزول (سوبستراي اين آنزيم) </a:t>
            </a:r>
            <a:r>
              <a:rPr lang="fa-IR" sz="2800" b="1" u="sng" dirty="0">
                <a:solidFill>
                  <a:srgbClr val="FFC000"/>
                </a:solidFill>
                <a:cs typeface="B Nazanin" panose="00000400000000000000" pitchFamily="2" charset="-78"/>
              </a:rPr>
              <a:t>طي 3 ساعت پس از تزريق- 14 تا 18 برابر، که </a:t>
            </a:r>
            <a:r>
              <a:rPr lang="fa-IR" sz="2800" b="1" dirty="0">
                <a:solidFill>
                  <a:srgbClr val="7030A0"/>
                </a:solidFill>
                <a:cs typeface="B Nazanin" panose="00000400000000000000" pitchFamily="2" charset="-78"/>
              </a:rPr>
              <a:t>عدم افزايش نشانه نقص اوليه آدرنال می باشد. (</a:t>
            </a:r>
            <a:r>
              <a:rPr lang="fa-IR" sz="2800" b="1" dirty="0" err="1">
                <a:solidFill>
                  <a:srgbClr val="7030A0"/>
                </a:solidFill>
                <a:cs typeface="B Nazanin" panose="00000400000000000000" pitchFamily="2" charset="-78"/>
              </a:rPr>
              <a:t>نا‌توانی</a:t>
            </a:r>
            <a:r>
              <a:rPr lang="fa-IR" sz="2800" b="1" dirty="0">
                <a:solidFill>
                  <a:srgbClr val="7030A0"/>
                </a:solidFill>
                <a:cs typeface="B Nazanin" panose="00000400000000000000" pitchFamily="2" charset="-78"/>
              </a:rPr>
              <a:t> در تولید به دلیل نارسایی)</a:t>
            </a:r>
            <a:endParaRPr lang="en-US" sz="2800" b="1" dirty="0">
              <a:solidFill>
                <a:srgbClr val="00B050"/>
              </a:solidFill>
              <a:cs typeface="B Nazanin" panose="00000400000000000000" pitchFamily="2" charset="-78"/>
            </a:endParaRPr>
          </a:p>
          <a:p>
            <a:pPr algn="just" rtl="1"/>
            <a:endParaRPr lang="en-US"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1473987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http://radiographics.rsna.org/content/vol27/issue4/images/large/g07jl30c01x.jpeg">
            <a:extLst>
              <a:ext uri="{FF2B5EF4-FFF2-40B4-BE49-F238E27FC236}">
                <a16:creationId xmlns:a16="http://schemas.microsoft.com/office/drawing/2014/main" id="{884EBDCF-E5B5-4991-A8BE-EE6546913321}"/>
              </a:ext>
            </a:extLst>
          </p:cNvPr>
          <p:cNvPicPr>
            <a:picLocks noChangeAspect="1" noChangeArrowheads="1"/>
          </p:cNvPicPr>
          <p:nvPr/>
        </p:nvPicPr>
        <p:blipFill>
          <a:blip r:embed="rId2" cstate="print"/>
          <a:srcRect/>
          <a:stretch>
            <a:fillRect/>
          </a:stretch>
        </p:blipFill>
        <p:spPr bwMode="auto">
          <a:xfrm>
            <a:off x="-19050" y="429773"/>
            <a:ext cx="12211050" cy="6428227"/>
          </a:xfrm>
          <a:prstGeom prst="rect">
            <a:avLst/>
          </a:prstGeom>
          <a:noFill/>
        </p:spPr>
      </p:pic>
      <p:sp>
        <p:nvSpPr>
          <p:cNvPr id="2" name="Subtitle 4">
            <a:extLst>
              <a:ext uri="{FF2B5EF4-FFF2-40B4-BE49-F238E27FC236}">
                <a16:creationId xmlns:a16="http://schemas.microsoft.com/office/drawing/2014/main" id="{EB4D116F-EBFA-4D59-9BAF-0EE2B6615089}"/>
              </a:ext>
            </a:extLst>
          </p:cNvPr>
          <p:cNvSpPr txBox="1">
            <a:spLocks/>
          </p:cNvSpPr>
          <p:nvPr/>
        </p:nvSpPr>
        <p:spPr>
          <a:xfrm>
            <a:off x="4572000" y="-8377"/>
            <a:ext cx="7620000" cy="87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imes" panose="02020603050405020304" pitchFamily="18" charset="0"/>
                <a:ea typeface="+mn-ea"/>
                <a:cs typeface="Times" panose="02020603050405020304" pitchFamily="18"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imes" panose="02020603050405020304" pitchFamily="18" charset="0"/>
                <a:ea typeface="+mn-ea"/>
                <a:cs typeface="Times" panose="02020603050405020304" pitchFamily="18"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imes" panose="02020603050405020304" pitchFamily="18" charset="0"/>
                <a:ea typeface="+mn-ea"/>
                <a:cs typeface="Times" panose="02020603050405020304" pitchFamily="18"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panose="02020603050405020304" pitchFamily="18" charset="0"/>
                <a:ea typeface="+mn-ea"/>
                <a:cs typeface="Times" panose="02020603050405020304" pitchFamily="18"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panose="02020603050405020304" pitchFamily="18" charset="0"/>
                <a:ea typeface="+mn-ea"/>
                <a:cs typeface="Times" panose="02020603050405020304" pitchFamily="18"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1CADE4"/>
              </a:buClr>
              <a:buSzPct val="80000"/>
              <a:buFont typeface="Wingdings 3" charset="2"/>
              <a:buNone/>
              <a:tabLst/>
              <a:defRPr/>
            </a:pPr>
            <a:r>
              <a:rPr kumimoji="0" lang="fa-IR" sz="4000" b="1" i="0" u="none" strike="noStrike" kern="1200" cap="none" spc="0" normalizeH="0" baseline="0" noProof="0" dirty="0" err="1">
                <a:ln>
                  <a:noFill/>
                </a:ln>
                <a:solidFill>
                  <a:srgbClr val="FFC000"/>
                </a:solidFill>
                <a:effectLst/>
                <a:uLnTx/>
                <a:uFillTx/>
                <a:latin typeface="Times" panose="02020603050405020304" pitchFamily="18" charset="0"/>
                <a:ea typeface="+mn-ea"/>
                <a:cs typeface="B Nazanin" panose="00000400000000000000" pitchFamily="2" charset="-78"/>
              </a:rPr>
              <a:t>بيماريهاي</a:t>
            </a:r>
            <a:r>
              <a:rPr kumimoji="0" lang="fa-IR" sz="4000" b="1" i="0" u="none" strike="noStrike" kern="1200" cap="none" spc="0" normalizeH="0" baseline="0" noProof="0" dirty="0">
                <a:ln>
                  <a:noFill/>
                </a:ln>
                <a:solidFill>
                  <a:srgbClr val="FFC000"/>
                </a:solidFill>
                <a:effectLst/>
                <a:uLnTx/>
                <a:uFillTx/>
                <a:latin typeface="Times" panose="02020603050405020304" pitchFamily="18" charset="0"/>
                <a:ea typeface="+mn-ea"/>
                <a:cs typeface="B Nazanin" panose="00000400000000000000" pitchFamily="2" charset="-78"/>
              </a:rPr>
              <a:t> مربوط به </a:t>
            </a:r>
            <a:r>
              <a:rPr kumimoji="0" lang="fa-IR" sz="4000" b="1" i="0" u="none" strike="noStrike" kern="1200" cap="none" spc="0" normalizeH="0" baseline="0" noProof="0" dirty="0" err="1">
                <a:ln>
                  <a:noFill/>
                </a:ln>
                <a:solidFill>
                  <a:srgbClr val="FFC000"/>
                </a:solidFill>
                <a:effectLst/>
                <a:uLnTx/>
                <a:uFillTx/>
                <a:latin typeface="Times" panose="02020603050405020304" pitchFamily="18" charset="0"/>
                <a:ea typeface="+mn-ea"/>
                <a:cs typeface="B Nazanin" panose="00000400000000000000" pitchFamily="2" charset="-78"/>
              </a:rPr>
              <a:t>مينرالوکورتيکوئيدها</a:t>
            </a:r>
            <a:endParaRPr kumimoji="0" lang="fa-IR" sz="4000" b="1" i="0" u="none" strike="noStrike" kern="1200" cap="none" spc="0" normalizeH="0" baseline="0" noProof="0" dirty="0">
              <a:ln>
                <a:noFill/>
              </a:ln>
              <a:solidFill>
                <a:srgbClr val="FFC000"/>
              </a:solidFill>
              <a:effectLst/>
              <a:uLnTx/>
              <a:uFillTx/>
              <a:latin typeface="Times" panose="02020603050405020304" pitchFamily="18" charset="0"/>
              <a:ea typeface="+mn-ea"/>
              <a:cs typeface="B Nazanin" panose="00000400000000000000" pitchFamily="2" charset="-78"/>
            </a:endParaRPr>
          </a:p>
        </p:txBody>
      </p:sp>
    </p:spTree>
    <p:extLst>
      <p:ext uri="{BB962C8B-B14F-4D97-AF65-F5344CB8AC3E}">
        <p14:creationId xmlns:p14="http://schemas.microsoft.com/office/powerpoint/2010/main" val="4131149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dirty="0">
                <a:solidFill>
                  <a:srgbClr val="FF0000"/>
                </a:solidFill>
                <a:cs typeface="B Nazanin" panose="00000400000000000000" pitchFamily="2" charset="-78"/>
              </a:rPr>
              <a:t>هيپرآلدوسترونيسم اوليه</a:t>
            </a:r>
          </a:p>
        </p:txBody>
      </p:sp>
      <p:sp>
        <p:nvSpPr>
          <p:cNvPr id="3" name="Content Placeholder 2"/>
          <p:cNvSpPr>
            <a:spLocks noGrp="1"/>
          </p:cNvSpPr>
          <p:nvPr>
            <p:ph sz="quarter" idx="1"/>
          </p:nvPr>
        </p:nvSpPr>
        <p:spPr/>
        <p:txBody>
          <a:bodyPr>
            <a:normAutofit fontScale="92500" lnSpcReduction="20000"/>
          </a:bodyPr>
          <a:lstStyle/>
          <a:p>
            <a:pPr marL="274320" lvl="1" algn="just" rtl="1">
              <a:buSzPct val="85000"/>
              <a:buFont typeface="Wingdings 2"/>
              <a:buChar char=""/>
            </a:pPr>
            <a:endParaRPr lang="fa-IR" sz="2400" b="1" dirty="0">
              <a:solidFill>
                <a:srgbClr val="00B050"/>
              </a:solidFill>
              <a:cs typeface="B Nazanin" panose="00000400000000000000" pitchFamily="2" charset="-78"/>
            </a:endParaRPr>
          </a:p>
          <a:p>
            <a:pPr marL="274320" lvl="1" algn="just" rtl="1">
              <a:buSzPct val="85000"/>
              <a:buFont typeface="Wingdings 2"/>
              <a:buChar char=""/>
            </a:pPr>
            <a:r>
              <a:rPr lang="fa-IR" sz="2400" b="1" dirty="0">
                <a:solidFill>
                  <a:srgbClr val="00B050"/>
                </a:solidFill>
                <a:cs typeface="B Nazanin" panose="00000400000000000000" pitchFamily="2" charset="-78"/>
              </a:rPr>
              <a:t>ناشي از پرکاري قسمت قشري آدرنال همراه با افزايش ترشح آلدوسترون</a:t>
            </a:r>
          </a:p>
          <a:p>
            <a:pPr marL="274320" lvl="1" algn="just" rtl="1">
              <a:buSzPct val="85000"/>
              <a:buFont typeface="Wingdings 2"/>
              <a:buChar char=""/>
            </a:pPr>
            <a:endParaRPr lang="fa-IR" sz="2400" b="1" dirty="0">
              <a:solidFill>
                <a:srgbClr val="00B050"/>
              </a:solidFill>
              <a:cs typeface="B Nazanin" panose="00000400000000000000" pitchFamily="2" charset="-78"/>
            </a:endParaRPr>
          </a:p>
          <a:p>
            <a:pPr marL="274320" lvl="1" algn="just" rtl="1">
              <a:buSzPct val="85000"/>
              <a:buFont typeface="Wingdings 2"/>
              <a:buChar char=""/>
            </a:pPr>
            <a:r>
              <a:rPr lang="fa-IR" sz="2400" b="1" dirty="0">
                <a:solidFill>
                  <a:srgbClr val="00B050"/>
                </a:solidFill>
                <a:cs typeface="B Nazanin" panose="00000400000000000000" pitchFamily="2" charset="-78"/>
              </a:rPr>
              <a:t>افزايش ميزان بازجذب </a:t>
            </a:r>
            <a:r>
              <a:rPr lang="en-US" sz="2400" b="1" dirty="0">
                <a:solidFill>
                  <a:srgbClr val="00B050"/>
                </a:solidFill>
                <a:cs typeface="B Nazanin" panose="00000400000000000000" pitchFamily="2" charset="-78"/>
              </a:rPr>
              <a:t>Na</a:t>
            </a:r>
            <a:r>
              <a:rPr lang="en-US" sz="2400" b="1" baseline="30000" dirty="0">
                <a:solidFill>
                  <a:srgbClr val="00B050"/>
                </a:solidFill>
                <a:cs typeface="B Nazanin" panose="00000400000000000000" pitchFamily="2" charset="-78"/>
              </a:rPr>
              <a:t>+</a:t>
            </a:r>
            <a:r>
              <a:rPr lang="fa-IR" sz="2400" b="1" baseline="30000" dirty="0">
                <a:solidFill>
                  <a:srgbClr val="00B050"/>
                </a:solidFill>
                <a:cs typeface="B Nazanin" panose="00000400000000000000" pitchFamily="2" charset="-78"/>
              </a:rPr>
              <a:t> </a:t>
            </a:r>
            <a:r>
              <a:rPr lang="fa-IR" sz="2400" b="1" dirty="0">
                <a:solidFill>
                  <a:srgbClr val="00B050"/>
                </a:solidFill>
                <a:cs typeface="B Nazanin" panose="00000400000000000000" pitchFamily="2" charset="-78"/>
              </a:rPr>
              <a:t>-هيپرناترمي، هيپوکالمي، </a:t>
            </a:r>
            <a:r>
              <a:rPr lang="fa-IR" sz="2400" b="1" dirty="0" err="1">
                <a:solidFill>
                  <a:srgbClr val="00B050"/>
                </a:solidFill>
                <a:cs typeface="B Nazanin" panose="00000400000000000000" pitchFamily="2" charset="-78"/>
              </a:rPr>
              <a:t>هيپرتانسيون</a:t>
            </a:r>
            <a:endParaRPr lang="fa-IR" sz="2400" b="1">
              <a:solidFill>
                <a:srgbClr val="00B050"/>
              </a:solidFill>
              <a:cs typeface="B Nazanin" panose="00000400000000000000" pitchFamily="2" charset="-78"/>
            </a:endParaRPr>
          </a:p>
          <a:p>
            <a:pPr marL="274320" lvl="1" algn="just" rtl="1">
              <a:buSzPct val="85000"/>
              <a:buFont typeface="Wingdings 2"/>
              <a:buChar char=""/>
            </a:pPr>
            <a:r>
              <a:rPr lang="fa-IR" sz="2400" b="1">
                <a:solidFill>
                  <a:srgbClr val="00B050"/>
                </a:solidFill>
                <a:cs typeface="B Nazanin" panose="00000400000000000000" pitchFamily="2" charset="-78"/>
              </a:rPr>
              <a:t>هورمونهاي</a:t>
            </a:r>
            <a:r>
              <a:rPr lang="fa-IR" sz="2400" b="1" dirty="0">
                <a:solidFill>
                  <a:srgbClr val="00B050"/>
                </a:solidFill>
                <a:cs typeface="B Nazanin" panose="00000400000000000000" pitchFamily="2" charset="-78"/>
              </a:rPr>
              <a:t> گلوکوکورتيکوئيدي نرمال و سطح رنين و آنژيوتانسين پائين</a:t>
            </a:r>
          </a:p>
          <a:p>
            <a:pPr marL="274320" lvl="1" algn="just" rtl="1">
              <a:buSzPct val="85000"/>
              <a:buFont typeface="Wingdings 2"/>
              <a:buChar char=""/>
            </a:pPr>
            <a:endParaRPr lang="fa-IR" sz="2400" b="1" baseline="30000" dirty="0">
              <a:solidFill>
                <a:srgbClr val="00B050"/>
              </a:solidFill>
              <a:cs typeface="B Nazanin" panose="00000400000000000000" pitchFamily="2" charset="-78"/>
            </a:endParaRPr>
          </a:p>
          <a:p>
            <a:pPr marL="274320" lvl="1" algn="just" rtl="1">
              <a:buSzPct val="85000"/>
              <a:buFont typeface="Wingdings 2"/>
              <a:buChar char=""/>
            </a:pPr>
            <a:r>
              <a:rPr lang="fa-IR" sz="2400" b="1" dirty="0">
                <a:solidFill>
                  <a:srgbClr val="00B050"/>
                </a:solidFill>
                <a:cs typeface="B Nazanin" panose="00000400000000000000" pitchFamily="2" charset="-78"/>
              </a:rPr>
              <a:t>درمان: داروي اسپيرينولاکتون (آنالوگ آلدوسترون)</a:t>
            </a:r>
          </a:p>
          <a:p>
            <a:pPr marL="274320" lvl="1" algn="just" rtl="1">
              <a:buSzPct val="85000"/>
              <a:buNone/>
            </a:pPr>
            <a:r>
              <a:rPr lang="fa-IR" sz="2400" b="1" dirty="0">
                <a:solidFill>
                  <a:srgbClr val="00B050"/>
                </a:solidFill>
                <a:cs typeface="B Nazanin" panose="00000400000000000000" pitchFamily="2" charset="-78"/>
              </a:rPr>
              <a:t> </a:t>
            </a:r>
          </a:p>
          <a:p>
            <a:pPr marL="548640" lvl="2" algn="just" rtl="1">
              <a:buSzPct val="85000"/>
              <a:buFont typeface="Wingdings 2"/>
              <a:buChar char=""/>
            </a:pPr>
            <a:r>
              <a:rPr lang="fa-IR" sz="2000" b="1" dirty="0">
                <a:solidFill>
                  <a:srgbClr val="00B050"/>
                </a:solidFill>
                <a:cs typeface="B Nazanin" panose="00000400000000000000" pitchFamily="2" charset="-78"/>
              </a:rPr>
              <a:t>در داخل سلولها با آلدوسترون براي ترکيب با گيرنده هاي سيتوپلاسمي آلدوسترون رقابت مي کند. </a:t>
            </a:r>
          </a:p>
          <a:p>
            <a:pPr algn="just" rtl="1"/>
            <a:endParaRPr lang="fa-IR" sz="2800" b="1" dirty="0">
              <a:solidFill>
                <a:srgbClr val="00B050"/>
              </a:solidFill>
              <a:cs typeface="B Nazanin" panose="00000400000000000000" pitchFamily="2" charset="-7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6248"/>
            <a:ext cx="8596668" cy="1320800"/>
          </a:xfrm>
        </p:spPr>
        <p:txBody>
          <a:bodyPr>
            <a:normAutofit/>
          </a:bodyPr>
          <a:lstStyle/>
          <a:p>
            <a:pPr algn="just" rtl="1"/>
            <a:r>
              <a:rPr lang="fa-IR" sz="4400" dirty="0">
                <a:solidFill>
                  <a:srgbClr val="FF0000"/>
                </a:solidFill>
                <a:cs typeface="B Nazanin" panose="00000400000000000000" pitchFamily="2" charset="-78"/>
              </a:rPr>
              <a:t>هيپرآلدوسترونيسم ثانويه</a:t>
            </a:r>
          </a:p>
        </p:txBody>
      </p:sp>
      <p:sp>
        <p:nvSpPr>
          <p:cNvPr id="3" name="Content Placeholder 2"/>
          <p:cNvSpPr>
            <a:spLocks noGrp="1"/>
          </p:cNvSpPr>
          <p:nvPr>
            <p:ph sz="quarter" idx="1"/>
          </p:nvPr>
        </p:nvSpPr>
        <p:spPr>
          <a:xfrm>
            <a:off x="228600" y="1527048"/>
            <a:ext cx="9448800" cy="4572000"/>
          </a:xfrm>
        </p:spPr>
        <p:txBody>
          <a:bodyPr>
            <a:normAutofit fontScale="92500" lnSpcReduction="10000"/>
          </a:bodyPr>
          <a:lstStyle/>
          <a:p>
            <a:pPr algn="just" rtl="1"/>
            <a:endParaRPr lang="fa-IR" sz="2400" b="1" dirty="0">
              <a:solidFill>
                <a:srgbClr val="00B050"/>
              </a:solidFill>
              <a:cs typeface="B Nazanin" panose="00000400000000000000" pitchFamily="2" charset="-78"/>
            </a:endParaRPr>
          </a:p>
          <a:p>
            <a:pPr algn="just" rtl="1"/>
            <a:r>
              <a:rPr lang="fa-IR" sz="3200" b="1" dirty="0">
                <a:solidFill>
                  <a:srgbClr val="00B050"/>
                </a:solidFill>
                <a:cs typeface="B Nazanin" panose="00000400000000000000" pitchFamily="2" charset="-78"/>
              </a:rPr>
              <a:t>شايعتر از نوع  قبل</a:t>
            </a:r>
          </a:p>
          <a:p>
            <a:pPr algn="just" rtl="1"/>
            <a:endParaRPr lang="fa-IR" sz="3200" b="1" dirty="0">
              <a:solidFill>
                <a:srgbClr val="00B050"/>
              </a:solidFill>
              <a:cs typeface="B Nazanin" panose="00000400000000000000" pitchFamily="2" charset="-78"/>
            </a:endParaRPr>
          </a:p>
          <a:p>
            <a:pPr algn="just" rtl="1"/>
            <a:r>
              <a:rPr lang="fa-IR" sz="3200" b="1" dirty="0">
                <a:solidFill>
                  <a:srgbClr val="00B050"/>
                </a:solidFill>
                <a:cs typeface="B Nazanin" panose="00000400000000000000" pitchFamily="2" charset="-78"/>
              </a:rPr>
              <a:t>در بيماران نارسائي قلبي، سندرم نفروتيک و سيروز کبدي، با کاهش در حجم مؤثر پلاسما و کاهش فشارخون شريان کليوي </a:t>
            </a:r>
            <a:r>
              <a:rPr lang="fa-IR" sz="3200" b="1" u="sng" dirty="0">
                <a:solidFill>
                  <a:srgbClr val="FF0000"/>
                </a:solidFill>
                <a:cs typeface="B Nazanin" panose="00000400000000000000" pitchFamily="2" charset="-78"/>
              </a:rPr>
              <a:t>ميزان رنين و آنژيوتانسين </a:t>
            </a:r>
            <a:r>
              <a:rPr lang="en-US" sz="2800" b="1" u="sng" dirty="0">
                <a:solidFill>
                  <a:srgbClr val="FF0000"/>
                </a:solidFill>
                <a:cs typeface="B Nazanin" panose="00000400000000000000" pitchFamily="2" charset="-78"/>
              </a:rPr>
              <a:t>II</a:t>
            </a:r>
            <a:r>
              <a:rPr lang="fa-IR" sz="3200" b="1" u="sng" dirty="0">
                <a:solidFill>
                  <a:srgbClr val="FF0000"/>
                </a:solidFill>
                <a:cs typeface="B Nazanin" panose="00000400000000000000" pitchFamily="2" charset="-78"/>
              </a:rPr>
              <a:t> بالا رفته و نهايتا افزايش توليد آلدوسترون </a:t>
            </a:r>
            <a:r>
              <a:rPr lang="fa-IR" sz="3200" b="1" dirty="0">
                <a:solidFill>
                  <a:srgbClr val="00B050"/>
                </a:solidFill>
                <a:cs typeface="B Nazanin" panose="00000400000000000000" pitchFamily="2" charset="-78"/>
              </a:rPr>
              <a:t>را داريم.</a:t>
            </a:r>
          </a:p>
          <a:p>
            <a:pPr algn="just" rtl="1"/>
            <a:endParaRPr lang="fa-IR" sz="3200" b="1" dirty="0">
              <a:solidFill>
                <a:srgbClr val="00B050"/>
              </a:solidFill>
              <a:cs typeface="B Nazanin" panose="00000400000000000000" pitchFamily="2" charset="-78"/>
            </a:endParaRPr>
          </a:p>
          <a:p>
            <a:pPr algn="just" rtl="1"/>
            <a:r>
              <a:rPr lang="fa-IR" sz="3200" b="1" dirty="0">
                <a:solidFill>
                  <a:srgbClr val="00B050"/>
                </a:solidFill>
                <a:cs typeface="B Nazanin" panose="00000400000000000000" pitchFamily="2" charset="-78"/>
              </a:rPr>
              <a:t>علائم شبيه هيپرآلدوسترونيسم اوليه، اما ميزان رنين و آنژيوتانسين </a:t>
            </a:r>
            <a:r>
              <a:rPr lang="en-US" sz="2800" b="1" dirty="0">
                <a:solidFill>
                  <a:srgbClr val="00B050"/>
                </a:solidFill>
                <a:cs typeface="B Nazanin" panose="00000400000000000000" pitchFamily="2" charset="-78"/>
              </a:rPr>
              <a:t>II</a:t>
            </a:r>
            <a:r>
              <a:rPr lang="fa-IR" sz="3200" b="1" dirty="0">
                <a:solidFill>
                  <a:srgbClr val="00B050"/>
                </a:solidFill>
                <a:cs typeface="B Nazanin" panose="00000400000000000000" pitchFamily="2" charset="-78"/>
              </a:rPr>
              <a:t> هم در آنها بالا است.</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normAutofit/>
          </a:bodyPr>
          <a:lstStyle/>
          <a:p>
            <a:pPr algn="just" rtl="1"/>
            <a:r>
              <a:rPr lang="fa-IR" sz="4800" dirty="0">
                <a:solidFill>
                  <a:srgbClr val="FF0000"/>
                </a:solidFill>
                <a:cs typeface="B Nazanin" pitchFamily="2" charset="-78"/>
              </a:rPr>
              <a:t>هيپوآلدوسترونيسم</a:t>
            </a:r>
          </a:p>
        </p:txBody>
      </p:sp>
      <p:sp>
        <p:nvSpPr>
          <p:cNvPr id="3" name="Content Placeholder 2"/>
          <p:cNvSpPr>
            <a:spLocks noGrp="1"/>
          </p:cNvSpPr>
          <p:nvPr>
            <p:ph sz="quarter" idx="1"/>
          </p:nvPr>
        </p:nvSpPr>
        <p:spPr>
          <a:xfrm>
            <a:off x="143934" y="1981200"/>
            <a:ext cx="9130068" cy="5029200"/>
          </a:xfrm>
        </p:spPr>
        <p:txBody>
          <a:bodyPr>
            <a:noAutofit/>
          </a:bodyPr>
          <a:lstStyle/>
          <a:p>
            <a:pPr algn="just" rtl="1"/>
            <a:r>
              <a:rPr lang="fa-IR" sz="2800" b="1" dirty="0">
                <a:solidFill>
                  <a:srgbClr val="00B050"/>
                </a:solidFill>
                <a:cs typeface="B Nazanin" panose="00000400000000000000" pitchFamily="2" charset="-78"/>
              </a:rPr>
              <a:t>كمبود توليد آلدوسترون در مبتلايان به </a:t>
            </a:r>
            <a:r>
              <a:rPr lang="fa-IR" sz="2800" b="1" dirty="0" err="1">
                <a:solidFill>
                  <a:srgbClr val="00B050"/>
                </a:solidFill>
                <a:cs typeface="B Nazanin" panose="00000400000000000000" pitchFamily="2" charset="-78"/>
              </a:rPr>
              <a:t>بيماري</a:t>
            </a:r>
            <a:r>
              <a:rPr lang="fa-IR" sz="2800" b="1" dirty="0">
                <a:solidFill>
                  <a:srgbClr val="00B050"/>
                </a:solidFill>
                <a:cs typeface="B Nazanin" panose="00000400000000000000" pitchFamily="2" charset="-78"/>
              </a:rPr>
              <a:t> </a:t>
            </a:r>
            <a:r>
              <a:rPr lang="fa-IR" sz="2800" b="1" dirty="0" err="1">
                <a:solidFill>
                  <a:srgbClr val="00B050"/>
                </a:solidFill>
                <a:cs typeface="B Nazanin" panose="00000400000000000000" pitchFamily="2" charset="-78"/>
              </a:rPr>
              <a:t>آديسون</a:t>
            </a:r>
            <a:endParaRPr lang="en-US" sz="2800" b="1" dirty="0">
              <a:solidFill>
                <a:srgbClr val="00B050"/>
              </a:solidFill>
              <a:cs typeface="B Nazanin" panose="00000400000000000000" pitchFamily="2" charset="-78"/>
            </a:endParaRPr>
          </a:p>
          <a:p>
            <a:pPr algn="just" rtl="1"/>
            <a:r>
              <a:rPr lang="fa-IR" sz="2400" b="1" dirty="0" err="1">
                <a:solidFill>
                  <a:srgbClr val="00B050"/>
                </a:solidFill>
                <a:cs typeface="B Nazanin" panose="00000400000000000000" pitchFamily="2" charset="-78"/>
              </a:rPr>
              <a:t>توليد</a:t>
            </a:r>
            <a:r>
              <a:rPr lang="fa-IR" sz="2400" b="1" dirty="0">
                <a:solidFill>
                  <a:srgbClr val="00B050"/>
                </a:solidFill>
                <a:cs typeface="B Nazanin" panose="00000400000000000000" pitchFamily="2" charset="-78"/>
              </a:rPr>
              <a:t> ناكافي رنين توسط </a:t>
            </a:r>
            <a:r>
              <a:rPr lang="fa-IR" sz="2400" b="1" dirty="0" err="1">
                <a:solidFill>
                  <a:srgbClr val="00B050"/>
                </a:solidFill>
                <a:cs typeface="B Nazanin" panose="00000400000000000000" pitchFamily="2" charset="-78"/>
              </a:rPr>
              <a:t>كليه‌ها</a:t>
            </a:r>
            <a:endParaRPr lang="en-US" sz="2400" b="1" dirty="0">
              <a:solidFill>
                <a:srgbClr val="00B050"/>
              </a:solidFill>
              <a:cs typeface="B Nazanin" panose="00000400000000000000" pitchFamily="2" charset="-78"/>
            </a:endParaRPr>
          </a:p>
          <a:p>
            <a:pPr marL="0" indent="0" algn="just" rtl="1">
              <a:buNone/>
            </a:pPr>
            <a:r>
              <a:rPr lang="fa-IR" sz="2400" b="1" dirty="0">
                <a:solidFill>
                  <a:srgbClr val="00B050"/>
                </a:solidFill>
                <a:cs typeface="B Nazanin" panose="00000400000000000000" pitchFamily="2" charset="-78"/>
              </a:rPr>
              <a:t> (</a:t>
            </a:r>
            <a:r>
              <a:rPr lang="fa-IR" sz="2800" b="1" dirty="0">
                <a:solidFill>
                  <a:srgbClr val="00B050"/>
                </a:solidFill>
                <a:cs typeface="B Nazanin" panose="00000400000000000000" pitchFamily="2" charset="-78"/>
              </a:rPr>
              <a:t>ايجاد كمبود ثانويه آلدوسترون </a:t>
            </a:r>
            <a:r>
              <a:rPr lang="en-US" sz="2800" b="1" dirty="0">
                <a:solidFill>
                  <a:srgbClr val="00B050"/>
                </a:solidFill>
                <a:cs typeface="B Nazanin" panose="00000400000000000000" pitchFamily="2" charset="-78"/>
                <a:sym typeface="Symbol"/>
              </a:rPr>
              <a:t></a:t>
            </a:r>
            <a:r>
              <a:rPr lang="en-US" sz="2800" b="1" dirty="0">
                <a:solidFill>
                  <a:srgbClr val="00B050"/>
                </a:solidFill>
                <a:cs typeface="B Nazanin" panose="00000400000000000000" pitchFamily="2" charset="-78"/>
              </a:rPr>
              <a:t> </a:t>
            </a:r>
            <a:r>
              <a:rPr lang="fa-IR" sz="2800" b="1" dirty="0">
                <a:solidFill>
                  <a:srgbClr val="00B050"/>
                </a:solidFill>
                <a:cs typeface="B Nazanin" panose="00000400000000000000" pitchFamily="2" charset="-78"/>
              </a:rPr>
              <a:t>هيپو آلدوسترونيسم هيپورنينميك</a:t>
            </a:r>
            <a:r>
              <a:rPr lang="fa-IR" sz="2400" b="1" dirty="0">
                <a:solidFill>
                  <a:srgbClr val="00B050"/>
                </a:solidFill>
                <a:cs typeface="B Nazanin" panose="00000400000000000000" pitchFamily="2" charset="-78"/>
              </a:rPr>
              <a:t>)</a:t>
            </a:r>
            <a:endParaRPr lang="en-US" sz="2400" b="1" dirty="0">
              <a:solidFill>
                <a:srgbClr val="00B050"/>
              </a:solidFill>
              <a:cs typeface="B Nazanin" panose="00000400000000000000" pitchFamily="2" charset="-78"/>
            </a:endParaRPr>
          </a:p>
          <a:p>
            <a:pPr marL="0" indent="0" algn="just" rtl="1">
              <a:buNone/>
            </a:pPr>
            <a:r>
              <a:rPr lang="fa-IR" sz="2800" b="1" dirty="0" err="1">
                <a:solidFill>
                  <a:srgbClr val="00B050"/>
                </a:solidFill>
                <a:cs typeface="B Nazanin" panose="00000400000000000000" pitchFamily="2" charset="-78"/>
              </a:rPr>
              <a:t>ايجاد</a:t>
            </a:r>
            <a:r>
              <a:rPr lang="fa-IR" sz="2800" b="1" dirty="0">
                <a:solidFill>
                  <a:srgbClr val="00B050"/>
                </a:solidFill>
                <a:cs typeface="B Nazanin" panose="00000400000000000000" pitchFamily="2" charset="-78"/>
              </a:rPr>
              <a:t> </a:t>
            </a:r>
            <a:r>
              <a:rPr lang="fa-IR" sz="2800" b="1" dirty="0" err="1">
                <a:solidFill>
                  <a:srgbClr val="00B050"/>
                </a:solidFill>
                <a:cs typeface="B Nazanin" panose="00000400000000000000" pitchFamily="2" charset="-78"/>
              </a:rPr>
              <a:t>هيپو</a:t>
            </a:r>
            <a:r>
              <a:rPr lang="fa-IR" sz="2800" b="1" dirty="0">
                <a:solidFill>
                  <a:srgbClr val="00B050"/>
                </a:solidFill>
                <a:cs typeface="B Nazanin" panose="00000400000000000000" pitchFamily="2" charset="-78"/>
              </a:rPr>
              <a:t> </a:t>
            </a:r>
            <a:r>
              <a:rPr lang="fa-IR" sz="2800" b="1" dirty="0" err="1">
                <a:solidFill>
                  <a:srgbClr val="00B050"/>
                </a:solidFill>
                <a:cs typeface="B Nazanin" panose="00000400000000000000" pitchFamily="2" charset="-78"/>
              </a:rPr>
              <a:t>ناترمي</a:t>
            </a:r>
            <a:r>
              <a:rPr lang="fa-IR" sz="2800" b="1" dirty="0">
                <a:solidFill>
                  <a:srgbClr val="00B050"/>
                </a:solidFill>
                <a:cs typeface="B Nazanin" panose="00000400000000000000" pitchFamily="2" charset="-78"/>
              </a:rPr>
              <a:t>، </a:t>
            </a:r>
            <a:r>
              <a:rPr lang="fa-IR" sz="2800" b="1" dirty="0" err="1">
                <a:solidFill>
                  <a:srgbClr val="00B050"/>
                </a:solidFill>
                <a:cs typeface="B Nazanin" panose="00000400000000000000" pitchFamily="2" charset="-78"/>
              </a:rPr>
              <a:t>كاهش</a:t>
            </a:r>
            <a:r>
              <a:rPr lang="fa-IR" sz="2800" b="1" dirty="0">
                <a:solidFill>
                  <a:srgbClr val="00B050"/>
                </a:solidFill>
                <a:cs typeface="B Nazanin" panose="00000400000000000000" pitchFamily="2" charset="-78"/>
              </a:rPr>
              <a:t> فشار خون </a:t>
            </a:r>
            <a:r>
              <a:rPr lang="fa-IR" sz="2800" b="1" dirty="0" err="1">
                <a:solidFill>
                  <a:srgbClr val="00B050"/>
                </a:solidFill>
                <a:cs typeface="B Nazanin" panose="00000400000000000000" pitchFamily="2" charset="-78"/>
              </a:rPr>
              <a:t>وضعيتي</a:t>
            </a:r>
            <a:endParaRPr lang="en-US" sz="2800" b="1" dirty="0">
              <a:solidFill>
                <a:srgbClr val="00B050"/>
              </a:solidFill>
              <a:cs typeface="B Nazanin" panose="00000400000000000000" pitchFamily="2" charset="-78"/>
            </a:endParaRPr>
          </a:p>
          <a:p>
            <a:pPr algn="just" rtl="1"/>
            <a:endParaRPr lang="fa-IR" sz="2800" b="1" dirty="0">
              <a:solidFill>
                <a:srgbClr val="00B050"/>
              </a:solidFill>
              <a:cs typeface="B Nazanin" panose="00000400000000000000" pitchFamily="2"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F01C7D-7EA6-4592-938A-0CD5A74C3C58}"/>
              </a:ext>
            </a:extLst>
          </p:cNvPr>
          <p:cNvSpPr>
            <a:spLocks noGrp="1"/>
          </p:cNvSpPr>
          <p:nvPr>
            <p:ph type="sldNum" sz="quarter" idx="12"/>
          </p:nvPr>
        </p:nvSpPr>
        <p:spPr>
          <a:xfrm>
            <a:off x="8189791" y="6041362"/>
            <a:ext cx="108421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44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44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sp>
        <p:nvSpPr>
          <p:cNvPr id="6" name="TextBox 5">
            <a:extLst>
              <a:ext uri="{FF2B5EF4-FFF2-40B4-BE49-F238E27FC236}">
                <a16:creationId xmlns:a16="http://schemas.microsoft.com/office/drawing/2014/main" id="{706E3A88-B01C-4FEE-8678-C860B6A17894}"/>
              </a:ext>
            </a:extLst>
          </p:cNvPr>
          <p:cNvSpPr txBox="1"/>
          <p:nvPr/>
        </p:nvSpPr>
        <p:spPr>
          <a:xfrm>
            <a:off x="533400" y="1066800"/>
            <a:ext cx="8534400" cy="424731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54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هرمون</a:t>
            </a:r>
            <a:r>
              <a:rPr kumimoji="0" lang="fa-IR" sz="5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rPr>
              <a:t> های </a:t>
            </a:r>
            <a:r>
              <a:rPr kumimoji="0" lang="fa-IR" sz="5400" b="1" i="0" u="none" strike="noStrike" kern="1200" cap="none" spc="0" normalizeH="0" baseline="0" noProof="0" dirty="0" err="1">
                <a:ln>
                  <a:noFill/>
                </a:ln>
                <a:solidFill>
                  <a:srgbClr val="FF0000"/>
                </a:solidFill>
                <a:effectLst/>
                <a:uLnTx/>
                <a:uFillTx/>
                <a:latin typeface="Trebuchet MS" panose="020B0603020202020204"/>
                <a:ea typeface="+mn-ea"/>
                <a:cs typeface="B Nazanin" panose="00000400000000000000" pitchFamily="2" charset="-78"/>
              </a:rPr>
              <a:t>آمینی</a:t>
            </a:r>
            <a:endParaRPr kumimoji="0" lang="en-US" sz="5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5400" b="1" i="0" u="none" strike="noStrike" kern="1200" cap="none" spc="0" normalizeH="0" baseline="0" noProof="0" dirty="0" err="1">
                <a:ln>
                  <a:noFill/>
                </a:ln>
                <a:solidFill>
                  <a:srgbClr val="FF9900"/>
                </a:solidFill>
                <a:effectLst/>
                <a:uLnTx/>
                <a:uFillTx/>
                <a:latin typeface="Trebuchet MS" panose="020B0603020202020204"/>
                <a:ea typeface="+mn-ea"/>
                <a:cs typeface="B Nazanin" panose="00000400000000000000" pitchFamily="2" charset="-78"/>
              </a:rPr>
              <a:t>مترشحه</a:t>
            </a:r>
            <a:r>
              <a:rPr kumimoji="0" lang="fa-IR" sz="5400" b="1" i="0" u="none" strike="noStrike" kern="1200" cap="none" spc="0" normalizeH="0" baseline="0" noProof="0" dirty="0">
                <a:ln>
                  <a:noFill/>
                </a:ln>
                <a:solidFill>
                  <a:srgbClr val="FF9900"/>
                </a:solidFill>
                <a:effectLst/>
                <a:uLnTx/>
                <a:uFillTx/>
                <a:latin typeface="Trebuchet MS" panose="020B0603020202020204"/>
                <a:ea typeface="+mn-ea"/>
                <a:cs typeface="B Nazanin" panose="00000400000000000000" pitchFamily="2" charset="-78"/>
              </a:rPr>
              <a:t> از بخش مرکزی غده آدرنال</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5400" b="1" i="0" u="none" strike="noStrike" kern="1200" cap="none" spc="0" normalizeH="0" baseline="0" noProof="0" dirty="0">
              <a:ln>
                <a:noFill/>
              </a:ln>
              <a:solidFill>
                <a:srgbClr val="FF0000"/>
              </a:solidFill>
              <a:effectLst/>
              <a:uLnTx/>
              <a:uFillTx/>
              <a:latin typeface="Trebuchet MS" panose="020B0603020202020204"/>
              <a:ea typeface="+mn-ea"/>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Medulla</a:t>
            </a:r>
          </a:p>
        </p:txBody>
      </p:sp>
    </p:spTree>
    <p:extLst>
      <p:ext uri="{BB962C8B-B14F-4D97-AF65-F5344CB8AC3E}">
        <p14:creationId xmlns:p14="http://schemas.microsoft.com/office/powerpoint/2010/main" val="4074495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6E1666-9255-45CC-B029-87759A91080B}"/>
              </a:ext>
            </a:extLst>
          </p:cNvPr>
          <p:cNvSpPr>
            <a:spLocks noGrp="1"/>
          </p:cNvSpPr>
          <p:nvPr>
            <p:ph idx="1"/>
          </p:nvPr>
        </p:nvSpPr>
        <p:spPr>
          <a:xfrm>
            <a:off x="677334" y="451513"/>
            <a:ext cx="8596668" cy="5589849"/>
          </a:xfrm>
        </p:spPr>
        <p:txBody>
          <a:bodyPr/>
          <a:lstStyle/>
          <a:p>
            <a:pPr lvl="1" algn="r" rtl="1">
              <a:buNone/>
            </a:pPr>
            <a:r>
              <a:rPr lang="fa-IR" sz="1900" b="1" u="sng" dirty="0">
                <a:solidFill>
                  <a:srgbClr val="00B050"/>
                </a:solidFill>
                <a:cs typeface="B Zar" pitchFamily="2" charset="-78"/>
              </a:rPr>
              <a:t>در افراد سالم</a:t>
            </a:r>
            <a:r>
              <a:rPr lang="fa-IR" sz="1900" u="sng" dirty="0">
                <a:solidFill>
                  <a:srgbClr val="00B050"/>
                </a:solidFill>
                <a:cs typeface="B Zar" pitchFamily="2" charset="-78"/>
              </a:rPr>
              <a:t>:</a:t>
            </a:r>
          </a:p>
          <a:p>
            <a:pPr lvl="1" algn="r" rtl="1"/>
            <a:r>
              <a:rPr lang="fa-IR" sz="1900" dirty="0" err="1">
                <a:solidFill>
                  <a:srgbClr val="00B050"/>
                </a:solidFill>
                <a:cs typeface="B Zar" pitchFamily="2" charset="-78"/>
              </a:rPr>
              <a:t>رژيم</a:t>
            </a:r>
            <a:r>
              <a:rPr lang="fa-IR" sz="1900" dirty="0">
                <a:solidFill>
                  <a:srgbClr val="00B050"/>
                </a:solidFill>
                <a:cs typeface="B Zar" pitchFamily="2" charset="-78"/>
              </a:rPr>
              <a:t> </a:t>
            </a:r>
            <a:r>
              <a:rPr lang="fa-IR" sz="1900" dirty="0" err="1">
                <a:solidFill>
                  <a:srgbClr val="00B050"/>
                </a:solidFill>
                <a:cs typeface="B Zar" pitchFamily="2" charset="-78"/>
              </a:rPr>
              <a:t>كم</a:t>
            </a:r>
            <a:r>
              <a:rPr lang="fa-IR" sz="1900" dirty="0">
                <a:solidFill>
                  <a:srgbClr val="00B050"/>
                </a:solidFill>
                <a:cs typeface="B Zar" pitchFamily="2" charset="-78"/>
              </a:rPr>
              <a:t> </a:t>
            </a:r>
            <a:r>
              <a:rPr lang="fa-IR" sz="1900" dirty="0" err="1">
                <a:solidFill>
                  <a:srgbClr val="00B050"/>
                </a:solidFill>
                <a:cs typeface="B Zar" pitchFamily="2" charset="-78"/>
              </a:rPr>
              <a:t>سديم</a:t>
            </a:r>
            <a:r>
              <a:rPr lang="fa-IR" sz="1900" dirty="0">
                <a:solidFill>
                  <a:srgbClr val="00B050"/>
                </a:solidFill>
                <a:cs typeface="B Zar" pitchFamily="2" charset="-78"/>
              </a:rPr>
              <a:t>، سرپا </a:t>
            </a:r>
            <a:r>
              <a:rPr lang="fa-IR" sz="1900" dirty="0" err="1">
                <a:solidFill>
                  <a:srgbClr val="00B050"/>
                </a:solidFill>
                <a:cs typeface="B Zar" pitchFamily="2" charset="-78"/>
              </a:rPr>
              <a:t>ايستادن</a:t>
            </a:r>
            <a:r>
              <a:rPr lang="fa-IR" sz="1900" dirty="0">
                <a:solidFill>
                  <a:srgbClr val="00B050"/>
                </a:solidFill>
                <a:cs typeface="B Zar" pitchFamily="2" charset="-78"/>
              </a:rPr>
              <a:t> به مدت </a:t>
            </a:r>
            <a:r>
              <a:rPr lang="fa-IR" sz="1900" dirty="0" err="1">
                <a:solidFill>
                  <a:srgbClr val="00B050"/>
                </a:solidFill>
                <a:cs typeface="B Zar" pitchFamily="2" charset="-78"/>
              </a:rPr>
              <a:t>طولاني</a:t>
            </a:r>
            <a:r>
              <a:rPr lang="fa-IR" sz="1900" dirty="0">
                <a:solidFill>
                  <a:srgbClr val="00B050"/>
                </a:solidFill>
                <a:cs typeface="B Zar" pitchFamily="2" charset="-78"/>
              </a:rPr>
              <a:t> و استفاده از </a:t>
            </a:r>
            <a:r>
              <a:rPr lang="fa-IR" sz="1900" dirty="0" err="1">
                <a:solidFill>
                  <a:srgbClr val="00B050"/>
                </a:solidFill>
                <a:cs typeface="B Zar" pitchFamily="2" charset="-78"/>
              </a:rPr>
              <a:t>ديورتيك</a:t>
            </a:r>
            <a:r>
              <a:rPr lang="fa-IR" sz="1900" dirty="0">
                <a:solidFill>
                  <a:srgbClr val="00B050"/>
                </a:solidFill>
                <a:cs typeface="B Zar" pitchFamily="2" charset="-78"/>
              </a:rPr>
              <a:t> ها باعث </a:t>
            </a:r>
            <a:r>
              <a:rPr lang="fa-IR" sz="1900" b="1" dirty="0" err="1">
                <a:solidFill>
                  <a:srgbClr val="FF0000"/>
                </a:solidFill>
                <a:cs typeface="B Zar" pitchFamily="2" charset="-78"/>
              </a:rPr>
              <a:t>افزايش</a:t>
            </a:r>
            <a:r>
              <a:rPr lang="fa-IR" sz="1900" dirty="0">
                <a:solidFill>
                  <a:srgbClr val="00B050"/>
                </a:solidFill>
                <a:cs typeface="B Zar" pitchFamily="2" charset="-78"/>
              </a:rPr>
              <a:t> </a:t>
            </a:r>
            <a:r>
              <a:rPr lang="fa-IR" sz="1900" dirty="0" err="1">
                <a:solidFill>
                  <a:srgbClr val="00B050"/>
                </a:solidFill>
                <a:cs typeface="B Zar" pitchFamily="2" charset="-78"/>
              </a:rPr>
              <a:t>آلدوسترون</a:t>
            </a:r>
            <a:r>
              <a:rPr lang="fa-IR" sz="1900" dirty="0">
                <a:solidFill>
                  <a:srgbClr val="00B050"/>
                </a:solidFill>
                <a:cs typeface="B Zar" pitchFamily="2" charset="-78"/>
              </a:rPr>
              <a:t> پلاسما و</a:t>
            </a:r>
            <a:endParaRPr lang="en-US" sz="1900" dirty="0">
              <a:solidFill>
                <a:srgbClr val="00B050"/>
              </a:solidFill>
              <a:cs typeface="B Zar" pitchFamily="2" charset="-78"/>
            </a:endParaRPr>
          </a:p>
          <a:p>
            <a:pPr lvl="1" algn="r" rtl="1"/>
            <a:r>
              <a:rPr lang="fa-IR" sz="1900" dirty="0" err="1">
                <a:solidFill>
                  <a:srgbClr val="00B050"/>
                </a:solidFill>
                <a:cs typeface="B Zar" pitchFamily="2" charset="-78"/>
              </a:rPr>
              <a:t>رژيم</a:t>
            </a:r>
            <a:r>
              <a:rPr lang="fa-IR" sz="1900" dirty="0">
                <a:solidFill>
                  <a:srgbClr val="00B050"/>
                </a:solidFill>
                <a:cs typeface="B Zar" pitchFamily="2" charset="-78"/>
              </a:rPr>
              <a:t> </a:t>
            </a:r>
            <a:r>
              <a:rPr lang="fa-IR" sz="1900" dirty="0" err="1">
                <a:solidFill>
                  <a:srgbClr val="00B050"/>
                </a:solidFill>
                <a:cs typeface="B Zar" pitchFamily="2" charset="-78"/>
              </a:rPr>
              <a:t>پرسديم</a:t>
            </a:r>
            <a:r>
              <a:rPr lang="fa-IR" sz="1900" dirty="0">
                <a:solidFill>
                  <a:srgbClr val="00B050"/>
                </a:solidFill>
                <a:cs typeface="B Zar" pitchFamily="2" charset="-78"/>
              </a:rPr>
              <a:t>، قرار داشتن در </a:t>
            </a:r>
            <a:r>
              <a:rPr lang="fa-IR" sz="1900" dirty="0" err="1">
                <a:solidFill>
                  <a:srgbClr val="00B050"/>
                </a:solidFill>
                <a:cs typeface="B Zar" pitchFamily="2" charset="-78"/>
              </a:rPr>
              <a:t>وضعيت</a:t>
            </a:r>
            <a:r>
              <a:rPr lang="fa-IR" sz="1900" dirty="0">
                <a:solidFill>
                  <a:srgbClr val="00B050"/>
                </a:solidFill>
                <a:cs typeface="B Zar" pitchFamily="2" charset="-78"/>
              </a:rPr>
              <a:t> </a:t>
            </a:r>
            <a:r>
              <a:rPr lang="fa-IR" sz="1900" dirty="0" err="1">
                <a:solidFill>
                  <a:srgbClr val="00B050"/>
                </a:solidFill>
                <a:cs typeface="B Zar" pitchFamily="2" charset="-78"/>
              </a:rPr>
              <a:t>خوابيده</a:t>
            </a:r>
            <a:r>
              <a:rPr lang="fa-IR" sz="1900" dirty="0">
                <a:solidFill>
                  <a:srgbClr val="00B050"/>
                </a:solidFill>
                <a:cs typeface="B Zar" pitchFamily="2" charset="-78"/>
              </a:rPr>
              <a:t>، باعث </a:t>
            </a:r>
            <a:r>
              <a:rPr lang="fa-IR" sz="1900" b="1" dirty="0" err="1">
                <a:solidFill>
                  <a:srgbClr val="FF0000"/>
                </a:solidFill>
                <a:cs typeface="B Zar" pitchFamily="2" charset="-78"/>
              </a:rPr>
              <a:t>كاهش</a:t>
            </a:r>
            <a:r>
              <a:rPr lang="fa-IR" sz="1900" dirty="0">
                <a:solidFill>
                  <a:srgbClr val="00B050"/>
                </a:solidFill>
                <a:cs typeface="B Zar" pitchFamily="2" charset="-78"/>
              </a:rPr>
              <a:t> ترشح </a:t>
            </a:r>
            <a:r>
              <a:rPr lang="fa-IR" sz="1900" dirty="0" err="1">
                <a:solidFill>
                  <a:srgbClr val="00B050"/>
                </a:solidFill>
                <a:cs typeface="B Zar" pitchFamily="2" charset="-78"/>
              </a:rPr>
              <a:t>آلدوسترون</a:t>
            </a:r>
            <a:r>
              <a:rPr lang="fa-IR" sz="1900" dirty="0">
                <a:solidFill>
                  <a:srgbClr val="00B050"/>
                </a:solidFill>
                <a:cs typeface="B Zar" pitchFamily="2" charset="-78"/>
              </a:rPr>
              <a:t> </a:t>
            </a:r>
            <a:r>
              <a:rPr lang="fa-IR" sz="1900" dirty="0" err="1">
                <a:solidFill>
                  <a:srgbClr val="00B050"/>
                </a:solidFill>
                <a:cs typeface="B Zar" pitchFamily="2" charset="-78"/>
              </a:rPr>
              <a:t>مي</a:t>
            </a:r>
            <a:r>
              <a:rPr lang="fa-IR" sz="1900" dirty="0">
                <a:solidFill>
                  <a:srgbClr val="00B050"/>
                </a:solidFill>
                <a:cs typeface="B Zar" pitchFamily="2" charset="-78"/>
              </a:rPr>
              <a:t> شود.</a:t>
            </a:r>
          </a:p>
          <a:p>
            <a:pPr algn="r" rtl="1"/>
            <a:endParaRPr lang="fa-IR" dirty="0"/>
          </a:p>
          <a:p>
            <a:pPr algn="r" rtl="1"/>
            <a:endParaRPr lang="fa-IR" dirty="0"/>
          </a:p>
          <a:p>
            <a:pPr algn="just" rtl="1"/>
            <a:endParaRPr lang="fa-IR" sz="2000" b="1" dirty="0">
              <a:solidFill>
                <a:srgbClr val="00B050"/>
              </a:solidFill>
              <a:cs typeface="B Nazanin" panose="00000400000000000000" pitchFamily="2" charset="-78"/>
            </a:endParaRPr>
          </a:p>
          <a:p>
            <a:pPr algn="just" rtl="1"/>
            <a:r>
              <a:rPr lang="fa-IR" sz="2000" b="1" dirty="0" err="1">
                <a:solidFill>
                  <a:srgbClr val="00B050"/>
                </a:solidFill>
                <a:cs typeface="B Nazanin" panose="00000400000000000000" pitchFamily="2" charset="-78"/>
              </a:rPr>
              <a:t>سيستم</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رنين-آنژيوتانسين-آلدوسترون</a:t>
            </a:r>
            <a:r>
              <a:rPr lang="fa-IR" sz="2000" b="1" dirty="0">
                <a:solidFill>
                  <a:srgbClr val="00B050"/>
                </a:solidFill>
                <a:cs typeface="B Nazanin" panose="00000400000000000000" pitchFamily="2" charset="-78"/>
              </a:rPr>
              <a:t> به </a:t>
            </a:r>
            <a:r>
              <a:rPr lang="fa-IR" sz="2000" b="1" dirty="0">
                <a:solidFill>
                  <a:srgbClr val="FF0000"/>
                </a:solidFill>
                <a:cs typeface="B Nazanin" panose="00000400000000000000" pitchFamily="2" charset="-78"/>
              </a:rPr>
              <a:t>تعادل </a:t>
            </a:r>
            <a:r>
              <a:rPr lang="fa-IR" sz="2000" b="1" dirty="0" err="1">
                <a:solidFill>
                  <a:srgbClr val="FF0000"/>
                </a:solidFill>
                <a:cs typeface="B Nazanin" panose="00000400000000000000" pitchFamily="2" charset="-78"/>
              </a:rPr>
              <a:t>الكتروليت</a:t>
            </a:r>
            <a:r>
              <a:rPr lang="fa-IR" sz="2000" b="1" dirty="0">
                <a:solidFill>
                  <a:srgbClr val="FF0000"/>
                </a:solidFill>
                <a:cs typeface="B Nazanin" panose="00000400000000000000" pitchFamily="2" charset="-78"/>
              </a:rPr>
              <a:t> ها </a:t>
            </a:r>
            <a:r>
              <a:rPr lang="fa-IR" sz="2000" b="1" dirty="0">
                <a:solidFill>
                  <a:srgbClr val="00B050"/>
                </a:solidFill>
                <a:cs typeface="B Nazanin" panose="00000400000000000000" pitchFamily="2" charset="-78"/>
              </a:rPr>
              <a:t>حساس است. دفع </a:t>
            </a:r>
            <a:r>
              <a:rPr lang="fa-IR" sz="2000" b="1" dirty="0" err="1">
                <a:solidFill>
                  <a:srgbClr val="00B050"/>
                </a:solidFill>
                <a:cs typeface="B Nazanin" panose="00000400000000000000" pitchFamily="2" charset="-78"/>
              </a:rPr>
              <a:t>سديم</a:t>
            </a:r>
            <a:r>
              <a:rPr lang="fa-IR" sz="2000" b="1" dirty="0">
                <a:solidFill>
                  <a:srgbClr val="00B050"/>
                </a:solidFill>
                <a:cs typeface="B Nazanin" panose="00000400000000000000" pitchFamily="2" charset="-78"/>
              </a:rPr>
              <a:t> و حجم </a:t>
            </a:r>
            <a:r>
              <a:rPr lang="fa-IR" sz="2000" b="1" dirty="0" err="1">
                <a:solidFill>
                  <a:srgbClr val="00B050"/>
                </a:solidFill>
                <a:cs typeface="B Nazanin" panose="00000400000000000000" pitchFamily="2" charset="-78"/>
              </a:rPr>
              <a:t>مايع</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خارجي</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سلولي</a:t>
            </a:r>
            <a:r>
              <a:rPr lang="fa-IR" sz="2000" b="1" dirty="0">
                <a:solidFill>
                  <a:srgbClr val="00B050"/>
                </a:solidFill>
                <a:cs typeface="B Nazanin" panose="00000400000000000000" pitchFamily="2" charset="-78"/>
              </a:rPr>
              <a:t> </a:t>
            </a:r>
            <a:r>
              <a:rPr lang="fa-IR" sz="2000" b="1" dirty="0">
                <a:solidFill>
                  <a:srgbClr val="FF0000"/>
                </a:solidFill>
                <a:cs typeface="B Nazanin" panose="00000400000000000000" pitchFamily="2" charset="-78"/>
              </a:rPr>
              <a:t>به طور </a:t>
            </a:r>
            <a:r>
              <a:rPr lang="fa-IR" sz="2000" b="1" dirty="0" err="1">
                <a:solidFill>
                  <a:srgbClr val="FF0000"/>
                </a:solidFill>
                <a:cs typeface="B Nazanin" panose="00000400000000000000" pitchFamily="2" charset="-78"/>
              </a:rPr>
              <a:t>معكوس</a:t>
            </a:r>
            <a:r>
              <a:rPr lang="fa-IR" sz="2000" b="1" dirty="0">
                <a:solidFill>
                  <a:srgbClr val="FF0000"/>
                </a:solidFill>
                <a:cs typeface="B Nazanin" panose="00000400000000000000" pitchFamily="2" charset="-78"/>
              </a:rPr>
              <a:t> </a:t>
            </a:r>
            <a:r>
              <a:rPr lang="fa-IR" sz="2000" b="1" dirty="0">
                <a:solidFill>
                  <a:srgbClr val="00B050"/>
                </a:solidFill>
                <a:cs typeface="B Nazanin" panose="00000400000000000000" pitchFamily="2" charset="-78"/>
              </a:rPr>
              <a:t>بر </a:t>
            </a:r>
            <a:r>
              <a:rPr lang="fa-IR" sz="2000" b="1" dirty="0" err="1">
                <a:solidFill>
                  <a:srgbClr val="00B050"/>
                </a:solidFill>
                <a:cs typeface="B Nazanin" panose="00000400000000000000" pitchFamily="2" charset="-78"/>
              </a:rPr>
              <a:t>روي</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رنين</a:t>
            </a:r>
            <a:r>
              <a:rPr lang="fa-IR" sz="2000" b="1" dirty="0">
                <a:solidFill>
                  <a:srgbClr val="00B050"/>
                </a:solidFill>
                <a:cs typeface="B Nazanin" panose="00000400000000000000" pitchFamily="2" charset="-78"/>
              </a:rPr>
              <a:t> پلاسما و </a:t>
            </a:r>
            <a:r>
              <a:rPr lang="fa-IR" sz="2000" b="1" dirty="0" err="1">
                <a:solidFill>
                  <a:srgbClr val="00B050"/>
                </a:solidFill>
                <a:cs typeface="B Nazanin" panose="00000400000000000000" pitchFamily="2" charset="-78"/>
              </a:rPr>
              <a:t>مقادير</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آلدوسترون</a:t>
            </a:r>
            <a:r>
              <a:rPr lang="fa-IR" sz="2000" b="1" dirty="0">
                <a:solidFill>
                  <a:srgbClr val="00B050"/>
                </a:solidFill>
                <a:cs typeface="B Nazanin" panose="00000400000000000000" pitchFamily="2" charset="-78"/>
              </a:rPr>
              <a:t> موثرند. </a:t>
            </a:r>
          </a:p>
          <a:p>
            <a:pPr algn="just" rtl="1">
              <a:buNone/>
            </a:pPr>
            <a:endParaRPr lang="fa-IR" sz="2000" b="1" dirty="0">
              <a:solidFill>
                <a:srgbClr val="00B050"/>
              </a:solidFill>
              <a:cs typeface="B Nazanin" panose="00000400000000000000" pitchFamily="2" charset="-78"/>
            </a:endParaRPr>
          </a:p>
          <a:p>
            <a:pPr algn="just" rtl="1"/>
            <a:r>
              <a:rPr lang="fa-IR" sz="2000" b="1" dirty="0" err="1">
                <a:solidFill>
                  <a:srgbClr val="00B050"/>
                </a:solidFill>
                <a:cs typeface="B Nazanin" panose="00000400000000000000" pitchFamily="2" charset="-78"/>
              </a:rPr>
              <a:t>روشهاي</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تحريكي</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سيستم</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رنين</a:t>
            </a:r>
            <a:r>
              <a:rPr lang="fa-IR" sz="2000" b="1" dirty="0">
                <a:solidFill>
                  <a:srgbClr val="00B050"/>
                </a:solidFill>
                <a:cs typeface="B Nazanin" panose="00000400000000000000" pitchFamily="2" charset="-78"/>
              </a:rPr>
              <a:t> – </a:t>
            </a:r>
            <a:r>
              <a:rPr lang="fa-IR" sz="2000" b="1" dirty="0" err="1">
                <a:solidFill>
                  <a:srgbClr val="00B050"/>
                </a:solidFill>
                <a:cs typeface="B Nazanin" panose="00000400000000000000" pitchFamily="2" charset="-78"/>
              </a:rPr>
              <a:t>آنژيوتانسين</a:t>
            </a:r>
            <a:r>
              <a:rPr lang="fa-IR" sz="2000" b="1" dirty="0">
                <a:solidFill>
                  <a:srgbClr val="00B050"/>
                </a:solidFill>
                <a:cs typeface="B Nazanin" panose="00000400000000000000" pitchFamily="2" charset="-78"/>
              </a:rPr>
              <a:t> بر پايه </a:t>
            </a:r>
            <a:r>
              <a:rPr lang="fa-IR" sz="2000" b="1" dirty="0">
                <a:solidFill>
                  <a:srgbClr val="FF0000"/>
                </a:solidFill>
                <a:cs typeface="B Nazanin" panose="00000400000000000000" pitchFamily="2" charset="-78"/>
              </a:rPr>
              <a:t>افت حجم </a:t>
            </a:r>
            <a:r>
              <a:rPr lang="fa-IR" sz="2000" b="1" dirty="0">
                <a:solidFill>
                  <a:srgbClr val="00B050"/>
                </a:solidFill>
                <a:cs typeface="B Nazanin" panose="00000400000000000000" pitchFamily="2" charset="-78"/>
              </a:rPr>
              <a:t>از </a:t>
            </a:r>
            <a:r>
              <a:rPr lang="fa-IR" sz="2000" b="1" dirty="0" err="1">
                <a:solidFill>
                  <a:srgbClr val="00B050"/>
                </a:solidFill>
                <a:cs typeface="B Nazanin" panose="00000400000000000000" pitchFamily="2" charset="-78"/>
              </a:rPr>
              <a:t>قبيل</a:t>
            </a:r>
            <a:r>
              <a:rPr lang="fa-IR" sz="2000" b="1" dirty="0">
                <a:solidFill>
                  <a:srgbClr val="00B050"/>
                </a:solidFill>
                <a:cs typeface="B Nazanin" panose="00000400000000000000" pitchFamily="2" charset="-78"/>
              </a:rPr>
              <a:t> </a:t>
            </a:r>
            <a:r>
              <a:rPr lang="fa-IR" sz="2000" b="1" u="sng" dirty="0" err="1">
                <a:solidFill>
                  <a:srgbClr val="FF0000"/>
                </a:solidFill>
                <a:cs typeface="B Nazanin" panose="00000400000000000000" pitchFamily="2" charset="-78"/>
              </a:rPr>
              <a:t>محدوديت</a:t>
            </a:r>
            <a:r>
              <a:rPr lang="fa-IR" sz="2000" b="1" u="sng" dirty="0">
                <a:solidFill>
                  <a:srgbClr val="FF0000"/>
                </a:solidFill>
                <a:cs typeface="B Nazanin" panose="00000400000000000000" pitchFamily="2" charset="-78"/>
              </a:rPr>
              <a:t> </a:t>
            </a:r>
            <a:r>
              <a:rPr lang="fa-IR" sz="2000" b="1" u="sng" dirty="0" err="1">
                <a:solidFill>
                  <a:srgbClr val="FF0000"/>
                </a:solidFill>
                <a:cs typeface="B Nazanin" panose="00000400000000000000" pitchFamily="2" charset="-78"/>
              </a:rPr>
              <a:t>سديم</a:t>
            </a:r>
            <a:r>
              <a:rPr lang="fa-IR" sz="2000" b="1" dirty="0">
                <a:solidFill>
                  <a:srgbClr val="FF0000"/>
                </a:solidFill>
                <a:cs typeface="B Nazanin" panose="00000400000000000000" pitchFamily="2" charset="-78"/>
              </a:rPr>
              <a:t>، </a:t>
            </a:r>
            <a:r>
              <a:rPr lang="fa-IR" sz="2000" b="1" u="sng" dirty="0">
                <a:solidFill>
                  <a:srgbClr val="FF0000"/>
                </a:solidFill>
                <a:cs typeface="B Nazanin" panose="00000400000000000000" pitchFamily="2" charset="-78"/>
              </a:rPr>
              <a:t>سر پا </a:t>
            </a:r>
            <a:r>
              <a:rPr lang="fa-IR" sz="2000" b="1" u="sng" dirty="0" err="1">
                <a:solidFill>
                  <a:srgbClr val="FF0000"/>
                </a:solidFill>
                <a:cs typeface="B Nazanin" panose="00000400000000000000" pitchFamily="2" charset="-78"/>
              </a:rPr>
              <a:t>ايستادن</a:t>
            </a:r>
            <a:r>
              <a:rPr lang="fa-IR" sz="2000" b="1" u="sng" dirty="0">
                <a:solidFill>
                  <a:srgbClr val="FF0000"/>
                </a:solidFill>
                <a:cs typeface="B Nazanin" panose="00000400000000000000" pitchFamily="2" charset="-78"/>
              </a:rPr>
              <a:t> </a:t>
            </a:r>
            <a:r>
              <a:rPr lang="fa-IR" sz="2000" b="1" dirty="0">
                <a:solidFill>
                  <a:srgbClr val="FF0000"/>
                </a:solidFill>
                <a:cs typeface="B Nazanin" panose="00000400000000000000" pitchFamily="2" charset="-78"/>
              </a:rPr>
              <a:t>و </a:t>
            </a:r>
            <a:r>
              <a:rPr lang="fa-IR" sz="2000" b="1" u="sng" dirty="0" err="1">
                <a:solidFill>
                  <a:srgbClr val="FF0000"/>
                </a:solidFill>
                <a:cs typeface="B Nazanin" panose="00000400000000000000" pitchFamily="2" charset="-78"/>
              </a:rPr>
              <a:t>تجويز</a:t>
            </a:r>
            <a:r>
              <a:rPr lang="fa-IR" sz="2000" b="1" u="sng" dirty="0">
                <a:solidFill>
                  <a:srgbClr val="FF0000"/>
                </a:solidFill>
                <a:cs typeface="B Nazanin" panose="00000400000000000000" pitchFamily="2" charset="-78"/>
              </a:rPr>
              <a:t> </a:t>
            </a:r>
            <a:r>
              <a:rPr lang="fa-IR" sz="2000" b="1" u="sng" dirty="0" err="1">
                <a:solidFill>
                  <a:srgbClr val="FF0000"/>
                </a:solidFill>
                <a:cs typeface="B Nazanin" panose="00000400000000000000" pitchFamily="2" charset="-78"/>
              </a:rPr>
              <a:t>ديورتيك</a:t>
            </a:r>
            <a:r>
              <a:rPr lang="fa-IR" sz="2000" b="1" u="sng" dirty="0">
                <a:solidFill>
                  <a:srgbClr val="FF0000"/>
                </a:solidFill>
                <a:cs typeface="B Nazanin" panose="00000400000000000000" pitchFamily="2" charset="-78"/>
              </a:rPr>
              <a:t> </a:t>
            </a:r>
            <a:r>
              <a:rPr lang="fa-IR" sz="2000" b="1" dirty="0">
                <a:solidFill>
                  <a:srgbClr val="FF0000"/>
                </a:solidFill>
                <a:cs typeface="B Nazanin" panose="00000400000000000000" pitchFamily="2" charset="-78"/>
              </a:rPr>
              <a:t>ها</a:t>
            </a:r>
            <a:r>
              <a:rPr lang="fa-IR" sz="2000" b="1" dirty="0">
                <a:solidFill>
                  <a:srgbClr val="00B050"/>
                </a:solidFill>
                <a:cs typeface="B Nazanin" panose="00000400000000000000" pitchFamily="2" charset="-78"/>
              </a:rPr>
              <a:t> </a:t>
            </a:r>
            <a:r>
              <a:rPr lang="fa-IR" sz="2000" b="1" dirty="0" err="1">
                <a:solidFill>
                  <a:srgbClr val="00B050"/>
                </a:solidFill>
                <a:cs typeface="B Nazanin" panose="00000400000000000000" pitchFamily="2" charset="-78"/>
              </a:rPr>
              <a:t>استوارند</a:t>
            </a:r>
            <a:r>
              <a:rPr lang="fa-IR" sz="2000" b="1" dirty="0">
                <a:solidFill>
                  <a:srgbClr val="00B050"/>
                </a:solidFill>
                <a:cs typeface="B Nazanin" panose="00000400000000000000" pitchFamily="2" charset="-78"/>
              </a:rPr>
              <a:t>.</a:t>
            </a:r>
          </a:p>
          <a:p>
            <a:pPr algn="r" rtl="1"/>
            <a:endParaRPr lang="en-US" dirty="0"/>
          </a:p>
        </p:txBody>
      </p:sp>
      <p:sp>
        <p:nvSpPr>
          <p:cNvPr id="4" name="Slide Number Placeholder 3">
            <a:extLst>
              <a:ext uri="{FF2B5EF4-FFF2-40B4-BE49-F238E27FC236}">
                <a16:creationId xmlns:a16="http://schemas.microsoft.com/office/drawing/2014/main" id="{34A0C0F8-5597-4BA4-9C4D-A1C05298591D}"/>
              </a:ext>
            </a:extLst>
          </p:cNvPr>
          <p:cNvSpPr>
            <a:spLocks noGrp="1"/>
          </p:cNvSpPr>
          <p:nvPr>
            <p:ph type="sldNum" sz="quarter" idx="12"/>
          </p:nvPr>
        </p:nvSpPr>
        <p:spPr/>
        <p:txBody>
          <a:bodyPr/>
          <a:lstStyle/>
          <a:p>
            <a:fld id="{BF8D20B7-650B-4AA8-92A3-CBBC23ED782C}" type="slidenum">
              <a:rPr lang="en-US" smtClean="0"/>
              <a:pPr/>
              <a:t>50</a:t>
            </a:fld>
            <a:endParaRPr lang="en-US"/>
          </a:p>
        </p:txBody>
      </p:sp>
    </p:spTree>
    <p:extLst>
      <p:ext uri="{BB962C8B-B14F-4D97-AF65-F5344CB8AC3E}">
        <p14:creationId xmlns:p14="http://schemas.microsoft.com/office/powerpoint/2010/main" val="3738925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0800"/>
            <a:ext cx="8596668" cy="1320800"/>
          </a:xfrm>
        </p:spPr>
        <p:txBody>
          <a:bodyPr/>
          <a:lstStyle/>
          <a:p>
            <a:pPr algn="just" rtl="1"/>
            <a:r>
              <a:rPr lang="fa-IR" b="1" dirty="0">
                <a:solidFill>
                  <a:srgbClr val="FF0000"/>
                </a:solidFill>
                <a:cs typeface="B Nazanin" pitchFamily="2" charset="-78"/>
              </a:rPr>
              <a:t>انواع تست هاي تحريكي</a:t>
            </a:r>
            <a:endParaRPr lang="fa-IR" dirty="0">
              <a:solidFill>
                <a:srgbClr val="FF0000"/>
              </a:solidFill>
            </a:endParaRPr>
          </a:p>
        </p:txBody>
      </p:sp>
      <p:sp>
        <p:nvSpPr>
          <p:cNvPr id="3" name="Content Placeholder 2"/>
          <p:cNvSpPr>
            <a:spLocks noGrp="1"/>
          </p:cNvSpPr>
          <p:nvPr>
            <p:ph sz="quarter" idx="1"/>
          </p:nvPr>
        </p:nvSpPr>
        <p:spPr>
          <a:xfrm>
            <a:off x="756356" y="1516506"/>
            <a:ext cx="8596668" cy="3880773"/>
          </a:xfrm>
        </p:spPr>
        <p:txBody>
          <a:bodyPr>
            <a:normAutofit lnSpcReduction="10000"/>
          </a:bodyPr>
          <a:lstStyle/>
          <a:p>
            <a:pPr algn="just" rtl="1"/>
            <a:endParaRPr lang="fa-IR" b="1" dirty="0">
              <a:solidFill>
                <a:schemeClr val="accent1"/>
              </a:solidFill>
            </a:endParaRPr>
          </a:p>
          <a:p>
            <a:pPr algn="just" rtl="1"/>
            <a:r>
              <a:rPr lang="fa-IR" sz="2400" b="1" dirty="0">
                <a:solidFill>
                  <a:schemeClr val="accent1"/>
                </a:solidFill>
                <a:cs typeface="B Zar" pitchFamily="2" charset="-78"/>
              </a:rPr>
              <a:t>تست تحريك فوروزمايد </a:t>
            </a:r>
            <a:r>
              <a:rPr lang="en-US" b="1" dirty="0" err="1">
                <a:solidFill>
                  <a:schemeClr val="accent1"/>
                </a:solidFill>
              </a:rPr>
              <a:t>Furosemide</a:t>
            </a:r>
            <a:r>
              <a:rPr lang="en-US" b="1" dirty="0">
                <a:solidFill>
                  <a:schemeClr val="accent1"/>
                </a:solidFill>
              </a:rPr>
              <a:t>)</a:t>
            </a:r>
            <a:r>
              <a:rPr lang="fa-IR" sz="2400" b="1" dirty="0">
                <a:solidFill>
                  <a:schemeClr val="accent1"/>
                </a:solidFill>
                <a:cs typeface="B Zar" pitchFamily="2" charset="-78"/>
              </a:rPr>
              <a:t>) </a:t>
            </a:r>
          </a:p>
          <a:p>
            <a:pPr lvl="1" algn="just" rtl="1">
              <a:buFont typeface="Courier New" pitchFamily="49" charset="0"/>
              <a:buChar char="o"/>
            </a:pPr>
            <a:r>
              <a:rPr lang="en-US" sz="1900" b="1" dirty="0">
                <a:solidFill>
                  <a:schemeClr val="tx1"/>
                </a:solidFill>
                <a:cs typeface="B Zar" pitchFamily="2" charset="-78"/>
              </a:rPr>
              <a:t> Oral or IV</a:t>
            </a:r>
            <a:r>
              <a:rPr lang="fa-IR" sz="1900" b="1" dirty="0">
                <a:solidFill>
                  <a:schemeClr val="tx1"/>
                </a:solidFill>
                <a:cs typeface="B Zar" pitchFamily="2" charset="-78"/>
              </a:rPr>
              <a:t>(</a:t>
            </a:r>
            <a:r>
              <a:rPr lang="en-US" sz="1900" b="1" dirty="0">
                <a:solidFill>
                  <a:schemeClr val="tx1"/>
                </a:solidFill>
                <a:cs typeface="B Zar" pitchFamily="2" charset="-78"/>
              </a:rPr>
              <a:t>40-80 mg</a:t>
            </a:r>
            <a:r>
              <a:rPr lang="fa-IR" sz="1900" b="1" dirty="0">
                <a:solidFill>
                  <a:schemeClr val="tx1"/>
                </a:solidFill>
                <a:cs typeface="B Zar" pitchFamily="2" charset="-78"/>
              </a:rPr>
              <a:t>) ، با 4 ساعت سرپا ايستادن دنبال ميشود. نيازي به بستري شدن در بيمارستان با رژيم خاصي نيست. </a:t>
            </a:r>
          </a:p>
          <a:p>
            <a:pPr lvl="1" algn="just" rtl="1">
              <a:buFont typeface="Courier New" pitchFamily="49" charset="0"/>
              <a:buChar char="o"/>
            </a:pPr>
            <a:r>
              <a:rPr lang="fa-IR" sz="1900" b="1" dirty="0">
                <a:solidFill>
                  <a:schemeClr val="tx1"/>
                </a:solidFill>
                <a:cs typeface="B Zar" pitchFamily="2" charset="-78"/>
              </a:rPr>
              <a:t>پاسخ طبيعي افزايش 3-2 برابري رنين پلاسما</a:t>
            </a:r>
          </a:p>
          <a:p>
            <a:pPr algn="just" rtl="1"/>
            <a:endParaRPr lang="en-US" sz="2400" b="1" dirty="0">
              <a:cs typeface="B Zar" pitchFamily="2" charset="-78"/>
            </a:endParaRPr>
          </a:p>
          <a:p>
            <a:pPr algn="just" rtl="1"/>
            <a:r>
              <a:rPr lang="fa-IR" sz="2400" b="1" dirty="0">
                <a:solidFill>
                  <a:schemeClr val="accent1"/>
                </a:solidFill>
                <a:cs typeface="B Zar" pitchFamily="2" charset="-78"/>
              </a:rPr>
              <a:t>محدود كردن سديم و سرپا ايستادن (تست تحريكي ساده و مطمئن) </a:t>
            </a:r>
          </a:p>
          <a:p>
            <a:pPr lvl="1" algn="just" rtl="1"/>
            <a:r>
              <a:rPr lang="fa-IR" sz="1900" b="1" dirty="0">
                <a:solidFill>
                  <a:schemeClr val="tx1"/>
                </a:solidFill>
                <a:cs typeface="B Zar" pitchFamily="2" charset="-78"/>
              </a:rPr>
              <a:t>رژيم محتوي </a:t>
            </a:r>
            <a:r>
              <a:rPr lang="en-US" sz="1900" b="1" dirty="0" err="1">
                <a:solidFill>
                  <a:schemeClr val="tx1"/>
                </a:solidFill>
                <a:cs typeface="B Zar" pitchFamily="2" charset="-78"/>
              </a:rPr>
              <a:t>mmol</a:t>
            </a:r>
            <a:r>
              <a:rPr lang="en-US" sz="1900" b="1" dirty="0">
                <a:solidFill>
                  <a:schemeClr val="tx1"/>
                </a:solidFill>
                <a:cs typeface="B Zar" pitchFamily="2" charset="-78"/>
              </a:rPr>
              <a:t> Na/day</a:t>
            </a:r>
            <a:r>
              <a:rPr lang="fa-IR" sz="1900" b="1" dirty="0">
                <a:solidFill>
                  <a:schemeClr val="tx1"/>
                </a:solidFill>
                <a:cs typeface="B Zar" pitchFamily="2" charset="-78"/>
              </a:rPr>
              <a:t> </a:t>
            </a:r>
            <a:r>
              <a:rPr lang="en-US" sz="1900" b="1" dirty="0">
                <a:solidFill>
                  <a:schemeClr val="tx1"/>
                </a:solidFill>
                <a:cs typeface="B Zar" pitchFamily="2" charset="-78"/>
              </a:rPr>
              <a:t>20</a:t>
            </a:r>
            <a:r>
              <a:rPr lang="fa-IR" sz="1900" b="1" dirty="0">
                <a:solidFill>
                  <a:schemeClr val="tx1"/>
                </a:solidFill>
                <a:cs typeface="B Zar" pitchFamily="2" charset="-78"/>
              </a:rPr>
              <a:t> به مدت 5-3 روز سپس يك نمونه پس از 2 ساعت سرپا ايستادن گرفته مي شود.</a:t>
            </a:r>
          </a:p>
          <a:p>
            <a:pPr lvl="1" algn="just" rtl="1"/>
            <a:r>
              <a:rPr lang="fa-IR" sz="1900" b="1" dirty="0">
                <a:solidFill>
                  <a:schemeClr val="tx1"/>
                </a:solidFill>
                <a:cs typeface="B Zar" pitchFamily="2" charset="-78"/>
              </a:rPr>
              <a:t>پاسخ طبيعي افزايش 2 تا 3 برابري رنين پلاسما</a:t>
            </a:r>
            <a:endParaRPr lang="en-US" sz="1900" b="1" dirty="0">
              <a:solidFill>
                <a:schemeClr val="tx1"/>
              </a:solidFill>
              <a:cs typeface="B Zar" pitchFamily="2" charset="-78"/>
            </a:endParaRPr>
          </a:p>
          <a:p>
            <a:pPr algn="just" rtl="1"/>
            <a:endParaRPr lang="fa-IR" b="1" dirty="0"/>
          </a:p>
        </p:txBody>
      </p:sp>
      <p:pic>
        <p:nvPicPr>
          <p:cNvPr id="4098" name="Picture 2" descr="File:Furosemide.svg">
            <a:hlinkClick r:id="rId2"/>
          </p:cNvPr>
          <p:cNvPicPr>
            <a:picLocks noChangeAspect="1" noChangeArrowheads="1"/>
          </p:cNvPicPr>
          <p:nvPr/>
        </p:nvPicPr>
        <p:blipFill>
          <a:blip r:embed="rId3" cstate="print"/>
          <a:srcRect/>
          <a:stretch>
            <a:fillRect/>
          </a:stretch>
        </p:blipFill>
        <p:spPr bwMode="auto">
          <a:xfrm>
            <a:off x="346512" y="146139"/>
            <a:ext cx="3399039" cy="2014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20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20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1"/>
            <a:r>
              <a:rPr lang="fa-IR" sz="4400" dirty="0">
                <a:solidFill>
                  <a:srgbClr val="FF0000"/>
                </a:solidFill>
                <a:cs typeface="B Nazanin" pitchFamily="2" charset="-78"/>
              </a:rPr>
              <a:t>تستهاي مهاري</a:t>
            </a:r>
          </a:p>
        </p:txBody>
      </p:sp>
      <p:sp>
        <p:nvSpPr>
          <p:cNvPr id="3" name="Content Placeholder 2"/>
          <p:cNvSpPr>
            <a:spLocks noGrp="1"/>
          </p:cNvSpPr>
          <p:nvPr>
            <p:ph sz="quarter" idx="1"/>
          </p:nvPr>
        </p:nvSpPr>
        <p:spPr/>
        <p:txBody>
          <a:bodyPr>
            <a:normAutofit/>
          </a:bodyPr>
          <a:lstStyle/>
          <a:p>
            <a:pPr algn="just" rtl="1"/>
            <a:r>
              <a:rPr lang="fa-IR" sz="2400" b="1" dirty="0">
                <a:cs typeface="B Nazanin" panose="00000400000000000000" pitchFamily="2" charset="-78"/>
              </a:rPr>
              <a:t>بر پايه </a:t>
            </a:r>
            <a:r>
              <a:rPr lang="fa-IR" sz="2400" b="1" u="sng" dirty="0">
                <a:cs typeface="B Nazanin" panose="00000400000000000000" pitchFamily="2" charset="-78"/>
              </a:rPr>
              <a:t>مصرف زياد نمك</a:t>
            </a:r>
            <a:r>
              <a:rPr lang="fa-IR" sz="2400" b="1" dirty="0">
                <a:cs typeface="B Nazanin" panose="00000400000000000000" pitchFamily="2" charset="-78"/>
              </a:rPr>
              <a:t> (مانند تزريق </a:t>
            </a:r>
            <a:r>
              <a:rPr lang="en-US" sz="2400" b="1" dirty="0">
                <a:cs typeface="B Nazanin" panose="00000400000000000000" pitchFamily="2" charset="-78"/>
              </a:rPr>
              <a:t> IV</a:t>
            </a:r>
            <a:r>
              <a:rPr lang="fa-IR" sz="2400" b="1" dirty="0">
                <a:cs typeface="B Nazanin" panose="00000400000000000000" pitchFamily="2" charset="-78"/>
              </a:rPr>
              <a:t>سالين، مصرف زياد نمك خوراكي)، تجويز خوراكي مينرالوكورتيكوئيدها </a:t>
            </a:r>
          </a:p>
          <a:p>
            <a:pPr algn="just" rtl="1"/>
            <a:endParaRPr lang="fa-IR" sz="2400" b="1" dirty="0">
              <a:cs typeface="B Nazanin" panose="00000400000000000000" pitchFamily="2" charset="-78"/>
            </a:endParaRPr>
          </a:p>
          <a:p>
            <a:pPr lvl="1" algn="just" rtl="1">
              <a:buFont typeface="Wingdings" pitchFamily="2" charset="2"/>
              <a:buChar char="Ø"/>
            </a:pPr>
            <a:r>
              <a:rPr lang="fa-IR" sz="2000" b="1" dirty="0">
                <a:cs typeface="B Nazanin" panose="00000400000000000000" pitchFamily="2" charset="-78"/>
              </a:rPr>
              <a:t>در افراد سالم افزايش حاد حجم پلاسما با نمك، سبب افزايش خونرساني كليه ومهار ترشح رنين و كاهش آلدوسترون مي شود. </a:t>
            </a:r>
          </a:p>
          <a:p>
            <a:pPr algn="just" rtl="1"/>
            <a:endParaRPr lang="fa-IR" sz="2400" b="1" dirty="0">
              <a:cs typeface="B Nazanin" panose="00000400000000000000" pitchFamily="2" charset="-78"/>
            </a:endParaRPr>
          </a:p>
          <a:p>
            <a:pPr algn="just" rtl="1"/>
            <a:endParaRPr lang="fa-IR" sz="2400" b="1" dirty="0">
              <a:cs typeface="B Nazanin" panose="00000400000000000000" pitchFamily="2" charset="-7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rtl="1"/>
            <a:r>
              <a:rPr lang="fa-IR" dirty="0">
                <a:solidFill>
                  <a:srgbClr val="FF0000"/>
                </a:solidFill>
                <a:cs typeface="B Nazanin" pitchFamily="2" charset="-78"/>
              </a:rPr>
              <a:t>انواع تستهاي مهاري</a:t>
            </a:r>
          </a:p>
        </p:txBody>
      </p:sp>
      <p:sp>
        <p:nvSpPr>
          <p:cNvPr id="3" name="Content Placeholder 2"/>
          <p:cNvSpPr>
            <a:spLocks noGrp="1"/>
          </p:cNvSpPr>
          <p:nvPr>
            <p:ph sz="quarter" idx="1"/>
          </p:nvPr>
        </p:nvSpPr>
        <p:spPr/>
        <p:txBody>
          <a:bodyPr>
            <a:normAutofit/>
          </a:bodyPr>
          <a:lstStyle/>
          <a:p>
            <a:pPr algn="just" rtl="1"/>
            <a:endParaRPr lang="fa-IR" b="1" dirty="0">
              <a:cs typeface="B Nazanin" panose="00000400000000000000" pitchFamily="2" charset="-78"/>
            </a:endParaRPr>
          </a:p>
          <a:p>
            <a:pPr algn="just" rtl="1"/>
            <a:r>
              <a:rPr lang="fa-IR" sz="2400" b="1" dirty="0">
                <a:solidFill>
                  <a:schemeClr val="accent1">
                    <a:lumMod val="75000"/>
                  </a:schemeClr>
                </a:solidFill>
                <a:cs typeface="B Nazanin" panose="00000400000000000000" pitchFamily="2" charset="-78"/>
              </a:rPr>
              <a:t>تجويز فلودروكورتيزون (</a:t>
            </a:r>
            <a:r>
              <a:rPr lang="en-US" b="1" dirty="0">
                <a:solidFill>
                  <a:schemeClr val="accent1">
                    <a:lumMod val="75000"/>
                  </a:schemeClr>
                </a:solidFill>
                <a:cs typeface="B Nazanin" panose="00000400000000000000" pitchFamily="2" charset="-78"/>
              </a:rPr>
              <a:t>(</a:t>
            </a:r>
            <a:r>
              <a:rPr lang="en-US" sz="2000" b="1" dirty="0" err="1">
                <a:cs typeface="B Nazanin" panose="00000400000000000000" pitchFamily="2" charset="-78"/>
              </a:rPr>
              <a:t>Fludrocortisone</a:t>
            </a:r>
            <a:r>
              <a:rPr lang="fa-IR" sz="2400" b="1" dirty="0">
                <a:cs typeface="B Nazanin" panose="00000400000000000000" pitchFamily="2" charset="-78"/>
              </a:rPr>
              <a:t>(مينرالوكورتيكوئيد صناعي)- منجر به مهار قابل توجه ترشح آلدوسترون</a:t>
            </a:r>
          </a:p>
          <a:p>
            <a:pPr lvl="1" algn="just" rtl="1"/>
            <a:r>
              <a:rPr lang="fa-IR" sz="2000" b="1" dirty="0">
                <a:solidFill>
                  <a:srgbClr val="C00000"/>
                </a:solidFill>
                <a:cs typeface="B Nazanin" panose="00000400000000000000" pitchFamily="2" charset="-78"/>
              </a:rPr>
              <a:t>در بيماران دچار هيپوكالمي، مبتلايان به بيماري قلبي و كليوي با احتياط </a:t>
            </a:r>
          </a:p>
          <a:p>
            <a:pPr algn="just" rtl="1"/>
            <a:endParaRPr lang="fa-IR" sz="2400" b="1" dirty="0">
              <a:cs typeface="B Nazanin" panose="00000400000000000000" pitchFamily="2" charset="-78"/>
            </a:endParaRPr>
          </a:p>
          <a:p>
            <a:pPr algn="just" rtl="1"/>
            <a:endParaRPr lang="fa-IR" b="1" dirty="0">
              <a:cs typeface="B Nazanin" panose="00000400000000000000" pitchFamily="2" charset="-78"/>
            </a:endParaRPr>
          </a:p>
        </p:txBody>
      </p:sp>
      <p:pic>
        <p:nvPicPr>
          <p:cNvPr id="2050" name="Picture 2" descr="File:Captopril.svg">
            <a:hlinkClick r:id="rId2"/>
          </p:cNvPr>
          <p:cNvPicPr>
            <a:picLocks noChangeAspect="1" noChangeArrowheads="1"/>
          </p:cNvPicPr>
          <p:nvPr/>
        </p:nvPicPr>
        <p:blipFill>
          <a:blip r:embed="rId3" cstate="print"/>
          <a:srcRect/>
          <a:stretch>
            <a:fillRect/>
          </a:stretch>
        </p:blipFill>
        <p:spPr bwMode="auto">
          <a:xfrm>
            <a:off x="2277980" y="609600"/>
            <a:ext cx="1980000" cy="1229773"/>
          </a:xfrm>
          <a:prstGeom prst="rect">
            <a:avLst/>
          </a:prstGeom>
          <a:noFill/>
        </p:spPr>
      </p:pic>
      <p:pic>
        <p:nvPicPr>
          <p:cNvPr id="2052" name="Picture 4" descr="File:Fludrocortisone structure.png">
            <a:hlinkClick r:id="rId4"/>
          </p:cNvPr>
          <p:cNvPicPr>
            <a:picLocks noChangeAspect="1" noChangeArrowheads="1"/>
          </p:cNvPicPr>
          <p:nvPr/>
        </p:nvPicPr>
        <p:blipFill>
          <a:blip r:embed="rId5" cstate="print"/>
          <a:srcRect/>
          <a:stretch>
            <a:fillRect/>
          </a:stretch>
        </p:blipFill>
        <p:spPr bwMode="auto">
          <a:xfrm>
            <a:off x="77398" y="217337"/>
            <a:ext cx="2088000" cy="121877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E2D0EC-44F6-468B-9DAC-B3B53C83F1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3" name="Picture 2">
            <a:extLst>
              <a:ext uri="{FF2B5EF4-FFF2-40B4-BE49-F238E27FC236}">
                <a16:creationId xmlns:a16="http://schemas.microsoft.com/office/drawing/2014/main" id="{61E0CF8E-942C-400E-9CA8-88686BE831B8}"/>
              </a:ext>
            </a:extLst>
          </p:cNvPr>
          <p:cNvPicPr>
            <a:picLocks noChangeAspect="1"/>
          </p:cNvPicPr>
          <p:nvPr/>
        </p:nvPicPr>
        <p:blipFill rotWithShape="1">
          <a:blip r:embed="rId3">
            <a:extLst>
              <a:ext uri="{28A0092B-C50C-407E-A947-70E740481C1C}">
                <a14:useLocalDpi xmlns:a14="http://schemas.microsoft.com/office/drawing/2010/main" val="0"/>
              </a:ext>
            </a:extLst>
          </a:blip>
          <a:srcRect l="1071" t="1" r="1441" b="3252"/>
          <a:stretch/>
        </p:blipFill>
        <p:spPr>
          <a:xfrm>
            <a:off x="685800" y="75056"/>
            <a:ext cx="7086600" cy="6707887"/>
          </a:xfrm>
          <a:prstGeom prst="rect">
            <a:avLst/>
          </a:prstGeom>
        </p:spPr>
      </p:pic>
      <p:sp>
        <p:nvSpPr>
          <p:cNvPr id="2" name="Rectangle 1">
            <a:extLst>
              <a:ext uri="{FF2B5EF4-FFF2-40B4-BE49-F238E27FC236}">
                <a16:creationId xmlns:a16="http://schemas.microsoft.com/office/drawing/2014/main" id="{72E5A297-0330-496C-96BC-248383AF558C}"/>
              </a:ext>
            </a:extLst>
          </p:cNvPr>
          <p:cNvSpPr/>
          <p:nvPr/>
        </p:nvSpPr>
        <p:spPr>
          <a:xfrm>
            <a:off x="5383695" y="6406487"/>
            <a:ext cx="30530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Parkinson and schizophrenia</a:t>
            </a:r>
          </a:p>
        </p:txBody>
      </p:sp>
      <p:sp>
        <p:nvSpPr>
          <p:cNvPr id="5" name="Rectangle 4">
            <a:extLst>
              <a:ext uri="{FF2B5EF4-FFF2-40B4-BE49-F238E27FC236}">
                <a16:creationId xmlns:a16="http://schemas.microsoft.com/office/drawing/2014/main" id="{6AC6D15C-8B9E-410E-B7BD-CA2C6D0606AF}"/>
              </a:ext>
            </a:extLst>
          </p:cNvPr>
          <p:cNvSpPr/>
          <p:nvPr/>
        </p:nvSpPr>
        <p:spPr>
          <a:xfrm>
            <a:off x="-11723" y="2438400"/>
            <a:ext cx="17684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imes" panose="02020603050405020304" pitchFamily="18" charset="0"/>
                <a:ea typeface="+mn-ea"/>
                <a:cs typeface="Times" panose="02020603050405020304" pitchFamily="18" charset="0"/>
              </a:rPr>
              <a:t>Nerve terminals</a:t>
            </a:r>
          </a:p>
        </p:txBody>
      </p:sp>
      <p:sp>
        <p:nvSpPr>
          <p:cNvPr id="6" name="Rectangle 5">
            <a:extLst>
              <a:ext uri="{FF2B5EF4-FFF2-40B4-BE49-F238E27FC236}">
                <a16:creationId xmlns:a16="http://schemas.microsoft.com/office/drawing/2014/main" id="{653ED342-3715-4553-AA62-FFDCABB3CF5A}"/>
              </a:ext>
            </a:extLst>
          </p:cNvPr>
          <p:cNvSpPr/>
          <p:nvPr/>
        </p:nvSpPr>
        <p:spPr>
          <a:xfrm>
            <a:off x="-91432" y="3505200"/>
            <a:ext cx="178927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Times" panose="02020603050405020304" pitchFamily="18" charset="0"/>
                <a:ea typeface="+mn-ea"/>
                <a:cs typeface="Times" panose="02020603050405020304" pitchFamily="18" charset="0"/>
              </a:rPr>
              <a:t>sympathetic nerve</a:t>
            </a:r>
          </a:p>
        </p:txBody>
      </p:sp>
      <p:sp>
        <p:nvSpPr>
          <p:cNvPr id="7" name="Rectangle 6">
            <a:extLst>
              <a:ext uri="{FF2B5EF4-FFF2-40B4-BE49-F238E27FC236}">
                <a16:creationId xmlns:a16="http://schemas.microsoft.com/office/drawing/2014/main" id="{398786BA-5358-46C1-906D-073D2D1950D4}"/>
              </a:ext>
            </a:extLst>
          </p:cNvPr>
          <p:cNvSpPr/>
          <p:nvPr/>
        </p:nvSpPr>
        <p:spPr>
          <a:xfrm>
            <a:off x="533400" y="4645840"/>
            <a:ext cx="9884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imes" panose="02020603050405020304" pitchFamily="18" charset="0"/>
                <a:ea typeface="+mn-ea"/>
                <a:cs typeface="Times" panose="02020603050405020304" pitchFamily="18" charset="0"/>
              </a:rPr>
              <a:t>Adrenal</a:t>
            </a:r>
          </a:p>
        </p:txBody>
      </p:sp>
    </p:spTree>
    <p:extLst>
      <p:ext uri="{BB962C8B-B14F-4D97-AF65-F5344CB8AC3E}">
        <p14:creationId xmlns:p14="http://schemas.microsoft.com/office/powerpoint/2010/main" val="198914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5073E-49AC-4D61-B3C8-64247C6E13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A848B901-5C06-4531-9258-C648BF5F63DA}"/>
              </a:ext>
            </a:extLst>
          </p:cNvPr>
          <p:cNvPicPr>
            <a:picLocks noChangeAspect="1"/>
          </p:cNvPicPr>
          <p:nvPr/>
        </p:nvPicPr>
        <p:blipFill rotWithShape="1">
          <a:blip r:embed="rId2">
            <a:extLst>
              <a:ext uri="{28A0092B-C50C-407E-A947-70E740481C1C}">
                <a14:useLocalDpi xmlns:a14="http://schemas.microsoft.com/office/drawing/2010/main" val="0"/>
              </a:ext>
            </a:extLst>
          </a:blip>
          <a:srcRect l="1896" t="4401" r="3321" b="3810"/>
          <a:stretch/>
        </p:blipFill>
        <p:spPr>
          <a:xfrm>
            <a:off x="0" y="1447800"/>
            <a:ext cx="7620000" cy="4343400"/>
          </a:xfrm>
          <a:prstGeom prst="rect">
            <a:avLst/>
          </a:prstGeom>
        </p:spPr>
      </p:pic>
      <p:pic>
        <p:nvPicPr>
          <p:cNvPr id="8" name="Picture 7">
            <a:extLst>
              <a:ext uri="{FF2B5EF4-FFF2-40B4-BE49-F238E27FC236}">
                <a16:creationId xmlns:a16="http://schemas.microsoft.com/office/drawing/2014/main" id="{9FC7ACFA-DB83-4286-8ED0-B7539742FDB0}"/>
              </a:ext>
            </a:extLst>
          </p:cNvPr>
          <p:cNvPicPr>
            <a:picLocks noChangeAspect="1"/>
          </p:cNvPicPr>
          <p:nvPr/>
        </p:nvPicPr>
        <p:blipFill rotWithShape="1">
          <a:blip r:embed="rId3">
            <a:extLst>
              <a:ext uri="{28A0092B-C50C-407E-A947-70E740481C1C}">
                <a14:useLocalDpi xmlns:a14="http://schemas.microsoft.com/office/drawing/2010/main" val="0"/>
              </a:ext>
            </a:extLst>
          </a:blip>
          <a:srcRect l="5621" t="2790" r="685" b="3810"/>
          <a:stretch/>
        </p:blipFill>
        <p:spPr>
          <a:xfrm>
            <a:off x="8229600" y="1371600"/>
            <a:ext cx="3810000" cy="4419600"/>
          </a:xfrm>
          <a:prstGeom prst="rect">
            <a:avLst/>
          </a:prstGeom>
        </p:spPr>
      </p:pic>
      <p:sp>
        <p:nvSpPr>
          <p:cNvPr id="10" name="TextBox 9">
            <a:extLst>
              <a:ext uri="{FF2B5EF4-FFF2-40B4-BE49-F238E27FC236}">
                <a16:creationId xmlns:a16="http://schemas.microsoft.com/office/drawing/2014/main" id="{554278B5-B615-4CDD-8938-50AF83A17F09}"/>
              </a:ext>
            </a:extLst>
          </p:cNvPr>
          <p:cNvSpPr txBox="1"/>
          <p:nvPr/>
        </p:nvSpPr>
        <p:spPr>
          <a:xfrm>
            <a:off x="377117" y="105775"/>
            <a:ext cx="8571942" cy="1015663"/>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6000" b="1" i="0" u="none" strike="noStrike" kern="1200" cap="none" spc="0" normalizeH="0" baseline="0" noProof="0" dirty="0">
                <a:ln>
                  <a:noFill/>
                </a:ln>
                <a:solidFill>
                  <a:srgbClr val="FF0000"/>
                </a:solidFill>
                <a:effectLst/>
                <a:uLnTx/>
                <a:uFillTx/>
                <a:latin typeface="Times" panose="02020603050405020304" pitchFamily="18" charset="0"/>
                <a:ea typeface="+mn-ea"/>
                <a:cs typeface="B Nazanin" panose="00000400000000000000" pitchFamily="2" charset="-78"/>
              </a:rPr>
              <a:t>کاتابولیسم کاتکول آمین ها</a:t>
            </a:r>
            <a:endParaRPr kumimoji="0" lang="en-US" sz="6000" b="1" i="0" u="none" strike="noStrike" kern="1200" cap="none" spc="0" normalizeH="0" baseline="0" noProof="0" dirty="0">
              <a:ln>
                <a:noFill/>
              </a:ln>
              <a:solidFill>
                <a:srgbClr val="FF0000"/>
              </a:solidFill>
              <a:effectLst/>
              <a:uLnTx/>
              <a:uFillTx/>
              <a:latin typeface="Times" panose="02020603050405020304" pitchFamily="18" charset="0"/>
              <a:ea typeface="+mn-ea"/>
              <a:cs typeface="B Nazanin" panose="00000400000000000000" pitchFamily="2" charset="-78"/>
            </a:endParaRPr>
          </a:p>
        </p:txBody>
      </p:sp>
      <p:sp>
        <p:nvSpPr>
          <p:cNvPr id="7" name="Rectangle 6">
            <a:extLst>
              <a:ext uri="{FF2B5EF4-FFF2-40B4-BE49-F238E27FC236}">
                <a16:creationId xmlns:a16="http://schemas.microsoft.com/office/drawing/2014/main" id="{47039162-7B52-45D5-81DE-E8CB34B3DF5F}"/>
              </a:ext>
            </a:extLst>
          </p:cNvPr>
          <p:cNvSpPr/>
          <p:nvPr/>
        </p:nvSpPr>
        <p:spPr>
          <a:xfrm>
            <a:off x="990600" y="5451001"/>
            <a:ext cx="15463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Over Activate</a:t>
            </a:r>
          </a:p>
        </p:txBody>
      </p:sp>
    </p:spTree>
    <p:extLst>
      <p:ext uri="{BB962C8B-B14F-4D97-AF65-F5344CB8AC3E}">
        <p14:creationId xmlns:p14="http://schemas.microsoft.com/office/powerpoint/2010/main" val="303755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6F8594-BD6A-4215-ADB8-38EC4C09E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D20B7-650B-4AA8-92A3-CBBC23ED782C}" type="slidenum">
              <a:rPr kumimoji="0" lang="en-US" sz="2800" b="1" i="0" u="none" strike="noStrike" kern="1200" cap="none" spc="0" normalizeH="0" baseline="0" noProof="0" smtClean="0">
                <a:ln>
                  <a:noFill/>
                </a:ln>
                <a:solidFill>
                  <a:srgbClr val="1CADE4"/>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800" b="1" i="0" u="none" strike="noStrike" kern="1200" cap="none" spc="0" normalizeH="0" baseline="0" noProof="0">
              <a:ln>
                <a:noFill/>
              </a:ln>
              <a:solidFill>
                <a:srgbClr val="1CADE4"/>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7158276B-F4E3-4D7A-B2AE-466403EF57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222"/>
          <a:stretch/>
        </p:blipFill>
        <p:spPr>
          <a:xfrm>
            <a:off x="457200" y="1192551"/>
            <a:ext cx="8268464" cy="5213936"/>
          </a:xfrm>
          <a:prstGeom prst="rect">
            <a:avLst/>
          </a:prstGeom>
        </p:spPr>
      </p:pic>
      <p:sp>
        <p:nvSpPr>
          <p:cNvPr id="8" name="TextBox 7">
            <a:extLst>
              <a:ext uri="{FF2B5EF4-FFF2-40B4-BE49-F238E27FC236}">
                <a16:creationId xmlns:a16="http://schemas.microsoft.com/office/drawing/2014/main" id="{37922BAF-9BC3-44F9-84DD-6A7FCED10309}"/>
              </a:ext>
            </a:extLst>
          </p:cNvPr>
          <p:cNvSpPr txBox="1"/>
          <p:nvPr/>
        </p:nvSpPr>
        <p:spPr>
          <a:xfrm>
            <a:off x="2057400" y="18585"/>
            <a:ext cx="4838142" cy="1015663"/>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6000" b="1" i="0" u="none" strike="noStrike" kern="1200" cap="none" spc="0" normalizeH="0" baseline="0" noProof="0" dirty="0">
                <a:ln>
                  <a:noFill/>
                </a:ln>
                <a:solidFill>
                  <a:srgbClr val="FF0000"/>
                </a:solidFill>
                <a:effectLst/>
                <a:uLnTx/>
                <a:uFillTx/>
                <a:latin typeface="Times" panose="02020603050405020304" pitchFamily="18" charset="0"/>
                <a:ea typeface="+mn-ea"/>
                <a:cs typeface="B Nazanin" panose="00000400000000000000" pitchFamily="2" charset="-78"/>
              </a:rPr>
              <a:t>اعمال اثر دوپامین</a:t>
            </a:r>
            <a:endParaRPr kumimoji="0" lang="en-US" sz="6000" b="1" i="0" u="none" strike="noStrike" kern="1200" cap="none" spc="0" normalizeH="0" baseline="0" noProof="0" dirty="0">
              <a:ln>
                <a:noFill/>
              </a:ln>
              <a:solidFill>
                <a:srgbClr val="FF0000"/>
              </a:solidFill>
              <a:effectLst/>
              <a:uLnTx/>
              <a:uFillTx/>
              <a:latin typeface="Times" panose="02020603050405020304" pitchFamily="18" charset="0"/>
              <a:ea typeface="+mn-ea"/>
              <a:cs typeface="B Nazanin" panose="00000400000000000000" pitchFamily="2" charset="-78"/>
            </a:endParaRPr>
          </a:p>
        </p:txBody>
      </p:sp>
    </p:spTree>
    <p:extLst>
      <p:ext uri="{BB962C8B-B14F-4D97-AF65-F5344CB8AC3E}">
        <p14:creationId xmlns:p14="http://schemas.microsoft.com/office/powerpoint/2010/main" val="136853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B89B9-3CA2-4F20-85DB-89FB9FAE7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884365" cy="6858000"/>
          </a:xfrm>
          <a:prstGeom prst="rect">
            <a:avLst/>
          </a:prstGeom>
        </p:spPr>
      </p:pic>
      <p:pic>
        <p:nvPicPr>
          <p:cNvPr id="6" name="Picture 5">
            <a:extLst>
              <a:ext uri="{FF2B5EF4-FFF2-40B4-BE49-F238E27FC236}">
                <a16:creationId xmlns:a16="http://schemas.microsoft.com/office/drawing/2014/main" id="{B075770F-EF52-4152-B1DB-FE59C21E9CAE}"/>
              </a:ext>
            </a:extLst>
          </p:cNvPr>
          <p:cNvPicPr>
            <a:picLocks noChangeAspect="1"/>
          </p:cNvPicPr>
          <p:nvPr/>
        </p:nvPicPr>
        <p:blipFill rotWithShape="1">
          <a:blip r:embed="rId3">
            <a:extLst>
              <a:ext uri="{28A0092B-C50C-407E-A947-70E740481C1C}">
                <a14:useLocalDpi xmlns:a14="http://schemas.microsoft.com/office/drawing/2010/main" val="0"/>
              </a:ext>
            </a:extLst>
          </a:blip>
          <a:srcRect l="13223" t="14444" r="14049" b="74444"/>
          <a:stretch/>
        </p:blipFill>
        <p:spPr>
          <a:xfrm>
            <a:off x="5334000" y="381000"/>
            <a:ext cx="6705600" cy="762000"/>
          </a:xfrm>
          <a:prstGeom prst="rect">
            <a:avLst/>
          </a:prstGeom>
        </p:spPr>
      </p:pic>
    </p:spTree>
    <p:extLst>
      <p:ext uri="{BB962C8B-B14F-4D97-AF65-F5344CB8AC3E}">
        <p14:creationId xmlns:p14="http://schemas.microsoft.com/office/powerpoint/2010/main" val="2257529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2374</Words>
  <Application>Microsoft Office PowerPoint</Application>
  <PresentationFormat>Widescreen</PresentationFormat>
  <Paragraphs>286</Paragraphs>
  <Slides>53</Slides>
  <Notes>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53</vt:i4>
      </vt:variant>
    </vt:vector>
  </HeadingPairs>
  <TitlesOfParts>
    <vt:vector size="70" baseType="lpstr">
      <vt:lpstr>.Arabic UI Text</vt:lpstr>
      <vt:lpstr>Arial</vt:lpstr>
      <vt:lpstr>B Nazanin</vt:lpstr>
      <vt:lpstr>B Zar</vt:lpstr>
      <vt:lpstr>Calibri</vt:lpstr>
      <vt:lpstr>Calibri Light</vt:lpstr>
      <vt:lpstr>Courier New</vt:lpstr>
      <vt:lpstr>Symbol</vt:lpstr>
      <vt:lpstr>Times</vt:lpstr>
      <vt:lpstr>Times New Roman</vt:lpstr>
      <vt:lpstr>Trebuchet MS</vt:lpstr>
      <vt:lpstr>Wingdings</vt:lpstr>
      <vt:lpstr>Wingdings 2</vt:lpstr>
      <vt:lpstr>Wingdings 3</vt:lpstr>
      <vt:lpstr>ذ د</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گلوکوکورتيکوئيدها</vt:lpstr>
      <vt:lpstr>كورتيزول</vt:lpstr>
      <vt:lpstr>نقش کاتابوليک وآنابوليک گلوکوکورتيکوئيدها</vt:lpstr>
      <vt:lpstr>PowerPoint Presentation</vt:lpstr>
      <vt:lpstr>افزايش گلوکوکورتيکوئيدها</vt:lpstr>
      <vt:lpstr>PowerPoint Presentation</vt:lpstr>
      <vt:lpstr>غلظت پلاسماییACTH</vt:lpstr>
      <vt:lpstr>Cushing’s syndrome </vt:lpstr>
      <vt:lpstr>Circadian &amp; pulsatile secretion of ACTH/Cortisol </vt:lpstr>
      <vt:lpstr>خون  (سرم یا پلاسما)</vt:lpstr>
      <vt:lpstr>UFC (Urine Free Cortisol)</vt:lpstr>
      <vt:lpstr>کورتیزول بزاقی</vt:lpstr>
      <vt:lpstr>PowerPoint Presentation</vt:lpstr>
      <vt:lpstr>تست مهاري دگزامتازون</vt:lpstr>
      <vt:lpstr>Dexamethasone Suppression Test (DST)</vt:lpstr>
      <vt:lpstr>تست مهاري دگزامتازون با دوز بالا (8 mg)</vt:lpstr>
      <vt:lpstr>کاهش گلوکوکورتيکوئيدها</vt:lpstr>
      <vt:lpstr>نارسايي اوليه آدرنال (بيماري آدسيون)</vt:lpstr>
      <vt:lpstr>علائم آديسون</vt:lpstr>
      <vt:lpstr>نارسايي ثانويه و ثالثيه</vt:lpstr>
      <vt:lpstr>تست تحريكي ACTH (Cocyntropin test) </vt:lpstr>
      <vt:lpstr>PowerPoint Presentation</vt:lpstr>
      <vt:lpstr>تست تحریکی متي راپون ( Metyrapone): </vt:lpstr>
      <vt:lpstr>PowerPoint Presentation</vt:lpstr>
      <vt:lpstr>هيپرآلدوسترونيسم اوليه</vt:lpstr>
      <vt:lpstr>هيپرآلدوسترونيسم ثانويه</vt:lpstr>
      <vt:lpstr>هيپوآلدوسترونيسم</vt:lpstr>
      <vt:lpstr>PowerPoint Presentation</vt:lpstr>
      <vt:lpstr>انواع تست هاي تحريكي</vt:lpstr>
      <vt:lpstr>تستهاي مهاري</vt:lpstr>
      <vt:lpstr>انواع تستهاي مهاري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Hossein Javid</dc:creator>
  <cp:lastModifiedBy>Hossein Javid</cp:lastModifiedBy>
  <cp:revision>9</cp:revision>
  <dcterms:created xsi:type="dcterms:W3CDTF">2024-02-04T08:38:31Z</dcterms:created>
  <dcterms:modified xsi:type="dcterms:W3CDTF">2024-05-18T10:58:16Z</dcterms:modified>
</cp:coreProperties>
</file>