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566AE-20E2-4406-9457-164729B5A74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B62A733-5155-4BB2-8A92-BB735A02B345}">
      <dgm:prSet phldrT="[Text]" custT="1"/>
      <dgm:spPr/>
      <dgm:t>
        <a:bodyPr/>
        <a:lstStyle/>
        <a:p>
          <a:r>
            <a:rPr lang="fa-IR" sz="3200" dirty="0">
              <a:cs typeface="B Nazanin" pitchFamily="2" charset="-78"/>
            </a:rPr>
            <a:t>مقدمه</a:t>
          </a:r>
          <a:endParaRPr lang="en-US" sz="3200" dirty="0">
            <a:cs typeface="B Nazanin" pitchFamily="2" charset="-78"/>
          </a:endParaRPr>
        </a:p>
      </dgm:t>
    </dgm:pt>
    <dgm:pt modelId="{7EFE8931-BC06-4464-8E2A-B5317534E045}" type="parTrans" cxnId="{831A78A6-74A9-43A3-B044-11D12D76D0F2}">
      <dgm:prSet/>
      <dgm:spPr/>
      <dgm:t>
        <a:bodyPr/>
        <a:lstStyle/>
        <a:p>
          <a:endParaRPr lang="en-US"/>
        </a:p>
      </dgm:t>
    </dgm:pt>
    <dgm:pt modelId="{65A738DA-AC86-4C2F-B025-5509E0F0C028}" type="sibTrans" cxnId="{831A78A6-74A9-43A3-B044-11D12D76D0F2}">
      <dgm:prSet/>
      <dgm:spPr/>
      <dgm:t>
        <a:bodyPr/>
        <a:lstStyle/>
        <a:p>
          <a:endParaRPr lang="en-US"/>
        </a:p>
      </dgm:t>
    </dgm:pt>
    <dgm:pt modelId="{ECEA5406-6FD5-469C-B44E-16A20C66D6F9}">
      <dgm:prSet phldrT="[Text]" custT="1"/>
      <dgm:spPr/>
      <dgm:t>
        <a:bodyPr/>
        <a:lstStyle/>
        <a:p>
          <a:r>
            <a:rPr lang="fa-IR" sz="3200" dirty="0">
              <a:cs typeface="B Nazanin" pitchFamily="2" charset="-78"/>
            </a:rPr>
            <a:t>علت غربالگری</a:t>
          </a:r>
          <a:endParaRPr lang="en-US" sz="3200" dirty="0">
            <a:cs typeface="B Nazanin" pitchFamily="2" charset="-78"/>
          </a:endParaRPr>
        </a:p>
      </dgm:t>
    </dgm:pt>
    <dgm:pt modelId="{2A672207-773B-4A1A-A43C-182058579E0F}" type="parTrans" cxnId="{C6B0AD5B-A009-40D2-B01D-6886F5B29962}">
      <dgm:prSet/>
      <dgm:spPr/>
      <dgm:t>
        <a:bodyPr/>
        <a:lstStyle/>
        <a:p>
          <a:endParaRPr lang="en-US"/>
        </a:p>
      </dgm:t>
    </dgm:pt>
    <dgm:pt modelId="{1FF34F67-412B-4B39-ADAF-3600C091C42D}" type="sibTrans" cxnId="{C6B0AD5B-A009-40D2-B01D-6886F5B29962}">
      <dgm:prSet/>
      <dgm:spPr/>
      <dgm:t>
        <a:bodyPr/>
        <a:lstStyle/>
        <a:p>
          <a:endParaRPr lang="en-US"/>
        </a:p>
      </dgm:t>
    </dgm:pt>
    <dgm:pt modelId="{97AA79CC-A15E-4281-9CA9-6948901F28B5}">
      <dgm:prSet phldrT="[Text]" custT="1"/>
      <dgm:spPr/>
      <dgm:t>
        <a:bodyPr/>
        <a:lstStyle/>
        <a:p>
          <a:r>
            <a:rPr lang="fa-IR" sz="3200" dirty="0">
              <a:cs typeface="B Nazanin" pitchFamily="2" charset="-78"/>
            </a:rPr>
            <a:t>مزایای غربالگری</a:t>
          </a:r>
          <a:endParaRPr lang="en-US" sz="3200" dirty="0">
            <a:cs typeface="B Nazanin" pitchFamily="2" charset="-78"/>
          </a:endParaRPr>
        </a:p>
      </dgm:t>
    </dgm:pt>
    <dgm:pt modelId="{BC4E2017-40E1-4C7C-AAEB-2FCA7541995A}" type="parTrans" cxnId="{DEBB2D33-919B-4BE2-91DE-AE4BC5F9426D}">
      <dgm:prSet/>
      <dgm:spPr/>
      <dgm:t>
        <a:bodyPr/>
        <a:lstStyle/>
        <a:p>
          <a:endParaRPr lang="en-US"/>
        </a:p>
      </dgm:t>
    </dgm:pt>
    <dgm:pt modelId="{8225E8E4-90A3-4B1D-83DD-70BC44B92B9F}" type="sibTrans" cxnId="{DEBB2D33-919B-4BE2-91DE-AE4BC5F9426D}">
      <dgm:prSet/>
      <dgm:spPr/>
      <dgm:t>
        <a:bodyPr/>
        <a:lstStyle/>
        <a:p>
          <a:endParaRPr lang="en-US"/>
        </a:p>
      </dgm:t>
    </dgm:pt>
    <dgm:pt modelId="{0319F94E-82A5-4580-9C2B-62474B5515E2}">
      <dgm:prSet phldrT="[Text]" custT="1"/>
      <dgm:spPr/>
      <dgm:t>
        <a:bodyPr/>
        <a:lstStyle/>
        <a:p>
          <a:r>
            <a:rPr lang="fa-IR" sz="3200" dirty="0">
              <a:cs typeface="B Nazanin" pitchFamily="2" charset="-78"/>
            </a:rPr>
            <a:t>زمان شروع غربالگری</a:t>
          </a:r>
          <a:endParaRPr lang="en-US" sz="3200" dirty="0">
            <a:cs typeface="B Nazanin" pitchFamily="2" charset="-78"/>
          </a:endParaRPr>
        </a:p>
      </dgm:t>
    </dgm:pt>
    <dgm:pt modelId="{101307D6-8FEE-47FE-8D19-0B5CABE91150}" type="parTrans" cxnId="{7F9E1232-4A50-4BC2-9815-E4C9BABA3C8B}">
      <dgm:prSet/>
      <dgm:spPr/>
      <dgm:t>
        <a:bodyPr/>
        <a:lstStyle/>
        <a:p>
          <a:endParaRPr lang="en-US"/>
        </a:p>
      </dgm:t>
    </dgm:pt>
    <dgm:pt modelId="{CCEFD595-303C-469E-ADC9-96834B6F3A5C}" type="sibTrans" cxnId="{7F9E1232-4A50-4BC2-9815-E4C9BABA3C8B}">
      <dgm:prSet/>
      <dgm:spPr/>
      <dgm:t>
        <a:bodyPr/>
        <a:lstStyle/>
        <a:p>
          <a:endParaRPr lang="en-US"/>
        </a:p>
      </dgm:t>
    </dgm:pt>
    <dgm:pt modelId="{AD3DEE35-A8E9-49F5-9C12-6159AB17F5D9}">
      <dgm:prSet phldrT="[Text]" custT="1"/>
      <dgm:spPr/>
      <dgm:t>
        <a:bodyPr/>
        <a:lstStyle/>
        <a:p>
          <a:r>
            <a:rPr lang="fa-IR" sz="3200" dirty="0">
              <a:cs typeface="B Nazanin" pitchFamily="2" charset="-78"/>
            </a:rPr>
            <a:t>انواع آزمایشات</a:t>
          </a:r>
          <a:endParaRPr lang="en-US" sz="3200" dirty="0">
            <a:cs typeface="B Nazanin" pitchFamily="2" charset="-78"/>
          </a:endParaRPr>
        </a:p>
      </dgm:t>
    </dgm:pt>
    <dgm:pt modelId="{730D60B3-588A-44BB-AAAD-70C38B3F2B88}" type="parTrans" cxnId="{6878767F-C9BC-45B8-8F20-AC391AADA4EA}">
      <dgm:prSet/>
      <dgm:spPr/>
      <dgm:t>
        <a:bodyPr/>
        <a:lstStyle/>
        <a:p>
          <a:endParaRPr lang="en-US"/>
        </a:p>
      </dgm:t>
    </dgm:pt>
    <dgm:pt modelId="{81729904-F17B-4FD9-AB2D-118D0F87CF0F}" type="sibTrans" cxnId="{6878767F-C9BC-45B8-8F20-AC391AADA4EA}">
      <dgm:prSet/>
      <dgm:spPr/>
      <dgm:t>
        <a:bodyPr/>
        <a:lstStyle/>
        <a:p>
          <a:endParaRPr lang="en-US"/>
        </a:p>
      </dgm:t>
    </dgm:pt>
    <dgm:pt modelId="{DF94C117-801C-4737-A18C-0B90D841E4A6}">
      <dgm:prSet phldrT="[Text]" custT="1"/>
      <dgm:spPr/>
      <dgm:t>
        <a:bodyPr/>
        <a:lstStyle/>
        <a:p>
          <a:r>
            <a:rPr lang="fa-IR" sz="3200" dirty="0">
              <a:cs typeface="B Nazanin" pitchFamily="2" charset="-78"/>
            </a:rPr>
            <a:t>نتایج غربالگری</a:t>
          </a:r>
          <a:endParaRPr lang="en-US" sz="3200" dirty="0"/>
        </a:p>
      </dgm:t>
    </dgm:pt>
    <dgm:pt modelId="{1572E36A-D6A5-4CD0-B325-F970233DE3D8}" type="parTrans" cxnId="{588CABD5-DFD9-4988-8C2B-0AEB5E8C8884}">
      <dgm:prSet/>
      <dgm:spPr/>
      <dgm:t>
        <a:bodyPr/>
        <a:lstStyle/>
        <a:p>
          <a:endParaRPr lang="en-US"/>
        </a:p>
      </dgm:t>
    </dgm:pt>
    <dgm:pt modelId="{78FD577E-9B5D-4CC8-9DAE-028F1AF51C1D}" type="sibTrans" cxnId="{588CABD5-DFD9-4988-8C2B-0AEB5E8C8884}">
      <dgm:prSet/>
      <dgm:spPr/>
      <dgm:t>
        <a:bodyPr/>
        <a:lstStyle/>
        <a:p>
          <a:endParaRPr lang="en-US"/>
        </a:p>
      </dgm:t>
    </dgm:pt>
    <dgm:pt modelId="{AB02373A-2BDB-4170-971E-BBA00FF41CA2}">
      <dgm:prSet phldrT="[Text]" custT="1"/>
      <dgm:spPr/>
      <dgm:t>
        <a:bodyPr/>
        <a:lstStyle/>
        <a:p>
          <a:r>
            <a:rPr lang="fa-IR" sz="3200" dirty="0">
              <a:cs typeface="B Nazanin" pitchFamily="2" charset="-78"/>
            </a:rPr>
            <a:t>خطرهای احتمال غربالگری</a:t>
          </a:r>
          <a:endParaRPr lang="en-US" sz="3200" dirty="0">
            <a:cs typeface="B Nazanin" pitchFamily="2" charset="-78"/>
          </a:endParaRPr>
        </a:p>
      </dgm:t>
    </dgm:pt>
    <dgm:pt modelId="{131309B6-9145-4C66-888E-8F0D1A05C763}" type="parTrans" cxnId="{2A71423E-6E20-4229-8071-D19FE41DAFA6}">
      <dgm:prSet/>
      <dgm:spPr/>
      <dgm:t>
        <a:bodyPr/>
        <a:lstStyle/>
        <a:p>
          <a:endParaRPr lang="en-US"/>
        </a:p>
      </dgm:t>
    </dgm:pt>
    <dgm:pt modelId="{61899A06-6C0A-4BBB-9FAC-7436B0695974}" type="sibTrans" cxnId="{2A71423E-6E20-4229-8071-D19FE41DAFA6}">
      <dgm:prSet/>
      <dgm:spPr/>
      <dgm:t>
        <a:bodyPr/>
        <a:lstStyle/>
        <a:p>
          <a:endParaRPr lang="en-US"/>
        </a:p>
      </dgm:t>
    </dgm:pt>
    <dgm:pt modelId="{C9246CE2-3B6A-4573-B65F-9ED64622D50B}">
      <dgm:prSet phldrT="[Text]" custT="1"/>
      <dgm:spPr/>
      <dgm:t>
        <a:bodyPr/>
        <a:lstStyle/>
        <a:p>
          <a:r>
            <a:rPr lang="fa-IR" sz="3200" dirty="0">
              <a:cs typeface="B Nazanin" pitchFamily="2" charset="-78"/>
            </a:rPr>
            <a:t>محدودیت های غربالگری</a:t>
          </a:r>
          <a:endParaRPr lang="en-US" sz="3200" dirty="0">
            <a:cs typeface="B Nazanin" pitchFamily="2" charset="-78"/>
          </a:endParaRPr>
        </a:p>
      </dgm:t>
    </dgm:pt>
    <dgm:pt modelId="{BBFE19A9-623F-4C00-81B2-69265CACB3F9}" type="parTrans" cxnId="{C5C65B27-5DDB-4F7B-8C04-78217CB7AF0C}">
      <dgm:prSet/>
      <dgm:spPr/>
      <dgm:t>
        <a:bodyPr/>
        <a:lstStyle/>
        <a:p>
          <a:endParaRPr lang="en-US"/>
        </a:p>
      </dgm:t>
    </dgm:pt>
    <dgm:pt modelId="{1CA10ADA-D1BC-4AC4-89FF-B136B975BAE3}" type="sibTrans" cxnId="{C5C65B27-5DDB-4F7B-8C04-78217CB7AF0C}">
      <dgm:prSet/>
      <dgm:spPr/>
      <dgm:t>
        <a:bodyPr/>
        <a:lstStyle/>
        <a:p>
          <a:endParaRPr lang="en-US"/>
        </a:p>
      </dgm:t>
    </dgm:pt>
    <dgm:pt modelId="{437C3FBC-E5D0-4B27-B935-0A3D9C92EF59}">
      <dgm:prSet phldrT="[Text]" custT="1"/>
      <dgm:spPr/>
      <dgm:t>
        <a:bodyPr/>
        <a:lstStyle/>
        <a:p>
          <a:r>
            <a:rPr lang="fa-IR" sz="3200" dirty="0">
              <a:cs typeface="B Nazanin" pitchFamily="2" charset="-78"/>
            </a:rPr>
            <a:t>آمادگی های لازم</a:t>
          </a:r>
          <a:endParaRPr lang="en-US" sz="3200" dirty="0">
            <a:cs typeface="B Nazanin" pitchFamily="2" charset="-78"/>
          </a:endParaRPr>
        </a:p>
      </dgm:t>
    </dgm:pt>
    <dgm:pt modelId="{259BAC42-BA81-4C23-9727-C93E5CE2F9E1}" type="parTrans" cxnId="{598FB74C-C828-48AB-BE21-10F2D98B6A2C}">
      <dgm:prSet/>
      <dgm:spPr/>
      <dgm:t>
        <a:bodyPr/>
        <a:lstStyle/>
        <a:p>
          <a:endParaRPr lang="en-US"/>
        </a:p>
      </dgm:t>
    </dgm:pt>
    <dgm:pt modelId="{0FC0A47F-AD78-4799-A271-530BE7EBDD60}" type="sibTrans" cxnId="{598FB74C-C828-48AB-BE21-10F2D98B6A2C}">
      <dgm:prSet/>
      <dgm:spPr/>
      <dgm:t>
        <a:bodyPr/>
        <a:lstStyle/>
        <a:p>
          <a:endParaRPr lang="en-US"/>
        </a:p>
      </dgm:t>
    </dgm:pt>
    <dgm:pt modelId="{CA86A800-C64C-43D5-AFF5-5F97D0E78DDB}" type="pres">
      <dgm:prSet presAssocID="{0B3566AE-20E2-4406-9457-164729B5A740}" presName="linearFlow" presStyleCnt="0">
        <dgm:presLayoutVars>
          <dgm:dir/>
          <dgm:resizeHandles val="exact"/>
        </dgm:presLayoutVars>
      </dgm:prSet>
      <dgm:spPr/>
    </dgm:pt>
    <dgm:pt modelId="{4EEBC3E1-4600-4932-A836-436C0CD2438B}" type="pres">
      <dgm:prSet presAssocID="{6B62A733-5155-4BB2-8A92-BB735A02B345}" presName="composite" presStyleCnt="0"/>
      <dgm:spPr/>
    </dgm:pt>
    <dgm:pt modelId="{1704D209-3686-473B-98B7-2F661A1DC464}" type="pres">
      <dgm:prSet presAssocID="{6B62A733-5155-4BB2-8A92-BB735A02B345}" presName="imgShp" presStyleLbl="fgImgPlace1" presStyleIdx="0" presStyleCnt="9"/>
      <dgm:spPr/>
    </dgm:pt>
    <dgm:pt modelId="{3378D930-EFBB-4C77-BB85-8760D7515956}" type="pres">
      <dgm:prSet presAssocID="{6B62A733-5155-4BB2-8A92-BB735A02B345}" presName="txShp" presStyleLbl="node1" presStyleIdx="0" presStyleCnt="9" custScaleX="120301" custScaleY="245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BE690-F39B-4BDD-A6F3-790AC421DD5D}" type="pres">
      <dgm:prSet presAssocID="{65A738DA-AC86-4C2F-B025-5509E0F0C028}" presName="spacing" presStyleCnt="0"/>
      <dgm:spPr/>
    </dgm:pt>
    <dgm:pt modelId="{B1C38379-A2C4-4BAD-A054-A0E2C47FA319}" type="pres">
      <dgm:prSet presAssocID="{ECEA5406-6FD5-469C-B44E-16A20C66D6F9}" presName="composite" presStyleCnt="0"/>
      <dgm:spPr/>
    </dgm:pt>
    <dgm:pt modelId="{81AED20E-398A-4205-B431-E3717383FDB9}" type="pres">
      <dgm:prSet presAssocID="{ECEA5406-6FD5-469C-B44E-16A20C66D6F9}" presName="imgShp" presStyleLbl="fgImgPlace1" presStyleIdx="1" presStyleCnt="9"/>
      <dgm:spPr/>
    </dgm:pt>
    <dgm:pt modelId="{075480BD-DF9E-4DDE-B7F9-9988AD4206C1}" type="pres">
      <dgm:prSet presAssocID="{ECEA5406-6FD5-469C-B44E-16A20C66D6F9}" presName="txShp" presStyleLbl="node1" presStyleIdx="1" presStyleCnt="9" custScaleX="120205" custScaleY="273448" custLinFactNeighborX="-48" custLinFactNeighborY="3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B966F-FB7B-4AA1-8951-33BF8ED24D0C}" type="pres">
      <dgm:prSet presAssocID="{1FF34F67-412B-4B39-ADAF-3600C091C42D}" presName="spacing" presStyleCnt="0"/>
      <dgm:spPr/>
    </dgm:pt>
    <dgm:pt modelId="{BC5167DF-2379-419B-B24C-B1F344BD363C}" type="pres">
      <dgm:prSet presAssocID="{97AA79CC-A15E-4281-9CA9-6948901F28B5}" presName="composite" presStyleCnt="0"/>
      <dgm:spPr/>
    </dgm:pt>
    <dgm:pt modelId="{6E828FFE-17AC-4E65-BF4A-130F9E3BF1ED}" type="pres">
      <dgm:prSet presAssocID="{97AA79CC-A15E-4281-9CA9-6948901F28B5}" presName="imgShp" presStyleLbl="fgImgPlace1" presStyleIdx="2" presStyleCnt="9"/>
      <dgm:spPr/>
    </dgm:pt>
    <dgm:pt modelId="{A527B645-805B-4F4C-8F9E-C213C179129F}" type="pres">
      <dgm:prSet presAssocID="{97AA79CC-A15E-4281-9CA9-6948901F28B5}" presName="txShp" presStyleLbl="node1" presStyleIdx="2" presStyleCnt="9" custScaleX="120301" custScaleY="238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E1028-1E3F-4B5B-B325-706F3877B1EF}" type="pres">
      <dgm:prSet presAssocID="{8225E8E4-90A3-4B1D-83DD-70BC44B92B9F}" presName="spacing" presStyleCnt="0"/>
      <dgm:spPr/>
    </dgm:pt>
    <dgm:pt modelId="{64ACDAE7-52D5-4BD2-8DB6-13187F81F5A8}" type="pres">
      <dgm:prSet presAssocID="{0319F94E-82A5-4580-9C2B-62474B5515E2}" presName="composite" presStyleCnt="0"/>
      <dgm:spPr/>
    </dgm:pt>
    <dgm:pt modelId="{A9E0BE76-746F-414D-8B48-779D19BA4C7B}" type="pres">
      <dgm:prSet presAssocID="{0319F94E-82A5-4580-9C2B-62474B5515E2}" presName="imgShp" presStyleLbl="fgImgPlace1" presStyleIdx="3" presStyleCnt="9"/>
      <dgm:spPr/>
    </dgm:pt>
    <dgm:pt modelId="{D1031616-6B22-426A-88D5-990A60A92AB5}" type="pres">
      <dgm:prSet presAssocID="{0319F94E-82A5-4580-9C2B-62474B5515E2}" presName="txShp" presStyleLbl="node1" presStyleIdx="3" presStyleCnt="9" custScaleX="120301" custScaleY="280875" custLinFactNeighborX="0" custLinFactNeighborY="-1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A1755-BC99-4D08-B752-452A3DE81B1C}" type="pres">
      <dgm:prSet presAssocID="{CCEFD595-303C-469E-ADC9-96834B6F3A5C}" presName="spacing" presStyleCnt="0"/>
      <dgm:spPr/>
    </dgm:pt>
    <dgm:pt modelId="{10D164F2-C86E-47EA-A17D-5F40B43FAE6E}" type="pres">
      <dgm:prSet presAssocID="{AD3DEE35-A8E9-49F5-9C12-6159AB17F5D9}" presName="composite" presStyleCnt="0"/>
      <dgm:spPr/>
    </dgm:pt>
    <dgm:pt modelId="{B7F38A0F-9182-413F-9C45-E7EF73C4A8D3}" type="pres">
      <dgm:prSet presAssocID="{AD3DEE35-A8E9-49F5-9C12-6159AB17F5D9}" presName="imgShp" presStyleLbl="fgImgPlace1" presStyleIdx="4" presStyleCnt="9"/>
      <dgm:spPr/>
    </dgm:pt>
    <dgm:pt modelId="{0FC6DDB8-B642-4B84-8CC8-DAB08401294E}" type="pres">
      <dgm:prSet presAssocID="{AD3DEE35-A8E9-49F5-9C12-6159AB17F5D9}" presName="txShp" presStyleLbl="node1" presStyleIdx="4" presStyleCnt="9" custScaleX="118715" custScaleY="255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FF6E0-2AD0-457F-8A02-D02359D9590F}" type="pres">
      <dgm:prSet presAssocID="{81729904-F17B-4FD9-AB2D-118D0F87CF0F}" presName="spacing" presStyleCnt="0"/>
      <dgm:spPr/>
    </dgm:pt>
    <dgm:pt modelId="{3FE56240-0D02-4688-8F58-B7C05336EBF8}" type="pres">
      <dgm:prSet presAssocID="{DF94C117-801C-4737-A18C-0B90D841E4A6}" presName="composite" presStyleCnt="0"/>
      <dgm:spPr/>
    </dgm:pt>
    <dgm:pt modelId="{BFDFA790-541A-4803-8BD1-6282B9410DAA}" type="pres">
      <dgm:prSet presAssocID="{DF94C117-801C-4737-A18C-0B90D841E4A6}" presName="imgShp" presStyleLbl="fgImgPlace1" presStyleIdx="5" presStyleCnt="9"/>
      <dgm:spPr/>
    </dgm:pt>
    <dgm:pt modelId="{8C4B7015-C0DB-4B35-B007-F879F7B86154}" type="pres">
      <dgm:prSet presAssocID="{DF94C117-801C-4737-A18C-0B90D841E4A6}" presName="txShp" presStyleLbl="node1" presStyleIdx="5" presStyleCnt="9" custScaleX="118619" custScaleY="297143" custLinFactNeighborX="-48" custLinFactNeighborY="-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8FA0E-2072-46C6-BAD8-831A0CBC8B41}" type="pres">
      <dgm:prSet presAssocID="{78FD577E-9B5D-4CC8-9DAE-028F1AF51C1D}" presName="spacing" presStyleCnt="0"/>
      <dgm:spPr/>
    </dgm:pt>
    <dgm:pt modelId="{3D456625-3429-4252-B21E-972BFC90E66F}" type="pres">
      <dgm:prSet presAssocID="{AB02373A-2BDB-4170-971E-BBA00FF41CA2}" presName="composite" presStyleCnt="0"/>
      <dgm:spPr/>
    </dgm:pt>
    <dgm:pt modelId="{0E9BD31A-390E-42FB-8287-90A41BC0F0A1}" type="pres">
      <dgm:prSet presAssocID="{AB02373A-2BDB-4170-971E-BBA00FF41CA2}" presName="imgShp" presStyleLbl="fgImgPlace1" presStyleIdx="6" presStyleCnt="9"/>
      <dgm:spPr/>
    </dgm:pt>
    <dgm:pt modelId="{516D5BD9-26B7-41A1-9157-0EFD14CD6FD8}" type="pres">
      <dgm:prSet presAssocID="{AB02373A-2BDB-4170-971E-BBA00FF41CA2}" presName="txShp" presStyleLbl="node1" presStyleIdx="6" presStyleCnt="9" custScaleX="120204" custScaleY="279847" custLinFactNeighborX="-48" custLinFactNeighborY="-13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35462-1AB6-4B24-860B-1DF5E619B821}" type="pres">
      <dgm:prSet presAssocID="{61899A06-6C0A-4BBB-9FAC-7436B0695974}" presName="spacing" presStyleCnt="0"/>
      <dgm:spPr/>
    </dgm:pt>
    <dgm:pt modelId="{258E0D62-7A4A-45C7-87F2-909B86E87B8F}" type="pres">
      <dgm:prSet presAssocID="{C9246CE2-3B6A-4573-B65F-9ED64622D50B}" presName="composite" presStyleCnt="0"/>
      <dgm:spPr/>
    </dgm:pt>
    <dgm:pt modelId="{82BC1B0F-6344-4A6C-8F9F-7E65D78882F7}" type="pres">
      <dgm:prSet presAssocID="{C9246CE2-3B6A-4573-B65F-9ED64622D50B}" presName="imgShp" presStyleLbl="fgImgPlace1" presStyleIdx="7" presStyleCnt="9"/>
      <dgm:spPr/>
    </dgm:pt>
    <dgm:pt modelId="{2A2E6328-C1A6-47A4-A1E3-D2B659F9622E}" type="pres">
      <dgm:prSet presAssocID="{C9246CE2-3B6A-4573-B65F-9ED64622D50B}" presName="txShp" presStyleLbl="node1" presStyleIdx="7" presStyleCnt="9" custScaleX="120301" custScaleY="291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7F5CB-FED3-48CF-828E-5475DCAB5E95}" type="pres">
      <dgm:prSet presAssocID="{1CA10ADA-D1BC-4AC4-89FF-B136B975BAE3}" presName="spacing" presStyleCnt="0"/>
      <dgm:spPr/>
    </dgm:pt>
    <dgm:pt modelId="{1665C441-5F93-4515-B0DF-A1A39A58C2CE}" type="pres">
      <dgm:prSet presAssocID="{437C3FBC-E5D0-4B27-B935-0A3D9C92EF59}" presName="composite" presStyleCnt="0"/>
      <dgm:spPr/>
    </dgm:pt>
    <dgm:pt modelId="{112B39DA-2AC2-42B7-9D29-307AC89164C2}" type="pres">
      <dgm:prSet presAssocID="{437C3FBC-E5D0-4B27-B935-0A3D9C92EF59}" presName="imgShp" presStyleLbl="fgImgPlace1" presStyleIdx="8" presStyleCnt="9"/>
      <dgm:spPr/>
    </dgm:pt>
    <dgm:pt modelId="{85793817-75CE-4D87-98E3-EB9C76B0452E}" type="pres">
      <dgm:prSet presAssocID="{437C3FBC-E5D0-4B27-B935-0A3D9C92EF59}" presName="txShp" presStyleLbl="node1" presStyleIdx="8" presStyleCnt="9" custScaleX="119007" custScaleY="247314" custLinFactNeighborX="1233" custLinFactNeighborY="-1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7FE71-D796-41C1-930A-591FD5C9E7A8}" type="presOf" srcId="{AD3DEE35-A8E9-49F5-9C12-6159AB17F5D9}" destId="{0FC6DDB8-B642-4B84-8CC8-DAB08401294E}" srcOrd="0" destOrd="0" presId="urn:microsoft.com/office/officeart/2005/8/layout/vList3"/>
    <dgm:cxn modelId="{B88EB2F5-3F21-4807-9B53-94CBED24884F}" type="presOf" srcId="{0B3566AE-20E2-4406-9457-164729B5A740}" destId="{CA86A800-C64C-43D5-AFF5-5F97D0E78DDB}" srcOrd="0" destOrd="0" presId="urn:microsoft.com/office/officeart/2005/8/layout/vList3"/>
    <dgm:cxn modelId="{C5C65B27-5DDB-4F7B-8C04-78217CB7AF0C}" srcId="{0B3566AE-20E2-4406-9457-164729B5A740}" destId="{C9246CE2-3B6A-4573-B65F-9ED64622D50B}" srcOrd="7" destOrd="0" parTransId="{BBFE19A9-623F-4C00-81B2-69265CACB3F9}" sibTransId="{1CA10ADA-D1BC-4AC4-89FF-B136B975BAE3}"/>
    <dgm:cxn modelId="{5310CA67-8399-44F8-AACB-C54C9B78F675}" type="presOf" srcId="{0319F94E-82A5-4580-9C2B-62474B5515E2}" destId="{D1031616-6B22-426A-88D5-990A60A92AB5}" srcOrd="0" destOrd="0" presId="urn:microsoft.com/office/officeart/2005/8/layout/vList3"/>
    <dgm:cxn modelId="{7F9E1232-4A50-4BC2-9815-E4C9BABA3C8B}" srcId="{0B3566AE-20E2-4406-9457-164729B5A740}" destId="{0319F94E-82A5-4580-9C2B-62474B5515E2}" srcOrd="3" destOrd="0" parTransId="{101307D6-8FEE-47FE-8D19-0B5CABE91150}" sibTransId="{CCEFD595-303C-469E-ADC9-96834B6F3A5C}"/>
    <dgm:cxn modelId="{02971C07-32FD-4D72-B482-09C70363635B}" type="presOf" srcId="{AB02373A-2BDB-4170-971E-BBA00FF41CA2}" destId="{516D5BD9-26B7-41A1-9157-0EFD14CD6FD8}" srcOrd="0" destOrd="0" presId="urn:microsoft.com/office/officeart/2005/8/layout/vList3"/>
    <dgm:cxn modelId="{29521729-2291-4DE9-82C9-6AFF6130A845}" type="presOf" srcId="{C9246CE2-3B6A-4573-B65F-9ED64622D50B}" destId="{2A2E6328-C1A6-47A4-A1E3-D2B659F9622E}" srcOrd="0" destOrd="0" presId="urn:microsoft.com/office/officeart/2005/8/layout/vList3"/>
    <dgm:cxn modelId="{831A78A6-74A9-43A3-B044-11D12D76D0F2}" srcId="{0B3566AE-20E2-4406-9457-164729B5A740}" destId="{6B62A733-5155-4BB2-8A92-BB735A02B345}" srcOrd="0" destOrd="0" parTransId="{7EFE8931-BC06-4464-8E2A-B5317534E045}" sibTransId="{65A738DA-AC86-4C2F-B025-5509E0F0C028}"/>
    <dgm:cxn modelId="{A52E9E80-4481-4CB0-829D-901428715B44}" type="presOf" srcId="{437C3FBC-E5D0-4B27-B935-0A3D9C92EF59}" destId="{85793817-75CE-4D87-98E3-EB9C76B0452E}" srcOrd="0" destOrd="0" presId="urn:microsoft.com/office/officeart/2005/8/layout/vList3"/>
    <dgm:cxn modelId="{2A71423E-6E20-4229-8071-D19FE41DAFA6}" srcId="{0B3566AE-20E2-4406-9457-164729B5A740}" destId="{AB02373A-2BDB-4170-971E-BBA00FF41CA2}" srcOrd="6" destOrd="0" parTransId="{131309B6-9145-4C66-888E-8F0D1A05C763}" sibTransId="{61899A06-6C0A-4BBB-9FAC-7436B0695974}"/>
    <dgm:cxn modelId="{148F38AF-2F84-45F0-B43C-1EE12329E2EC}" type="presOf" srcId="{ECEA5406-6FD5-469C-B44E-16A20C66D6F9}" destId="{075480BD-DF9E-4DDE-B7F9-9988AD4206C1}" srcOrd="0" destOrd="0" presId="urn:microsoft.com/office/officeart/2005/8/layout/vList3"/>
    <dgm:cxn modelId="{DEBB2D33-919B-4BE2-91DE-AE4BC5F9426D}" srcId="{0B3566AE-20E2-4406-9457-164729B5A740}" destId="{97AA79CC-A15E-4281-9CA9-6948901F28B5}" srcOrd="2" destOrd="0" parTransId="{BC4E2017-40E1-4C7C-AAEB-2FCA7541995A}" sibTransId="{8225E8E4-90A3-4B1D-83DD-70BC44B92B9F}"/>
    <dgm:cxn modelId="{598FB74C-C828-48AB-BE21-10F2D98B6A2C}" srcId="{0B3566AE-20E2-4406-9457-164729B5A740}" destId="{437C3FBC-E5D0-4B27-B935-0A3D9C92EF59}" srcOrd="8" destOrd="0" parTransId="{259BAC42-BA81-4C23-9727-C93E5CE2F9E1}" sibTransId="{0FC0A47F-AD78-4799-A271-530BE7EBDD60}"/>
    <dgm:cxn modelId="{2FDC2BC0-B16D-4BF4-BC04-42A1FDE19AD3}" type="presOf" srcId="{6B62A733-5155-4BB2-8A92-BB735A02B345}" destId="{3378D930-EFBB-4C77-BB85-8760D7515956}" srcOrd="0" destOrd="0" presId="urn:microsoft.com/office/officeart/2005/8/layout/vList3"/>
    <dgm:cxn modelId="{02048D9F-E757-4878-82FB-D698C63B52A2}" type="presOf" srcId="{97AA79CC-A15E-4281-9CA9-6948901F28B5}" destId="{A527B645-805B-4F4C-8F9E-C213C179129F}" srcOrd="0" destOrd="0" presId="urn:microsoft.com/office/officeart/2005/8/layout/vList3"/>
    <dgm:cxn modelId="{6878767F-C9BC-45B8-8F20-AC391AADA4EA}" srcId="{0B3566AE-20E2-4406-9457-164729B5A740}" destId="{AD3DEE35-A8E9-49F5-9C12-6159AB17F5D9}" srcOrd="4" destOrd="0" parTransId="{730D60B3-588A-44BB-AAAD-70C38B3F2B88}" sibTransId="{81729904-F17B-4FD9-AB2D-118D0F87CF0F}"/>
    <dgm:cxn modelId="{06A42497-E3E9-4A87-9A24-103023A3C46C}" type="presOf" srcId="{DF94C117-801C-4737-A18C-0B90D841E4A6}" destId="{8C4B7015-C0DB-4B35-B007-F879F7B86154}" srcOrd="0" destOrd="0" presId="urn:microsoft.com/office/officeart/2005/8/layout/vList3"/>
    <dgm:cxn modelId="{C6B0AD5B-A009-40D2-B01D-6886F5B29962}" srcId="{0B3566AE-20E2-4406-9457-164729B5A740}" destId="{ECEA5406-6FD5-469C-B44E-16A20C66D6F9}" srcOrd="1" destOrd="0" parTransId="{2A672207-773B-4A1A-A43C-182058579E0F}" sibTransId="{1FF34F67-412B-4B39-ADAF-3600C091C42D}"/>
    <dgm:cxn modelId="{588CABD5-DFD9-4988-8C2B-0AEB5E8C8884}" srcId="{0B3566AE-20E2-4406-9457-164729B5A740}" destId="{DF94C117-801C-4737-A18C-0B90D841E4A6}" srcOrd="5" destOrd="0" parTransId="{1572E36A-D6A5-4CD0-B325-F970233DE3D8}" sibTransId="{78FD577E-9B5D-4CC8-9DAE-028F1AF51C1D}"/>
    <dgm:cxn modelId="{B758FC28-F240-4C63-8BD6-1118841523F3}" type="presParOf" srcId="{CA86A800-C64C-43D5-AFF5-5F97D0E78DDB}" destId="{4EEBC3E1-4600-4932-A836-436C0CD2438B}" srcOrd="0" destOrd="0" presId="urn:microsoft.com/office/officeart/2005/8/layout/vList3"/>
    <dgm:cxn modelId="{91A1DB3A-5AD1-47FD-A3E2-3129DF23DA6E}" type="presParOf" srcId="{4EEBC3E1-4600-4932-A836-436C0CD2438B}" destId="{1704D209-3686-473B-98B7-2F661A1DC464}" srcOrd="0" destOrd="0" presId="urn:microsoft.com/office/officeart/2005/8/layout/vList3"/>
    <dgm:cxn modelId="{AFFEAFFE-FF58-48D3-92D8-1A402FF1DC6A}" type="presParOf" srcId="{4EEBC3E1-4600-4932-A836-436C0CD2438B}" destId="{3378D930-EFBB-4C77-BB85-8760D7515956}" srcOrd="1" destOrd="0" presId="urn:microsoft.com/office/officeart/2005/8/layout/vList3"/>
    <dgm:cxn modelId="{B224F262-166F-4993-ABED-3130848884E6}" type="presParOf" srcId="{CA86A800-C64C-43D5-AFF5-5F97D0E78DDB}" destId="{D6EBE690-F39B-4BDD-A6F3-790AC421DD5D}" srcOrd="1" destOrd="0" presId="urn:microsoft.com/office/officeart/2005/8/layout/vList3"/>
    <dgm:cxn modelId="{8A12086A-59AF-422B-B0A3-5C260C429FAD}" type="presParOf" srcId="{CA86A800-C64C-43D5-AFF5-5F97D0E78DDB}" destId="{B1C38379-A2C4-4BAD-A054-A0E2C47FA319}" srcOrd="2" destOrd="0" presId="urn:microsoft.com/office/officeart/2005/8/layout/vList3"/>
    <dgm:cxn modelId="{7A9B7178-F67A-4A58-B4C9-52C45D0065E1}" type="presParOf" srcId="{B1C38379-A2C4-4BAD-A054-A0E2C47FA319}" destId="{81AED20E-398A-4205-B431-E3717383FDB9}" srcOrd="0" destOrd="0" presId="urn:microsoft.com/office/officeart/2005/8/layout/vList3"/>
    <dgm:cxn modelId="{508CFE51-EC8E-4471-AC87-79C6B2BBD19E}" type="presParOf" srcId="{B1C38379-A2C4-4BAD-A054-A0E2C47FA319}" destId="{075480BD-DF9E-4DDE-B7F9-9988AD4206C1}" srcOrd="1" destOrd="0" presId="urn:microsoft.com/office/officeart/2005/8/layout/vList3"/>
    <dgm:cxn modelId="{BE277E6C-0C68-4737-9510-1C750FC0E66A}" type="presParOf" srcId="{CA86A800-C64C-43D5-AFF5-5F97D0E78DDB}" destId="{E02B966F-FB7B-4AA1-8951-33BF8ED24D0C}" srcOrd="3" destOrd="0" presId="urn:microsoft.com/office/officeart/2005/8/layout/vList3"/>
    <dgm:cxn modelId="{953E0EF8-A003-460C-9EF4-4626EB76BBAF}" type="presParOf" srcId="{CA86A800-C64C-43D5-AFF5-5F97D0E78DDB}" destId="{BC5167DF-2379-419B-B24C-B1F344BD363C}" srcOrd="4" destOrd="0" presId="urn:microsoft.com/office/officeart/2005/8/layout/vList3"/>
    <dgm:cxn modelId="{E04F9447-BB6D-4B1D-BBDF-2D87D80693E4}" type="presParOf" srcId="{BC5167DF-2379-419B-B24C-B1F344BD363C}" destId="{6E828FFE-17AC-4E65-BF4A-130F9E3BF1ED}" srcOrd="0" destOrd="0" presId="urn:microsoft.com/office/officeart/2005/8/layout/vList3"/>
    <dgm:cxn modelId="{F1DE3733-B761-4C51-90C7-EA8DC88AB1DF}" type="presParOf" srcId="{BC5167DF-2379-419B-B24C-B1F344BD363C}" destId="{A527B645-805B-4F4C-8F9E-C213C179129F}" srcOrd="1" destOrd="0" presId="urn:microsoft.com/office/officeart/2005/8/layout/vList3"/>
    <dgm:cxn modelId="{86C5B41E-4317-44FE-A388-934851E84A09}" type="presParOf" srcId="{CA86A800-C64C-43D5-AFF5-5F97D0E78DDB}" destId="{EF3E1028-1E3F-4B5B-B325-706F3877B1EF}" srcOrd="5" destOrd="0" presId="urn:microsoft.com/office/officeart/2005/8/layout/vList3"/>
    <dgm:cxn modelId="{D47BD2B2-DFBF-4878-A29C-3BF8A9DD76E9}" type="presParOf" srcId="{CA86A800-C64C-43D5-AFF5-5F97D0E78DDB}" destId="{64ACDAE7-52D5-4BD2-8DB6-13187F81F5A8}" srcOrd="6" destOrd="0" presId="urn:microsoft.com/office/officeart/2005/8/layout/vList3"/>
    <dgm:cxn modelId="{B08D4F8A-70DB-49CE-BA18-8B9BD587A8AA}" type="presParOf" srcId="{64ACDAE7-52D5-4BD2-8DB6-13187F81F5A8}" destId="{A9E0BE76-746F-414D-8B48-779D19BA4C7B}" srcOrd="0" destOrd="0" presId="urn:microsoft.com/office/officeart/2005/8/layout/vList3"/>
    <dgm:cxn modelId="{AE06AB12-2B84-42EC-ADBA-A7748998A0E7}" type="presParOf" srcId="{64ACDAE7-52D5-4BD2-8DB6-13187F81F5A8}" destId="{D1031616-6B22-426A-88D5-990A60A92AB5}" srcOrd="1" destOrd="0" presId="urn:microsoft.com/office/officeart/2005/8/layout/vList3"/>
    <dgm:cxn modelId="{16303408-608A-45CA-8A98-085B940BB63C}" type="presParOf" srcId="{CA86A800-C64C-43D5-AFF5-5F97D0E78DDB}" destId="{C48A1755-BC99-4D08-B752-452A3DE81B1C}" srcOrd="7" destOrd="0" presId="urn:microsoft.com/office/officeart/2005/8/layout/vList3"/>
    <dgm:cxn modelId="{A6778866-3344-4025-9682-E73B10CD943A}" type="presParOf" srcId="{CA86A800-C64C-43D5-AFF5-5F97D0E78DDB}" destId="{10D164F2-C86E-47EA-A17D-5F40B43FAE6E}" srcOrd="8" destOrd="0" presId="urn:microsoft.com/office/officeart/2005/8/layout/vList3"/>
    <dgm:cxn modelId="{50E8CCC4-8915-45B6-BFF3-C1F1503AD043}" type="presParOf" srcId="{10D164F2-C86E-47EA-A17D-5F40B43FAE6E}" destId="{B7F38A0F-9182-413F-9C45-E7EF73C4A8D3}" srcOrd="0" destOrd="0" presId="urn:microsoft.com/office/officeart/2005/8/layout/vList3"/>
    <dgm:cxn modelId="{A2E44DC6-2CB9-4A28-A9B6-0F21B2D56F71}" type="presParOf" srcId="{10D164F2-C86E-47EA-A17D-5F40B43FAE6E}" destId="{0FC6DDB8-B642-4B84-8CC8-DAB08401294E}" srcOrd="1" destOrd="0" presId="urn:microsoft.com/office/officeart/2005/8/layout/vList3"/>
    <dgm:cxn modelId="{E7635093-84AF-4D36-B54D-0E27E6C32A51}" type="presParOf" srcId="{CA86A800-C64C-43D5-AFF5-5F97D0E78DDB}" destId="{D5BFF6E0-2AD0-457F-8A02-D02359D9590F}" srcOrd="9" destOrd="0" presId="urn:microsoft.com/office/officeart/2005/8/layout/vList3"/>
    <dgm:cxn modelId="{046152DC-FE44-495F-BD89-49D36832FB7C}" type="presParOf" srcId="{CA86A800-C64C-43D5-AFF5-5F97D0E78DDB}" destId="{3FE56240-0D02-4688-8F58-B7C05336EBF8}" srcOrd="10" destOrd="0" presId="urn:microsoft.com/office/officeart/2005/8/layout/vList3"/>
    <dgm:cxn modelId="{D58C2EE8-C48A-4114-8F4B-66901D78B3F0}" type="presParOf" srcId="{3FE56240-0D02-4688-8F58-B7C05336EBF8}" destId="{BFDFA790-541A-4803-8BD1-6282B9410DAA}" srcOrd="0" destOrd="0" presId="urn:microsoft.com/office/officeart/2005/8/layout/vList3"/>
    <dgm:cxn modelId="{000935BB-7574-4AF2-854E-DDA4FDA30760}" type="presParOf" srcId="{3FE56240-0D02-4688-8F58-B7C05336EBF8}" destId="{8C4B7015-C0DB-4B35-B007-F879F7B86154}" srcOrd="1" destOrd="0" presId="urn:microsoft.com/office/officeart/2005/8/layout/vList3"/>
    <dgm:cxn modelId="{07EAD7D9-7FAE-4E6E-9643-63DFAE5202C6}" type="presParOf" srcId="{CA86A800-C64C-43D5-AFF5-5F97D0E78DDB}" destId="{4918FA0E-2072-46C6-BAD8-831A0CBC8B41}" srcOrd="11" destOrd="0" presId="urn:microsoft.com/office/officeart/2005/8/layout/vList3"/>
    <dgm:cxn modelId="{9608AB0C-B5DC-4B45-943F-1AAAE5C67BD6}" type="presParOf" srcId="{CA86A800-C64C-43D5-AFF5-5F97D0E78DDB}" destId="{3D456625-3429-4252-B21E-972BFC90E66F}" srcOrd="12" destOrd="0" presId="urn:microsoft.com/office/officeart/2005/8/layout/vList3"/>
    <dgm:cxn modelId="{48FE1E22-2ECD-4619-8D44-84377AE76100}" type="presParOf" srcId="{3D456625-3429-4252-B21E-972BFC90E66F}" destId="{0E9BD31A-390E-42FB-8287-90A41BC0F0A1}" srcOrd="0" destOrd="0" presId="urn:microsoft.com/office/officeart/2005/8/layout/vList3"/>
    <dgm:cxn modelId="{7C0BC03B-74F9-4568-BB9A-E174F5BC951D}" type="presParOf" srcId="{3D456625-3429-4252-B21E-972BFC90E66F}" destId="{516D5BD9-26B7-41A1-9157-0EFD14CD6FD8}" srcOrd="1" destOrd="0" presId="urn:microsoft.com/office/officeart/2005/8/layout/vList3"/>
    <dgm:cxn modelId="{F650C05D-F081-4258-857A-5D614DD70549}" type="presParOf" srcId="{CA86A800-C64C-43D5-AFF5-5F97D0E78DDB}" destId="{13535462-1AB6-4B24-860B-1DF5E619B821}" srcOrd="13" destOrd="0" presId="urn:microsoft.com/office/officeart/2005/8/layout/vList3"/>
    <dgm:cxn modelId="{D3D094C4-6ACA-47A7-8002-CE73D7A0822B}" type="presParOf" srcId="{CA86A800-C64C-43D5-AFF5-5F97D0E78DDB}" destId="{258E0D62-7A4A-45C7-87F2-909B86E87B8F}" srcOrd="14" destOrd="0" presId="urn:microsoft.com/office/officeart/2005/8/layout/vList3"/>
    <dgm:cxn modelId="{C3CCE326-E2A8-40E3-9467-B017836AD817}" type="presParOf" srcId="{258E0D62-7A4A-45C7-87F2-909B86E87B8F}" destId="{82BC1B0F-6344-4A6C-8F9F-7E65D78882F7}" srcOrd="0" destOrd="0" presId="urn:microsoft.com/office/officeart/2005/8/layout/vList3"/>
    <dgm:cxn modelId="{66F8ADEB-A0B6-4D54-B928-CF18695C4582}" type="presParOf" srcId="{258E0D62-7A4A-45C7-87F2-909B86E87B8F}" destId="{2A2E6328-C1A6-47A4-A1E3-D2B659F9622E}" srcOrd="1" destOrd="0" presId="urn:microsoft.com/office/officeart/2005/8/layout/vList3"/>
    <dgm:cxn modelId="{8A96A8FF-7CB5-4318-8C13-9B81398BB1F5}" type="presParOf" srcId="{CA86A800-C64C-43D5-AFF5-5F97D0E78DDB}" destId="{03A7F5CB-FED3-48CF-828E-5475DCAB5E95}" srcOrd="15" destOrd="0" presId="urn:microsoft.com/office/officeart/2005/8/layout/vList3"/>
    <dgm:cxn modelId="{E09EBC47-1A44-4641-AFED-33E1DA6A3629}" type="presParOf" srcId="{CA86A800-C64C-43D5-AFF5-5F97D0E78DDB}" destId="{1665C441-5F93-4515-B0DF-A1A39A58C2CE}" srcOrd="16" destOrd="0" presId="urn:microsoft.com/office/officeart/2005/8/layout/vList3"/>
    <dgm:cxn modelId="{54058A16-B993-4925-BF77-F973396E4AE1}" type="presParOf" srcId="{1665C441-5F93-4515-B0DF-A1A39A58C2CE}" destId="{112B39DA-2AC2-42B7-9D29-307AC89164C2}" srcOrd="0" destOrd="0" presId="urn:microsoft.com/office/officeart/2005/8/layout/vList3"/>
    <dgm:cxn modelId="{A9AD2339-9996-46F2-905D-38DD3AAB1B95}" type="presParOf" srcId="{1665C441-5F93-4515-B0DF-A1A39A58C2CE}" destId="{85793817-75CE-4D87-98E3-EB9C76B045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8D930-EFBB-4C77-BB85-8760D7515956}">
      <dsp:nvSpPr>
        <dsp:cNvPr id="0" name=""/>
        <dsp:cNvSpPr/>
      </dsp:nvSpPr>
      <dsp:spPr>
        <a:xfrm rot="10800000">
          <a:off x="713422" y="3344"/>
          <a:ext cx="5707436" cy="5076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Nazanin" pitchFamily="2" charset="-78"/>
            </a:rPr>
            <a:t>مقدمه</a:t>
          </a:r>
          <a:endParaRPr lang="en-US" sz="3200" kern="1200" dirty="0">
            <a:cs typeface="B Nazanin" pitchFamily="2" charset="-78"/>
          </a:endParaRPr>
        </a:p>
      </dsp:txBody>
      <dsp:txXfrm rot="10800000">
        <a:off x="840346" y="3344"/>
        <a:ext cx="5580512" cy="507698"/>
      </dsp:txXfrm>
    </dsp:sp>
    <dsp:sp modelId="{1704D209-3686-473B-98B7-2F661A1DC464}">
      <dsp:nvSpPr>
        <dsp:cNvPr id="0" name=""/>
        <dsp:cNvSpPr/>
      </dsp:nvSpPr>
      <dsp:spPr>
        <a:xfrm>
          <a:off x="1091568" y="153769"/>
          <a:ext cx="206847" cy="206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480BD-DF9E-4DDE-B7F9-9988AD4206C1}">
      <dsp:nvSpPr>
        <dsp:cNvPr id="0" name=""/>
        <dsp:cNvSpPr/>
      </dsp:nvSpPr>
      <dsp:spPr>
        <a:xfrm rot="10800000">
          <a:off x="713422" y="579982"/>
          <a:ext cx="5702882" cy="5656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Nazanin" pitchFamily="2" charset="-78"/>
            </a:rPr>
            <a:t>علت غربالگری</a:t>
          </a:r>
          <a:endParaRPr lang="en-US" sz="3200" kern="1200" dirty="0">
            <a:cs typeface="B Nazanin" pitchFamily="2" charset="-78"/>
          </a:endParaRPr>
        </a:p>
      </dsp:txBody>
      <dsp:txXfrm rot="10800000">
        <a:off x="854827" y="579982"/>
        <a:ext cx="5561477" cy="565621"/>
      </dsp:txXfrm>
    </dsp:sp>
    <dsp:sp modelId="{81AED20E-398A-4205-B431-E3717383FDB9}">
      <dsp:nvSpPr>
        <dsp:cNvPr id="0" name=""/>
        <dsp:cNvSpPr/>
      </dsp:nvSpPr>
      <dsp:spPr>
        <a:xfrm>
          <a:off x="1091568" y="752174"/>
          <a:ext cx="206847" cy="206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7B645-805B-4F4C-8F9E-C213C179129F}">
      <dsp:nvSpPr>
        <dsp:cNvPr id="0" name=""/>
        <dsp:cNvSpPr/>
      </dsp:nvSpPr>
      <dsp:spPr>
        <a:xfrm rot="10800000">
          <a:off x="713422" y="1200155"/>
          <a:ext cx="5707436" cy="4940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Nazanin" pitchFamily="2" charset="-78"/>
            </a:rPr>
            <a:t>مزایای غربالگری</a:t>
          </a:r>
          <a:endParaRPr lang="en-US" sz="3200" kern="1200" dirty="0">
            <a:cs typeface="B Nazanin" pitchFamily="2" charset="-78"/>
          </a:endParaRPr>
        </a:p>
      </dsp:txBody>
      <dsp:txXfrm rot="10800000">
        <a:off x="836933" y="1200155"/>
        <a:ext cx="5583925" cy="494044"/>
      </dsp:txXfrm>
    </dsp:sp>
    <dsp:sp modelId="{6E828FFE-17AC-4E65-BF4A-130F9E3BF1ED}">
      <dsp:nvSpPr>
        <dsp:cNvPr id="0" name=""/>
        <dsp:cNvSpPr/>
      </dsp:nvSpPr>
      <dsp:spPr>
        <a:xfrm>
          <a:off x="1091568" y="1343753"/>
          <a:ext cx="206847" cy="206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31616-6B22-426A-88D5-990A60A92AB5}">
      <dsp:nvSpPr>
        <dsp:cNvPr id="0" name=""/>
        <dsp:cNvSpPr/>
      </dsp:nvSpPr>
      <dsp:spPr>
        <a:xfrm rot="10800000">
          <a:off x="713422" y="1752887"/>
          <a:ext cx="5707436" cy="5809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Nazanin" pitchFamily="2" charset="-78"/>
            </a:rPr>
            <a:t>زمان شروع غربالگری</a:t>
          </a:r>
          <a:endParaRPr lang="en-US" sz="3200" kern="1200" dirty="0">
            <a:cs typeface="B Nazanin" pitchFamily="2" charset="-78"/>
          </a:endParaRPr>
        </a:p>
      </dsp:txBody>
      <dsp:txXfrm rot="10800000">
        <a:off x="858668" y="1752887"/>
        <a:ext cx="5562190" cy="580984"/>
      </dsp:txXfrm>
    </dsp:sp>
    <dsp:sp modelId="{A9E0BE76-746F-414D-8B48-779D19BA4C7B}">
      <dsp:nvSpPr>
        <dsp:cNvPr id="0" name=""/>
        <dsp:cNvSpPr/>
      </dsp:nvSpPr>
      <dsp:spPr>
        <a:xfrm>
          <a:off x="1091568" y="1943013"/>
          <a:ext cx="206847" cy="206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6DDB8-B642-4B84-8CC8-DAB08401294E}">
      <dsp:nvSpPr>
        <dsp:cNvPr id="0" name=""/>
        <dsp:cNvSpPr/>
      </dsp:nvSpPr>
      <dsp:spPr>
        <a:xfrm rot="10800000">
          <a:off x="751044" y="2398675"/>
          <a:ext cx="5632192" cy="5287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Nazanin" pitchFamily="2" charset="-78"/>
            </a:rPr>
            <a:t>انواع آزمایشات</a:t>
          </a:r>
          <a:endParaRPr lang="en-US" sz="3200" kern="1200" dirty="0">
            <a:cs typeface="B Nazanin" pitchFamily="2" charset="-78"/>
          </a:endParaRPr>
        </a:p>
      </dsp:txBody>
      <dsp:txXfrm rot="10800000">
        <a:off x="883224" y="2398675"/>
        <a:ext cx="5500012" cy="528722"/>
      </dsp:txXfrm>
    </dsp:sp>
    <dsp:sp modelId="{B7F38A0F-9182-413F-9C45-E7EF73C4A8D3}">
      <dsp:nvSpPr>
        <dsp:cNvPr id="0" name=""/>
        <dsp:cNvSpPr/>
      </dsp:nvSpPr>
      <dsp:spPr>
        <a:xfrm>
          <a:off x="1091568" y="2559612"/>
          <a:ext cx="206847" cy="206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B7015-C0DB-4B35-B007-F879F7B86154}">
      <dsp:nvSpPr>
        <dsp:cNvPr id="0" name=""/>
        <dsp:cNvSpPr/>
      </dsp:nvSpPr>
      <dsp:spPr>
        <a:xfrm rot="10800000">
          <a:off x="751044" y="2987310"/>
          <a:ext cx="5627637" cy="6146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Nazanin" pitchFamily="2" charset="-78"/>
            </a:rPr>
            <a:t>نتایج غربالگری</a:t>
          </a:r>
          <a:endParaRPr lang="en-US" sz="3200" kern="1200" dirty="0"/>
        </a:p>
      </dsp:txBody>
      <dsp:txXfrm rot="10800000">
        <a:off x="904702" y="2987310"/>
        <a:ext cx="5473979" cy="614634"/>
      </dsp:txXfrm>
    </dsp:sp>
    <dsp:sp modelId="{BFDFA790-541A-4803-8BD1-6282B9410DAA}">
      <dsp:nvSpPr>
        <dsp:cNvPr id="0" name=""/>
        <dsp:cNvSpPr/>
      </dsp:nvSpPr>
      <dsp:spPr>
        <a:xfrm>
          <a:off x="1091568" y="3193035"/>
          <a:ext cx="206847" cy="206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D5BD9-26B7-41A1-9157-0EFD14CD6FD8}">
      <dsp:nvSpPr>
        <dsp:cNvPr id="0" name=""/>
        <dsp:cNvSpPr/>
      </dsp:nvSpPr>
      <dsp:spPr>
        <a:xfrm rot="10800000">
          <a:off x="713445" y="3638392"/>
          <a:ext cx="5702834" cy="5788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Nazanin" pitchFamily="2" charset="-78"/>
            </a:rPr>
            <a:t>خطرهای احتمال غربالگری</a:t>
          </a:r>
          <a:endParaRPr lang="en-US" sz="3200" kern="1200" dirty="0">
            <a:cs typeface="B Nazanin" pitchFamily="2" charset="-78"/>
          </a:endParaRPr>
        </a:p>
      </dsp:txBody>
      <dsp:txXfrm rot="10800000">
        <a:off x="858159" y="3638392"/>
        <a:ext cx="5558120" cy="578857"/>
      </dsp:txXfrm>
    </dsp:sp>
    <dsp:sp modelId="{0E9BD31A-390E-42FB-8287-90A41BC0F0A1}">
      <dsp:nvSpPr>
        <dsp:cNvPr id="0" name=""/>
        <dsp:cNvSpPr/>
      </dsp:nvSpPr>
      <dsp:spPr>
        <a:xfrm>
          <a:off x="1091568" y="3851527"/>
          <a:ext cx="206847" cy="206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E6328-C1A6-47A4-A1E3-D2B659F9622E}">
      <dsp:nvSpPr>
        <dsp:cNvPr id="0" name=""/>
        <dsp:cNvSpPr/>
      </dsp:nvSpPr>
      <dsp:spPr>
        <a:xfrm rot="10800000">
          <a:off x="713422" y="4306126"/>
          <a:ext cx="5707436" cy="60361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Nazanin" pitchFamily="2" charset="-78"/>
            </a:rPr>
            <a:t>محدودیت های غربالگری</a:t>
          </a:r>
          <a:endParaRPr lang="en-US" sz="3200" kern="1200" dirty="0">
            <a:cs typeface="B Nazanin" pitchFamily="2" charset="-78"/>
          </a:endParaRPr>
        </a:p>
      </dsp:txBody>
      <dsp:txXfrm rot="10800000">
        <a:off x="864327" y="4306126"/>
        <a:ext cx="5556531" cy="603619"/>
      </dsp:txXfrm>
    </dsp:sp>
    <dsp:sp modelId="{82BC1B0F-6344-4A6C-8F9F-7E65D78882F7}">
      <dsp:nvSpPr>
        <dsp:cNvPr id="0" name=""/>
        <dsp:cNvSpPr/>
      </dsp:nvSpPr>
      <dsp:spPr>
        <a:xfrm>
          <a:off x="1091568" y="4504512"/>
          <a:ext cx="206847" cy="206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93817-75CE-4D87-98E3-EB9C76B0452E}">
      <dsp:nvSpPr>
        <dsp:cNvPr id="0" name=""/>
        <dsp:cNvSpPr/>
      </dsp:nvSpPr>
      <dsp:spPr>
        <a:xfrm rot="10800000">
          <a:off x="802614" y="4967942"/>
          <a:ext cx="5646045" cy="5115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1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>
              <a:cs typeface="B Nazanin" pitchFamily="2" charset="-78"/>
            </a:rPr>
            <a:t>آمادگی های لازم</a:t>
          </a:r>
          <a:endParaRPr lang="en-US" sz="3200" kern="1200" dirty="0">
            <a:cs typeface="B Nazanin" pitchFamily="2" charset="-78"/>
          </a:endParaRPr>
        </a:p>
      </dsp:txBody>
      <dsp:txXfrm rot="10800000">
        <a:off x="930505" y="4967942"/>
        <a:ext cx="5518154" cy="511564"/>
      </dsp:txXfrm>
    </dsp:sp>
    <dsp:sp modelId="{112B39DA-2AC2-42B7-9D29-307AC89164C2}">
      <dsp:nvSpPr>
        <dsp:cNvPr id="0" name=""/>
        <dsp:cNvSpPr/>
      </dsp:nvSpPr>
      <dsp:spPr>
        <a:xfrm>
          <a:off x="1091568" y="5123849"/>
          <a:ext cx="206847" cy="20684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3EE5F-8F05-49D0-8F41-8193587CC0CA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F158-F7D2-42FA-8758-607BE9CFC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9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B4AA-97ED-4E14-911E-984535A18DA4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5D64-7A1F-436B-83FB-04F8B0C01F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877E-143E-4D4A-A52F-EB5B75F61A6F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5D64-7A1F-436B-83FB-04F8B0C01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3763-DA1F-40AF-9476-8B9DB8E407C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5D64-7A1F-436B-83FB-04F8B0C01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5ED-1124-4DC6-A808-D9AE95E9EB46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5D64-7A1F-436B-83FB-04F8B0C01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3442-B3DA-4807-82BB-7B9987D30F23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5D64-7A1F-436B-83FB-04F8B0C01F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CBA9-C7A2-42EB-83CF-7BE827BA770E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5D64-7A1F-436B-83FB-04F8B0C01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864F-64D1-4EB6-830A-DD0BA2872EB6}" type="datetime1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5D64-7A1F-436B-83FB-04F8B0C01F2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E4E0C-E3B5-4D74-A053-70AE563A1396}" type="datetime1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5D64-7A1F-436B-83FB-04F8B0C01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5001-E474-4F5B-9087-B205A6EEF6FB}" type="datetime1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5D64-7A1F-436B-83FB-04F8B0C01F2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6C28D-4FF8-4ED2-8C0D-A1A0287CE095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5D64-7A1F-436B-83FB-04F8B0C01F2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B1E5-DD0B-4F8B-9917-9B383B24D8B6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5D64-7A1F-436B-83FB-04F8B0C01F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8A33741-E170-45B0-ACF5-FEB9FBD7C1D4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F715D64-7A1F-436B-83FB-04F8B0C01F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2.m4a"/><Relationship Id="rId7" Type="http://schemas.openxmlformats.org/officeDocument/2006/relationships/image" Target="../media/image21.jpe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healthy-lifestyle/pregnancy-week-by-week/in-depth/prenatal-testing/art-20045177" TargetMode="External"/><Relationship Id="rId2" Type="http://schemas.openxmlformats.org/officeDocument/2006/relationships/hyperlink" Target="https://www.ncbi.nlm.nih.gov/pmc/articles/PMC3110997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iloulab.com/en/ArticleDetail/335/First-Trimester-Screening-(FTS)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18957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b="1" dirty="0">
                <a:cs typeface="B Nazanin" pitchFamily="2" charset="-78"/>
              </a:rPr>
              <a:t>به نام خداوند رنگین کمان</a:t>
            </a:r>
            <a:endParaRPr lang="en-US" sz="4800" b="1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733800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cs typeface="B Nazanin" pitchFamily="2" charset="-78"/>
              </a:rPr>
              <a:t>اعضای گروه: </a:t>
            </a:r>
            <a:r>
              <a:rPr lang="fa-IR" sz="2400" dirty="0">
                <a:cs typeface="B Nazanin" pitchFamily="2" charset="-78"/>
              </a:rPr>
              <a:t>صبا شفاپور، نوشین خاتم منش، سجاد اصلی</a:t>
            </a:r>
          </a:p>
          <a:p>
            <a:pPr algn="r" rtl="1"/>
            <a:r>
              <a:rPr lang="fa-IR" sz="2400" b="1" dirty="0">
                <a:cs typeface="B Nazanin" pitchFamily="2" charset="-78"/>
              </a:rPr>
              <a:t>استاد مربوطه: </a:t>
            </a:r>
            <a:r>
              <a:rPr lang="fa-IR" sz="2400" dirty="0">
                <a:cs typeface="B Nazanin" pitchFamily="2" charset="-78"/>
              </a:rPr>
              <a:t> دکتر فاطمه کیفی</a:t>
            </a:r>
          </a:p>
          <a:p>
            <a:pPr algn="r" rtl="1"/>
            <a:endParaRPr lang="en-US" sz="2400" dirty="0">
              <a:cs typeface="B Nazanin" pitchFamily="2" charset="-78"/>
            </a:endParaRPr>
          </a:p>
          <a:p>
            <a:pPr algn="r" rtl="1"/>
            <a:r>
              <a:rPr lang="fa-IR" sz="2400" b="1" dirty="0">
                <a:cs typeface="B Nazanin" pitchFamily="2" charset="-78"/>
              </a:rPr>
              <a:t>دانشگاه علوم پزشکی وارستگان </a:t>
            </a:r>
            <a:endParaRPr lang="en-US" sz="2400" b="1" dirty="0">
              <a:cs typeface="B Nazanin" pitchFamily="2" charset="-78"/>
            </a:endParaRPr>
          </a:p>
          <a:p>
            <a:pPr algn="ctr" rtl="1"/>
            <a:r>
              <a:rPr lang="fa-IR" dirty="0">
                <a:cs typeface="B Nazanin" pitchFamily="2" charset="-78"/>
              </a:rPr>
              <a:t> </a:t>
            </a:r>
            <a:endParaRPr lang="en-US" dirty="0">
              <a:cs typeface="B Nazanin" pitchFamily="2" charset="-78"/>
            </a:endParaRPr>
          </a:p>
          <a:p>
            <a:pPr rtl="1"/>
            <a:r>
              <a:rPr lang="fa-IR" sz="2400" dirty="0">
                <a:cs typeface="B Nazanin" pitchFamily="2" charset="-78"/>
              </a:rPr>
              <a:t>خرداد 1402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2100" y="2396284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>
                <a:cs typeface="B Nazanin" pitchFamily="2" charset="-78"/>
              </a:rPr>
              <a:t>موضوع: </a:t>
            </a:r>
            <a:r>
              <a:rPr lang="fa-IR" sz="3200" dirty="0">
                <a:cs typeface="B Nazanin" pitchFamily="2" charset="-78"/>
              </a:rPr>
              <a:t>غربالگری سه ماهه اول بارداری</a:t>
            </a:r>
            <a:endParaRPr lang="en-US" sz="3200" dirty="0">
              <a:cs typeface="B Nazanin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34290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135065" y="6248400"/>
            <a:ext cx="4873869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1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2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E8FA800F-A362-D94E-ADB6-56C47D382F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697636"/>
            <a:ext cx="542825" cy="37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0700" y="6248400"/>
            <a:ext cx="5410200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10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sz="2000" b="1" dirty="0">
                <a:cs typeface="B Nazanin" pitchFamily="2" charset="-78"/>
              </a:rPr>
              <a:t>تشخیص آنوپلوئیدی جنین</a:t>
            </a:r>
            <a:endParaRPr lang="en-US" sz="2000" b="1" dirty="0">
              <a:cs typeface="B Nazanin" pitchFamily="2" charset="-78"/>
            </a:endParaRPr>
          </a:p>
          <a:p>
            <a:pPr algn="justLow" rtl="1"/>
            <a:r>
              <a:rPr lang="ar-SA" sz="2000" dirty="0">
                <a:cs typeface="B Nazanin" pitchFamily="2" charset="-78"/>
              </a:rPr>
              <a:t>در حال حاضر دو تست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ar-SA" sz="2000" dirty="0">
                <a:cs typeface="B Nazanin" pitchFamily="2" charset="-78"/>
              </a:rPr>
              <a:t>وجود دارد که به طور معمول برای تعیین وجود آنوپلوئیدی (سلولی که یک یا چند کروموزوم کمتر یا بیشتر از تعداد معمول کروموزوم‌های گونه ی مربوط داشته باشد)</a:t>
            </a:r>
            <a:r>
              <a:rPr lang="fa-IR" sz="2000" dirty="0">
                <a:cs typeface="B Nazanin" pitchFamily="2" charset="-78"/>
              </a:rPr>
              <a:t> انجام می شود.</a:t>
            </a:r>
            <a:r>
              <a:rPr lang="ar-SA" sz="2000" dirty="0">
                <a:cs typeface="B Nazanin" pitchFamily="2" charset="-78"/>
              </a:rPr>
              <a:t> </a:t>
            </a:r>
            <a:r>
              <a:rPr lang="fa-IR" sz="2000" dirty="0">
                <a:cs typeface="B Nazanin" pitchFamily="2" charset="-78"/>
              </a:rPr>
              <a:t>1)</a:t>
            </a:r>
            <a:r>
              <a:rPr lang="ar-SA" sz="2000" dirty="0">
                <a:cs typeface="B Nazanin" pitchFamily="2" charset="-78"/>
              </a:rPr>
              <a:t> نمونه برداری از پرزهای کوریونی (</a:t>
            </a:r>
            <a:r>
              <a:rPr lang="en-US" dirty="0">
                <a:cs typeface="B Nazanin" pitchFamily="2" charset="-78"/>
              </a:rPr>
              <a:t>CVS</a:t>
            </a:r>
            <a:r>
              <a:rPr lang="ar-SA" sz="2000" dirty="0">
                <a:cs typeface="B Nazanin" pitchFamily="2" charset="-78"/>
              </a:rPr>
              <a:t>) </a:t>
            </a:r>
            <a:r>
              <a:rPr lang="fa-IR" sz="2000" dirty="0">
                <a:cs typeface="B Nazanin" pitchFamily="2" charset="-78"/>
              </a:rPr>
              <a:t>2)</a:t>
            </a:r>
            <a:r>
              <a:rPr lang="ar-SA" sz="2000" dirty="0">
                <a:cs typeface="B Nazanin" pitchFamily="2" charset="-78"/>
              </a:rPr>
              <a:t> آمنیوسنتز </a:t>
            </a:r>
            <a:endParaRPr lang="fa-IR" sz="2000" dirty="0">
              <a:cs typeface="B Nazanin" pitchFamily="2" charset="-78"/>
            </a:endParaRPr>
          </a:p>
          <a:p>
            <a:pPr algn="justLow" rtl="1"/>
            <a:r>
              <a:rPr lang="en-US" dirty="0">
                <a:cs typeface="B Nazanin" pitchFamily="2" charset="-78"/>
              </a:rPr>
              <a:t>CVS</a:t>
            </a:r>
            <a:r>
              <a:rPr lang="fa-IR" dirty="0">
                <a:cs typeface="B Nazanin" pitchFamily="2" charset="-78"/>
              </a:rPr>
              <a:t> </a:t>
            </a:r>
            <a:r>
              <a:rPr lang="ar-SA" sz="2000" dirty="0">
                <a:cs typeface="B Nazanin" pitchFamily="2" charset="-78"/>
              </a:rPr>
              <a:t>در سه ماهه اول از هفته 10 تا 13 بارداری انجام می شود، در حالی که آمنیوسنتز را می توان از هفته 15 بارداری انجام داد. 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AutoShape 2" descr="آنوپلوئیدی چیست؟ | آشنایی کامل با آنیوپلوئیدی | ژنیرا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آنوپلوئیدی چیست؟ | آشنایی کامل با آنیوپلوئیدی | ژنیران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67002"/>
            <a:ext cx="3578225" cy="3352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91" y="2667001"/>
            <a:ext cx="4447309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683735AF-22BB-BF49-BCFE-D222878C2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 flipV="1">
            <a:off x="277343" y="39177"/>
            <a:ext cx="335432" cy="33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05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4163" y="6248400"/>
            <a:ext cx="5638800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11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7543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نتایج غربالگری سه ماهه اول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  <a:p>
            <a:pPr algn="justLow" rtl="1"/>
            <a:r>
              <a:rPr lang="ar-SA" sz="2000" dirty="0">
                <a:cs typeface="B Nazanin" pitchFamily="2" charset="-78"/>
              </a:rPr>
              <a:t>بر اساس سن و نتایج آزمایش خون و همچنین سونوگرافی می‌تواند احتمال وجود یا عدم وجود سندرم داون را ارزیابی کند. نتایج غربالگری سه ماهه اول به صورت مثبت یا منفی گزارش می‌شود</a:t>
            </a:r>
            <a:r>
              <a:rPr lang="en-US" sz="2000" dirty="0">
                <a:cs typeface="B Nazanin" pitchFamily="2" charset="-78"/>
              </a:rPr>
              <a:t>.</a:t>
            </a:r>
          </a:p>
          <a:p>
            <a:pPr algn="justLow" rtl="1"/>
            <a:r>
              <a:rPr lang="ar-SA" sz="2000" dirty="0">
                <a:cs typeface="B Nazanin" pitchFamily="2" charset="-78"/>
              </a:rPr>
              <a:t>اگرنتیجه غربالگری سه ماهه اول</a:t>
            </a:r>
            <a:r>
              <a:rPr lang="ar-SA" sz="2000" u="sng" dirty="0">
                <a:cs typeface="B Nazanin" pitchFamily="2" charset="-78"/>
              </a:rPr>
              <a:t> مثبت </a:t>
            </a:r>
            <a:r>
              <a:rPr lang="ar-SA" sz="2000" dirty="0">
                <a:cs typeface="B Nazanin" pitchFamily="2" charset="-78"/>
              </a:rPr>
              <a:t>باشد</a:t>
            </a:r>
            <a:r>
              <a:rPr lang="en-US" sz="2000" dirty="0">
                <a:cs typeface="B Nazanin" pitchFamily="2" charset="-78"/>
              </a:rPr>
              <a:t>:</a:t>
            </a:r>
          </a:p>
          <a:p>
            <a:pPr algn="justLow" rtl="1"/>
            <a:r>
              <a:rPr lang="ar-SA" sz="2000" dirty="0">
                <a:cs typeface="B Nazanin" pitchFamily="2" charset="-78"/>
              </a:rPr>
              <a:t>پزشک و مشاور ژنتیک انجام آزمایش‌های دیگری را پیشنهاد می‌دهند</a:t>
            </a:r>
            <a:r>
              <a:rPr lang="en-US" sz="2000" dirty="0">
                <a:cs typeface="B Nazanin" pitchFamily="2" charset="-78"/>
              </a:rPr>
              <a:t>:</a:t>
            </a:r>
          </a:p>
          <a:p>
            <a:pPr marL="342900" lvl="0" indent="-342900" algn="justLow" rtl="1">
              <a:buFont typeface="Wingdings" pitchFamily="2" charset="2"/>
              <a:buChar char="Ø"/>
            </a:pPr>
            <a:r>
              <a:rPr lang="ar-SA" sz="2000" b="1" dirty="0">
                <a:cs typeface="B Nazanin" pitchFamily="2" charset="-78"/>
              </a:rPr>
              <a:t>غربالگری</a:t>
            </a:r>
            <a:r>
              <a:rPr lang="en-US" sz="2000" b="1" dirty="0">
                <a:cs typeface="B Nazanin" pitchFamily="2" charset="-78"/>
              </a:rPr>
              <a:t> </a:t>
            </a:r>
            <a:r>
              <a:rPr lang="en-US" b="1" dirty="0">
                <a:cs typeface="B Nazanin" pitchFamily="2" charset="-78"/>
              </a:rPr>
              <a:t>DNA</a:t>
            </a:r>
            <a:r>
              <a:rPr lang="en-US" sz="2000" b="1" dirty="0">
                <a:cs typeface="B Nazanin" pitchFamily="2" charset="-78"/>
              </a:rPr>
              <a:t> </a:t>
            </a:r>
            <a:r>
              <a:rPr lang="ar-SA" sz="2000" b="1" dirty="0">
                <a:cs typeface="B Nazanin" pitchFamily="2" charset="-78"/>
              </a:rPr>
              <a:t>آزاد جنینی</a:t>
            </a:r>
            <a:r>
              <a:rPr lang="en-US" sz="2000" b="1" dirty="0">
                <a:cs typeface="B Nazanin" pitchFamily="2" charset="-78"/>
              </a:rPr>
              <a:t>(</a:t>
            </a:r>
            <a:r>
              <a:rPr lang="en-US" b="1" dirty="0">
                <a:cs typeface="B Nazanin" pitchFamily="2" charset="-78"/>
              </a:rPr>
              <a:t>NIPT</a:t>
            </a:r>
            <a:r>
              <a:rPr lang="en-US" sz="2000" b="1" dirty="0">
                <a:cs typeface="B Nazanin" pitchFamily="2" charset="-78"/>
              </a:rPr>
              <a:t>) </a:t>
            </a:r>
            <a:endParaRPr lang="fa-IR" sz="2000" b="1" dirty="0">
              <a:cs typeface="B Nazanin" pitchFamily="2" charset="-78"/>
            </a:endParaRPr>
          </a:p>
          <a:p>
            <a:pPr marL="342900" lvl="0" indent="-342900" algn="justLow" rtl="1">
              <a:buFont typeface="Wingdings" pitchFamily="2" charset="2"/>
              <a:buChar char="Ø"/>
            </a:pPr>
            <a:r>
              <a:rPr lang="ar-SA" sz="2000" b="1" dirty="0">
                <a:cs typeface="B Nazanin" pitchFamily="2" charset="-78"/>
              </a:rPr>
              <a:t>نمونه گیری از پرزهای جفت</a:t>
            </a:r>
            <a:r>
              <a:rPr lang="en-US" sz="2000" b="1" dirty="0">
                <a:cs typeface="B Nazanin" pitchFamily="2" charset="-78"/>
              </a:rPr>
              <a:t>  (CVS) </a:t>
            </a:r>
            <a:r>
              <a:rPr lang="fa-IR" sz="2000" b="1" dirty="0">
                <a:cs typeface="B Nazanin" pitchFamily="2" charset="-78"/>
              </a:rPr>
              <a:t> </a:t>
            </a:r>
            <a:endParaRPr lang="en-US" sz="2000" b="1" dirty="0">
              <a:cs typeface="B Nazanin" pitchFamily="2" charset="-78"/>
            </a:endParaRPr>
          </a:p>
          <a:p>
            <a:pPr marL="342900" lvl="0" indent="-342900" algn="justLow" rtl="1">
              <a:buFont typeface="Wingdings" pitchFamily="2" charset="2"/>
              <a:buChar char="Ø"/>
            </a:pPr>
            <a:r>
              <a:rPr lang="fa-IR" sz="2000" b="1" dirty="0">
                <a:cs typeface="B Nazanin" pitchFamily="2" charset="-78"/>
              </a:rPr>
              <a:t>آمنیوسنتز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9220" name="Picture 4" descr="C:\Users\SHAFAPOOR\Desktop\بیوشیمی\NIPT-تست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381077"/>
            <a:ext cx="4038600" cy="266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SHAFAPOOR\Desktop\بیوشیمی\Non-invasive-prenatal-testing-NIP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3" y="3381077"/>
            <a:ext cx="3844637" cy="266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A1B68AAD-BAD4-9641-BDAD-367C4495EB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904" y="64327"/>
            <a:ext cx="357704" cy="357704"/>
          </a:xfrm>
          <a:prstGeom prst="rect">
            <a:avLst/>
          </a:prstGeom>
        </p:spPr>
      </p:pic>
      <p:pic>
        <p:nvPicPr>
          <p:cNvPr id="5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7C521EAC-4D91-5D43-ADD8-07DEA2BDA1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358" y="422031"/>
            <a:ext cx="398942" cy="39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29057" y="6248400"/>
            <a:ext cx="5838285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12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3" name="Picture 5" descr="C:\Users\SHAFAPOOR\Desktop\بیوشیمی\2371363_color1-5bc4a74246e0fb0026b06fb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90416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AFAPOOR\Desktop\بیوشیمی\Amniocentes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78873"/>
            <a:ext cx="3969327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1714620"/>
            <a:ext cx="321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B Nazanin" pitchFamily="2" charset="-78"/>
              </a:rPr>
              <a:t>Chorionic villus sampling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2945" y="446340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cs typeface="B Nazanin" pitchFamily="2" charset="-78"/>
              </a:rPr>
              <a:t>AMNIOCENTESIS</a:t>
            </a:r>
          </a:p>
        </p:txBody>
      </p:sp>
      <p:pic>
        <p:nvPicPr>
          <p:cNvPr id="7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F9D275AC-4604-7341-9A38-AA384788D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 flipV="1">
            <a:off x="152400" y="18133"/>
            <a:ext cx="381000" cy="4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38299" y="6248400"/>
            <a:ext cx="5867401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13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7620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خطرهای احتمالی انجام غربالگری سه ماهه اول</a:t>
            </a:r>
            <a:r>
              <a:rPr lang="en-US" sz="2000" b="1" dirty="0">
                <a:cs typeface="B Nazanin" pitchFamily="2" charset="-78"/>
              </a:rPr>
              <a:t>:</a:t>
            </a:r>
          </a:p>
          <a:p>
            <a:pPr marL="285750" indent="-285750" algn="justLow" rtl="1">
              <a:buFont typeface="Wingdings" pitchFamily="2" charset="2"/>
              <a:buChar char="Ø"/>
            </a:pPr>
            <a:r>
              <a:rPr lang="ar-SA" sz="2000" dirty="0">
                <a:cs typeface="B Nazanin" pitchFamily="2" charset="-78"/>
              </a:rPr>
              <a:t>غربالگری سه ماهه اول یک آزمایش معمول غربالگری دوران بارداری است که هیچ‌ گونه خطر سقط ندارد، غیرتهاجمی است و برای بارداری هیچ مشکلی ایجاد نمی‌کند</a:t>
            </a:r>
            <a:r>
              <a:rPr lang="en-US" sz="2000" dirty="0">
                <a:cs typeface="B Nazanin" pitchFamily="2" charset="-78"/>
              </a:rPr>
              <a:t>.</a:t>
            </a:r>
          </a:p>
          <a:p>
            <a:pPr algn="justLow" rtl="1"/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محدوديت‏هاى غربالگرى سه ماهه اول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  <a:p>
            <a:pPr marL="342900" lvl="0" indent="-342900" algn="justLow" rtl="1">
              <a:buFont typeface="Wingdings" pitchFamily="2" charset="2"/>
              <a:buChar char="Ø"/>
            </a:pPr>
            <a:r>
              <a:rPr lang="ar-SA" sz="2000" dirty="0">
                <a:cs typeface="B Nazanin" pitchFamily="2" charset="-78"/>
              </a:rPr>
              <a:t>حدود 5% از زنانى كه اين غربالگرى روى آنان انجام مى‏شود، به عنوان ريسك بالا مشخص مى‏شوند. اما در عين حال اكثر زنانى كه ريسك آنان بالا است بچه ‏هاى نــرمال بــه دنــيا مى ‏آورند.</a:t>
            </a:r>
            <a:endParaRPr lang="en-US" sz="2000" dirty="0">
              <a:cs typeface="B Nazanin" pitchFamily="2" charset="-78"/>
            </a:endParaRPr>
          </a:p>
          <a:p>
            <a:pPr marL="285750" lvl="0" indent="-285750" algn="justLow" rtl="1">
              <a:buFont typeface="Wingdings" pitchFamily="2" charset="2"/>
              <a:buChar char="Ø"/>
            </a:pPr>
            <a:r>
              <a:rPr lang="ar-SA" sz="2000" dirty="0">
                <a:cs typeface="B Nazanin" pitchFamily="2" charset="-78"/>
              </a:rPr>
              <a:t>براى انجام تست‏هاى تشخيصى رايج بايد تا سه ماهه دوم باردارى منتظر ماند.</a:t>
            </a:r>
            <a:endParaRPr lang="en-US" sz="2000" dirty="0">
              <a:cs typeface="B Nazanin" pitchFamily="2" charset="-78"/>
            </a:endParaRPr>
          </a:p>
          <a:p>
            <a:pPr marL="285750" lvl="0" indent="-285750" algn="justLow" rtl="1">
              <a:buFont typeface="Wingdings" pitchFamily="2" charset="2"/>
              <a:buChar char="Ø"/>
            </a:pPr>
            <a:r>
              <a:rPr lang="ar-SA" sz="2000" dirty="0">
                <a:cs typeface="B Nazanin" pitchFamily="2" charset="-78"/>
              </a:rPr>
              <a:t>غربالگرى اختلالات لوله عصبى جنين با اين تست قابل انجام نيست و بايد با تست كوآد ماركر در سه ماهه دوم باردارى انجام شود.</a:t>
            </a:r>
            <a:endParaRPr lang="en-US" sz="2000" dirty="0">
              <a:cs typeface="B Nazanin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10243" name="Picture 3" descr="C:\Users\SHAFAPOOR\Desktop\بیوشیمی\pregnancy-overheating-1568129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3429001"/>
            <a:ext cx="4177146" cy="2597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2A14F1E0-0252-424D-B5B1-D7E7C6D04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152400" y="0"/>
            <a:ext cx="401633" cy="4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1649" y="6248400"/>
            <a:ext cx="5905501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14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آمادگی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‌</a:t>
            </a:r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های لازم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  <a:p>
            <a:pPr algn="just" rtl="1"/>
            <a:r>
              <a:rPr lang="ar-SA" sz="2000" dirty="0">
                <a:cs typeface="B Nazanin" pitchFamily="2" charset="-78"/>
              </a:rPr>
              <a:t>فرد نیاز به انجام اقدام خاصی پیش از غربالگری سه ماهه اول ندارد و همچنین ممنوعیت غذایی برای انجام این آزمایش وجود ندارد</a:t>
            </a:r>
            <a:r>
              <a:rPr lang="en-US" sz="2000" dirty="0">
                <a:cs typeface="B Nazanin" pitchFamily="2" charset="-78"/>
              </a:rPr>
              <a:t>.</a:t>
            </a:r>
          </a:p>
          <a:p>
            <a:pPr algn="just" rtl="1"/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نوع نمونه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:</a:t>
            </a:r>
          </a:p>
          <a:p>
            <a:pPr algn="just" rtl="1"/>
            <a:r>
              <a:rPr lang="ar-SA" sz="2000" dirty="0">
                <a:cs typeface="B Nazanin" pitchFamily="2" charset="-78"/>
              </a:rPr>
              <a:t>برای انجام غربالگری چهارگانه نیاز به خون مادر است. با سرنگ مقداری خون از رگ دست خانم باردار گرفته می‌شود</a:t>
            </a:r>
            <a:r>
              <a:rPr lang="en-US" sz="2000" dirty="0">
                <a:cs typeface="B Nazanin" pitchFamily="2" charset="-78"/>
              </a:rPr>
              <a:t>.</a:t>
            </a:r>
          </a:p>
        </p:txBody>
      </p:sp>
      <p:pic>
        <p:nvPicPr>
          <p:cNvPr id="11266" name="Picture 2" descr="C:\Users\SHAFAPOOR\Desktop\بیوشیمی\blood-test-pregnanc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40009"/>
            <a:ext cx="4000500" cy="334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HAFAPOOR\Desktop\بیوشیمی\Picture1-75-1200x6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40009"/>
            <a:ext cx="3886200" cy="339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0" y="6248400"/>
            <a:ext cx="6324601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15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09600"/>
            <a:ext cx="762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1"/>
            <a:endParaRPr lang="en-US" sz="24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  <a:hlinkClick r:id="rId2"/>
            </a:endParaRPr>
          </a:p>
          <a:p>
            <a:pPr lvl="0" rtl="1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  <a:hlinkClick r:id="rId2"/>
              </a:rPr>
              <a:t>References:</a:t>
            </a:r>
          </a:p>
          <a:p>
            <a:pPr lvl="0" rtl="1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  <a:hlinkClick r:id="rId2"/>
              </a:rPr>
              <a:t>https://www.ncbi.nlm.nih.gov/pmc/articles/PMC3110997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  <a:hlinkClick r:id="rId2"/>
              </a:rPr>
              <a:t>/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  <a:p>
            <a:pPr lvl="0" rtl="1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  <a:hlinkClick r:id="rId3"/>
              </a:rPr>
              <a:t>https://www.mayoclinic.org/healthy-lifestyle/pregnancy-week-by-week/in-depth/prenatal-testing/art-20045177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  <a:p>
            <a:pPr lvl="0" rtl="1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  <a:hlinkClick r:id="rId4"/>
              </a:rPr>
              <a:t>https://www.niloulab.com/en/ArticleDetail/335/First-Trimester-Screening-(FTS)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42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47800" y="6248400"/>
            <a:ext cx="6477001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16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891" y="2549237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600" dirty="0">
                <a:cs typeface="B Nazanin" pitchFamily="2" charset="-78"/>
              </a:rPr>
              <a:t>ممنون از توجه شما</a:t>
            </a:r>
            <a:endParaRPr lang="en-US" sz="6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82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2600" y="6248400"/>
            <a:ext cx="5444836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2</a:t>
            </a:r>
            <a:endParaRPr lang="en-US" sz="2000" dirty="0">
              <a:cs typeface="B Nazanin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8303581"/>
              </p:ext>
            </p:extLst>
          </p:nvPr>
        </p:nvGraphicFramePr>
        <p:xfrm>
          <a:off x="1295399" y="533400"/>
          <a:ext cx="7134281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CBBB2AEE-5D8A-7F48-ADC2-855B244A9C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4535" y="440735"/>
            <a:ext cx="473665" cy="4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369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4500" y="6248400"/>
            <a:ext cx="5638800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3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67367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مقدمه: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  <a:p>
            <a:pPr algn="r" rtl="1"/>
            <a:r>
              <a:rPr lang="ar-SA" sz="2000" b="1" dirty="0">
                <a:cs typeface="B Nazanin" pitchFamily="2" charset="-78"/>
              </a:rPr>
              <a:t>غربالگری سه ماهه اول چیست؟</a:t>
            </a:r>
            <a:r>
              <a:rPr lang="fa-IR" sz="2000" b="1" dirty="0">
                <a:cs typeface="B Nazanin" pitchFamily="2" charset="-78"/>
              </a:rPr>
              <a:t> </a:t>
            </a:r>
          </a:p>
          <a:p>
            <a:pPr algn="just" rtl="1"/>
            <a:r>
              <a:rPr lang="fa-IR" sz="2000" dirty="0">
                <a:cs typeface="B Nazanin" pitchFamily="2" charset="-78"/>
              </a:rPr>
              <a:t>غربالگری سه ماهه اول بین هفته های 11 تا 14 به عنوان یک تست غربالگری موثر و قابل اعتماد برای سندرم داون و تریزومی 18 نشان داده شده است</a:t>
            </a:r>
            <a:r>
              <a:rPr lang="en-US" sz="2000" dirty="0">
                <a:cs typeface="B Nazanin" pitchFamily="2" charset="-78"/>
              </a:rPr>
              <a:t>.</a:t>
            </a:r>
          </a:p>
          <a:p>
            <a:pPr algn="just" rtl="1"/>
            <a:r>
              <a:rPr lang="ar-SA" sz="2000" dirty="0">
                <a:cs typeface="B Nazanin" pitchFamily="2" charset="-78"/>
              </a:rPr>
              <a:t>از آنجا که این تست در سه‌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ar-SA" sz="2000" dirty="0">
                <a:cs typeface="B Nazanin" pitchFamily="2" charset="-78"/>
              </a:rPr>
              <a:t>ماهه نخست بارداری انجام می‌شود و همزمان مارکرهای بیوشیمیایی و سونوگرافی را در نظر می‌گیرد، </a:t>
            </a:r>
            <a:r>
              <a:rPr lang="ar-SA" sz="2000" u="sng" dirty="0">
                <a:cs typeface="B Nazanin" pitchFamily="2" charset="-78"/>
              </a:rPr>
              <a:t>غربالگری توأم سه ماهه اول </a:t>
            </a:r>
            <a:r>
              <a:rPr lang="ar-SA" sz="2000" dirty="0">
                <a:cs typeface="B Nazanin" pitchFamily="2" charset="-78"/>
              </a:rPr>
              <a:t>نامیده می‌شود.</a:t>
            </a:r>
            <a:endParaRPr lang="en-US" sz="2000" dirty="0">
              <a:cs typeface="B Nazanin" pitchFamily="2" charset="-78"/>
            </a:endParaRPr>
          </a:p>
          <a:p>
            <a:pPr algn="just" rtl="1"/>
            <a:r>
              <a:rPr lang="ar-SA" sz="2000" dirty="0">
                <a:cs typeface="B Nazanin" pitchFamily="2" charset="-78"/>
              </a:rPr>
              <a:t>این نوع غربالگری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ar-SA" sz="2000" dirty="0">
                <a:cs typeface="B Nazanin" pitchFamily="2" charset="-78"/>
              </a:rPr>
              <a:t>مشکلات غربالگری‌های جداگانه براساس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ar-SA" sz="2000" dirty="0">
                <a:cs typeface="B Nazanin" pitchFamily="2" charset="-78"/>
              </a:rPr>
              <a:t>مارکرهای بیوشیمیایی (</a:t>
            </a:r>
            <a:r>
              <a:rPr lang="en-US" dirty="0">
                <a:cs typeface="B Nazanin" pitchFamily="2" charset="-78"/>
              </a:rPr>
              <a:t>PAPPA</a:t>
            </a:r>
            <a:r>
              <a:rPr lang="ar-SA" dirty="0">
                <a:cs typeface="B Nazanin" pitchFamily="2" charset="-78"/>
              </a:rPr>
              <a:t> و </a:t>
            </a:r>
            <a:r>
              <a:rPr lang="en-US" dirty="0">
                <a:cs typeface="B Nazanin" pitchFamily="2" charset="-78"/>
              </a:rPr>
              <a:t>Free β </a:t>
            </a:r>
            <a:r>
              <a:rPr lang="en-US" dirty="0" err="1">
                <a:cs typeface="B Nazanin" pitchFamily="2" charset="-78"/>
              </a:rPr>
              <a:t>hCG</a:t>
            </a:r>
            <a:r>
              <a:rPr lang="ar-SA" sz="2000" dirty="0">
                <a:cs typeface="B Nazanin" pitchFamily="2" charset="-78"/>
              </a:rPr>
              <a:t>) و مارکر سونوگرافی (</a:t>
            </a:r>
            <a:r>
              <a:rPr lang="en-US" dirty="0">
                <a:cs typeface="B Nazanin" pitchFamily="2" charset="-78"/>
              </a:rPr>
              <a:t>NT</a:t>
            </a:r>
            <a:r>
              <a:rPr lang="ar-SA" sz="2000" dirty="0">
                <a:cs typeface="B Nazanin" pitchFamily="2" charset="-78"/>
              </a:rPr>
              <a:t>) را رفع می‌کند.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1028" name="Picture 4" descr="C:\Users\SHAFAPOOR\Desktop\بیوشیمی\First-Trimester-Pregnancy-Health-Tips-Large-1024x7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4800600" cy="2925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HAFAPOOR\Desktop\بیوشیمی\125294062-pregnant-woman-in-different-trimesters-of-pregnancy-vector-illustration-of-a-girl-with-a-bel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36" y="3124200"/>
            <a:ext cx="3063240" cy="2925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129A0D35-A842-9F4C-A65D-B7906B2C1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 flipV="1">
            <a:off x="86322" y="288190"/>
            <a:ext cx="675678" cy="3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1" y="6248400"/>
            <a:ext cx="5334000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4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810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دلیل انجام غربالگری سه ماهه اول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:</a:t>
            </a:r>
          </a:p>
          <a:p>
            <a:pPr algn="just" rtl="1"/>
            <a:r>
              <a:rPr lang="ar-SA" sz="2000" dirty="0">
                <a:cs typeface="B Nazanin" pitchFamily="2" charset="-78"/>
              </a:rPr>
              <a:t>غربالگری سه ماهه اول برای ارزیابی خطر بارداری جنین با سندرم‌های </a:t>
            </a:r>
            <a:r>
              <a:rPr lang="ar-SA" sz="2000" b="1" u="sng" dirty="0">
                <a:cs typeface="B Nazanin" pitchFamily="2" charset="-78"/>
              </a:rPr>
              <a:t>داون</a:t>
            </a:r>
            <a:r>
              <a:rPr lang="ar-SA" sz="2000" dirty="0">
                <a:cs typeface="B Nazanin" pitchFamily="2" charset="-78"/>
              </a:rPr>
              <a:t>،</a:t>
            </a:r>
            <a:r>
              <a:rPr lang="ar-SA" sz="2000" b="1" u="sng" dirty="0">
                <a:cs typeface="B Nazanin" pitchFamily="2" charset="-78"/>
              </a:rPr>
              <a:t> ادوارد </a:t>
            </a:r>
            <a:r>
              <a:rPr lang="ar-SA" sz="2000" dirty="0">
                <a:cs typeface="B Nazanin" pitchFamily="2" charset="-78"/>
              </a:rPr>
              <a:t>و</a:t>
            </a:r>
            <a:r>
              <a:rPr lang="ar-SA" sz="2000" b="1" u="sng" dirty="0">
                <a:cs typeface="B Nazanin" pitchFamily="2" charset="-78"/>
              </a:rPr>
              <a:t> پاتو </a:t>
            </a:r>
            <a:r>
              <a:rPr lang="ar-SA" sz="2000" dirty="0">
                <a:cs typeface="B Nazanin" pitchFamily="2" charset="-78"/>
              </a:rPr>
              <a:t>انجام می‌شود. </a:t>
            </a:r>
            <a:endParaRPr lang="en-US" sz="2000" dirty="0">
              <a:cs typeface="B Nazanin" pitchFamily="2" charset="-78"/>
            </a:endParaRPr>
          </a:p>
          <a:p>
            <a:pPr algn="just" rtl="1"/>
            <a:r>
              <a:rPr lang="ar-SA" sz="2000" b="1" dirty="0">
                <a:cs typeface="B Nazanin" pitchFamily="2" charset="-78"/>
              </a:rPr>
              <a:t>سندروم داون </a:t>
            </a:r>
            <a:r>
              <a:rPr lang="ar-SA" sz="2000" dirty="0">
                <a:cs typeface="B Nazanin" pitchFamily="2" charset="-78"/>
              </a:rPr>
              <a:t>که به دلیل وجود یک کروموزوم ۲۱ اضافی بروز می‌کند باعث اختلالات همیشگی در رشد ذهنی، اجتماعی و نیز مشکلات فیزیکی مختلف</a:t>
            </a:r>
            <a:r>
              <a:rPr lang="en-US" sz="2000" dirty="0">
                <a:cs typeface="B Nazanin" pitchFamily="2" charset="-78"/>
              </a:rPr>
              <a:t> </a:t>
            </a:r>
            <a:r>
              <a:rPr lang="fa-IR" sz="2000" dirty="0">
                <a:cs typeface="B Nazanin" pitchFamily="2" charset="-78"/>
              </a:rPr>
              <a:t>می شود.</a:t>
            </a:r>
          </a:p>
          <a:p>
            <a:pPr algn="just" rtl="1"/>
            <a:r>
              <a:rPr lang="ar-SA" sz="2000" b="1" dirty="0">
                <a:cs typeface="B Nazanin" pitchFamily="2" charset="-78"/>
              </a:rPr>
              <a:t>سندرم ادوارد </a:t>
            </a:r>
            <a:r>
              <a:rPr lang="ar-SA" sz="2000" dirty="0">
                <a:cs typeface="B Nazanin" pitchFamily="2" charset="-78"/>
              </a:rPr>
              <a:t>سه کپی از کروموزوم ۱۸ به جنین منتقل می‌شود</a:t>
            </a:r>
            <a:r>
              <a:rPr lang="fa-IR" sz="2000" dirty="0">
                <a:cs typeface="B Nazanin" pitchFamily="2" charset="-78"/>
              </a:rPr>
              <a:t>. </a:t>
            </a:r>
          </a:p>
          <a:p>
            <a:pPr algn="just" rtl="1"/>
            <a:r>
              <a:rPr lang="ar-SA" sz="2000" b="1" dirty="0">
                <a:cs typeface="B Nazanin" pitchFamily="2" charset="-78"/>
              </a:rPr>
              <a:t>سندروم پاتو </a:t>
            </a:r>
            <a:r>
              <a:rPr lang="ar-SA" sz="2000" dirty="0">
                <a:cs typeface="B Nazanin" pitchFamily="2" charset="-78"/>
              </a:rPr>
              <a:t>به دلیل تریزومی در کروموزوم ۱۳ اتفاق می‌افتد. این بیماری کروموزومی همراه با ناتوانی ذهنی شدید و آنومالی‌ های فیزیکی در بسیاری بخش‌ های بدن میباشد. 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2050" name="Picture 2" descr="C:\Users\SHAFAPOOR\Desktop\بیوشیمی\300px-Boy_with_Down_Syndr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73" y="3044804"/>
            <a:ext cx="2667000" cy="3055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AFAPOOR\Desktop\بیوشیمی\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2" y="3006621"/>
            <a:ext cx="3065607" cy="3013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 descr="نشانه های سندرم ادوارد یا تریزومی 18 در کودکا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9" y="3006621"/>
            <a:ext cx="2738602" cy="310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0E6E1282-D59E-144B-B9FC-5EDEEB09E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 flipV="1">
            <a:off x="155575" y="96806"/>
            <a:ext cx="568387" cy="5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5000" y="6248400"/>
            <a:ext cx="5181600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5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AutoShape 2" descr="نشانه های سندرم ادوارد یا تریزومی 18 در کودکا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4572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مزایای غربالگری سه ماهه اول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:</a:t>
            </a:r>
          </a:p>
          <a:p>
            <a:pPr marL="342900" indent="-342900" algn="just" rtl="1">
              <a:buFont typeface="Wingdings" pitchFamily="2" charset="2"/>
              <a:buChar char="Ø"/>
            </a:pPr>
            <a:r>
              <a:rPr lang="ar-SA" sz="2000" dirty="0">
                <a:cs typeface="B Nazanin" pitchFamily="2" charset="-78"/>
              </a:rPr>
              <a:t>شناسایی زودهنگام بارداری در معرض </a:t>
            </a:r>
            <a:r>
              <a:rPr lang="fa-IR" sz="2000" dirty="0">
                <a:cs typeface="B Nazanin" pitchFamily="2" charset="-78"/>
              </a:rPr>
              <a:t>خطر</a:t>
            </a:r>
            <a:endParaRPr lang="en-US" sz="2000" dirty="0">
              <a:cs typeface="B Nazanin" pitchFamily="2" charset="-78"/>
            </a:endParaRPr>
          </a:p>
          <a:p>
            <a:pPr marL="342900" indent="-342900" algn="just" rtl="1">
              <a:buFont typeface="Wingdings" pitchFamily="2" charset="2"/>
              <a:buChar char="Ø"/>
            </a:pPr>
            <a:r>
              <a:rPr lang="ar-SA" sz="2000" dirty="0">
                <a:cs typeface="B Nazanin" pitchFamily="2" charset="-78"/>
              </a:rPr>
              <a:t> آنوپلوئیدی جنین و نقایص آناتومیک، به ویژه، ناهنجاری های قلبی، و تشخیص زودهنگام با نمونه برداری از پرزهای کوریونی</a:t>
            </a:r>
            <a:endParaRPr lang="en-US" sz="2000" dirty="0">
              <a:cs typeface="B Nazanin" pitchFamily="2" charset="-78"/>
            </a:endParaRPr>
          </a:p>
          <a:p>
            <a:pPr marL="342900" indent="-342900" algn="just" rtl="1">
              <a:buFont typeface="Wingdings" pitchFamily="2" charset="2"/>
              <a:buChar char="Ø"/>
            </a:pPr>
            <a:r>
              <a:rPr lang="ar-SA" sz="2000" dirty="0">
                <a:cs typeface="B Nazanin" pitchFamily="2" charset="-78"/>
              </a:rPr>
              <a:t>انجام غربالگرى دقيق‏تر و زودتر، كه باعث ايجاد آرامش خاطر در بسيارى از زنان مى‏شود.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3076" name="Picture 4" descr="C:\Users\SHAFAPOOR\Desktop\بیوشیمی\substance-use-during-pregnancy-2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543800" cy="328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7F36C96A-2683-D04A-9494-7F709CB1F2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207768" y="0"/>
            <a:ext cx="48006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0700" y="6248400"/>
            <a:ext cx="5562600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6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81891"/>
            <a:ext cx="7620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چرا زمان شروع غربالگری در سه ماهه اول، هفته یازدهم بارداری است؟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  <a:p>
            <a:pPr marL="342900" indent="-342900" algn="justLow" rtl="1">
              <a:buFont typeface="Wingdings" pitchFamily="2" charset="2"/>
              <a:buChar char="Ø"/>
            </a:pPr>
            <a:r>
              <a:rPr lang="ar-SA" sz="2000" dirty="0">
                <a:cs typeface="B Nazanin" pitchFamily="2" charset="-78"/>
              </a:rPr>
              <a:t>تست تشخیصی موجود در این مرحله </a:t>
            </a:r>
            <a:r>
              <a:rPr lang="en-US" dirty="0">
                <a:cs typeface="B Nazanin" pitchFamily="2" charset="-78"/>
              </a:rPr>
              <a:t>CVS</a:t>
            </a:r>
            <a:r>
              <a:rPr lang="ar-SA" sz="2000" dirty="0">
                <a:cs typeface="B Nazanin" pitchFamily="2" charset="-78"/>
              </a:rPr>
              <a:t>  است اما نمی توان آن را زودتر از هفته 11 بارداری انجام داد زیرا احتمال سقط جنین بیشتراست.</a:t>
            </a:r>
            <a:endParaRPr lang="en-US" sz="2000" dirty="0">
              <a:cs typeface="B Nazanin" pitchFamily="2" charset="-78"/>
            </a:endParaRPr>
          </a:p>
          <a:p>
            <a:pPr marL="342900" indent="-342900" algn="justLow" rtl="1">
              <a:buFont typeface="Wingdings" pitchFamily="2" charset="2"/>
              <a:buChar char="Ø"/>
            </a:pPr>
            <a:r>
              <a:rPr lang="ar-SA" sz="2000" dirty="0">
                <a:cs typeface="B Nazanin" pitchFamily="2" charset="-78"/>
              </a:rPr>
              <a:t>در سونوگرافی </a:t>
            </a:r>
            <a:r>
              <a:rPr lang="en-US" dirty="0">
                <a:cs typeface="B Nazanin" pitchFamily="2" charset="-78"/>
              </a:rPr>
              <a:t>NT</a:t>
            </a:r>
            <a:r>
              <a:rPr lang="ar-SA" sz="2000" dirty="0">
                <a:cs typeface="B Nazanin" pitchFamily="2" charset="-78"/>
              </a:rPr>
              <a:t> علاوه بر اندازه گیری این مارکر، تعدادی معاینات دیگر از اندام های جنین انجام می شود که قبل از هفته 11 بارداری قابل اعتماد نیست.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4098" name="Picture 2" descr="C:\Users\SHAFAPOOR\Desktop\بیوشیمی\slide-3-w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" y="2364576"/>
            <a:ext cx="3429000" cy="379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HAFAPOOR\Desktop\بیوشیمی\60e3e7f899c4bbb166713465_istockphoto-639141458-612x6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12" y="2274662"/>
            <a:ext cx="4133088" cy="3793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96223F3C-2586-194B-A72C-F8D634994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936" y="-76200"/>
            <a:ext cx="354131" cy="51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14500" y="6248400"/>
            <a:ext cx="5448300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7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انواع آزمایشات قبل از تولد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  <a:p>
            <a:pPr algn="justLow" rtl="1"/>
            <a:r>
              <a:rPr lang="fa-IR" sz="2000" b="1" dirty="0">
                <a:cs typeface="B Nazanin" pitchFamily="2" charset="-78"/>
              </a:rPr>
              <a:t>تست های غربالگری: </a:t>
            </a:r>
            <a:r>
              <a:rPr lang="ar-SA" sz="2000" dirty="0">
                <a:cs typeface="B Nazanin" pitchFamily="2" charset="-78"/>
              </a:rPr>
              <a:t>آزمایش‌های غربالگری قبل از تولد می‌توانند مشخص کنند که آیا نوزاد شما کم و بیش احتمال دارد نقایص مادرزادی خاصی داشته</a:t>
            </a:r>
            <a:r>
              <a:rPr lang="fa-IR" sz="2000" dirty="0">
                <a:cs typeface="B Nazanin" pitchFamily="2" charset="-78"/>
              </a:rPr>
              <a:t> باشد.</a:t>
            </a:r>
            <a:r>
              <a:rPr lang="ar-SA" sz="2000" dirty="0">
                <a:cs typeface="B Nazanin" pitchFamily="2" charset="-78"/>
              </a:rPr>
              <a:t> </a:t>
            </a:r>
            <a:endParaRPr lang="fa-IR" sz="2000" dirty="0">
              <a:cs typeface="B Nazanin" pitchFamily="2" charset="-78"/>
            </a:endParaRPr>
          </a:p>
          <a:p>
            <a:pPr algn="justLow" rtl="1"/>
            <a:r>
              <a:rPr lang="ar-SA" sz="2000" dirty="0">
                <a:cs typeface="B Nazanin" pitchFamily="2" charset="-78"/>
              </a:rPr>
              <a:t>این آزمایشات شامل آزمایش خون، نوع خاصی از سونوگرافی و غربالگری</a:t>
            </a:r>
            <a:r>
              <a:rPr lang="en-US" sz="2000" dirty="0">
                <a:cs typeface="B Nazanin" pitchFamily="2" charset="-78"/>
              </a:rPr>
              <a:t> </a:t>
            </a:r>
            <a:r>
              <a:rPr lang="en-US" dirty="0">
                <a:cs typeface="B Nazanin" pitchFamily="2" charset="-78"/>
              </a:rPr>
              <a:t>DNA </a:t>
            </a:r>
            <a:r>
              <a:rPr lang="ar-SA" sz="2000" dirty="0">
                <a:cs typeface="B Nazanin" pitchFamily="2" charset="-78"/>
              </a:rPr>
              <a:t>بدون سلول قبل از تولد است. </a:t>
            </a:r>
            <a:endParaRPr lang="fa-IR" sz="2000" dirty="0">
              <a:cs typeface="B Nazanin" pitchFamily="2" charset="-78"/>
            </a:endParaRPr>
          </a:p>
          <a:p>
            <a:pPr marL="342900" indent="-342900" algn="justLow" rtl="1">
              <a:buFont typeface="Wingdings" pitchFamily="2" charset="2"/>
              <a:buChar char="v"/>
            </a:pPr>
            <a:r>
              <a:rPr lang="ar-SA" sz="2000" dirty="0">
                <a:cs typeface="B Nazanin" pitchFamily="2" charset="-78"/>
              </a:rPr>
              <a:t>انجام آزمایشات و سونوگرافی به همراه هم و با در نظر گرفتن سن مادر، حساسیت و اختصاصیت نتایج غربالگری را افزایش می‌دهد</a:t>
            </a:r>
            <a:r>
              <a:rPr lang="en-US" sz="2000" dirty="0">
                <a:cs typeface="B Nazanin" pitchFamily="2" charset="-78"/>
              </a:rPr>
              <a:t>.</a:t>
            </a:r>
          </a:p>
        </p:txBody>
      </p:sp>
      <p:pic>
        <p:nvPicPr>
          <p:cNvPr id="5123" name="Picture 3" descr="C:\Users\SHAFAPOOR\Desktop\بیوشیمی\ImageForArticle_22614_16540050859475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65523"/>
            <a:ext cx="2819400" cy="325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HAFAPOOR\Desktop\بیوشیمی\cellfreeDNAtes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5524"/>
            <a:ext cx="2819400" cy="325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HAFAPOOR\Desktop\بیوشیمی\آزمایش-خون-باردار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65524"/>
            <a:ext cx="2819400" cy="325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E461F70A-912B-C748-88FE-C2806B117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H="1" flipV="1">
            <a:off x="228600" y="10617"/>
            <a:ext cx="446583" cy="4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30265" y="6248400"/>
            <a:ext cx="5407269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8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Low" rtl="1"/>
            <a:r>
              <a:rPr lang="fa-IR" sz="2000" b="1" dirty="0">
                <a:cs typeface="B Nazanin" pitchFamily="2" charset="-78"/>
              </a:rPr>
              <a:t>آزمایش خون مادر</a:t>
            </a:r>
          </a:p>
          <a:p>
            <a:pPr lvl="0" algn="justLow" rtl="1"/>
            <a:r>
              <a:rPr lang="ar-SA" sz="2000" dirty="0">
                <a:cs typeface="B Nazanin" pitchFamily="2" charset="-78"/>
              </a:rPr>
              <a:t>سطح دو پروتئین خاص در خون مادر را بررسی می‌کند</a:t>
            </a:r>
            <a:r>
              <a:rPr lang="en-US" sz="2000" dirty="0">
                <a:cs typeface="B Nazanin" pitchFamily="2" charset="-78"/>
              </a:rPr>
              <a:t>:</a:t>
            </a:r>
            <a:endParaRPr lang="en-US" sz="2000" b="1" dirty="0">
              <a:cs typeface="B Nazanin" pitchFamily="2" charset="-78"/>
            </a:endParaRPr>
          </a:p>
          <a:p>
            <a:pPr algn="justLow" rtl="1"/>
            <a:r>
              <a:rPr lang="fa-IR" sz="2000" b="1" dirty="0">
                <a:cs typeface="B Nazanin" pitchFamily="2" charset="-78"/>
              </a:rPr>
              <a:t>نشانگر </a:t>
            </a:r>
            <a:r>
              <a:rPr lang="en-US" sz="2000" b="1" dirty="0">
                <a:cs typeface="B Nazanin" pitchFamily="2" charset="-78"/>
              </a:rPr>
              <a:t> </a:t>
            </a:r>
            <a:r>
              <a:rPr lang="en-US" b="1" dirty="0">
                <a:cs typeface="B Nazanin" pitchFamily="2" charset="-78"/>
              </a:rPr>
              <a:t>PAPP-A</a:t>
            </a:r>
          </a:p>
          <a:p>
            <a:pPr algn="justLow" rtl="1"/>
            <a:r>
              <a:rPr lang="ar-SA" sz="2000" dirty="0">
                <a:cs typeface="B Nazanin" pitchFamily="2" charset="-78"/>
              </a:rPr>
              <a:t>این یک گلیکوپروتئین مشتق از جفت است که در دوران بارداری افزایش می یابد</a:t>
            </a:r>
            <a:r>
              <a:rPr lang="en-US" sz="2000" dirty="0">
                <a:cs typeface="B Nazanin" pitchFamily="2" charset="-78"/>
              </a:rPr>
              <a:t>.</a:t>
            </a:r>
            <a:r>
              <a:rPr lang="ar-SA" sz="2000" dirty="0">
                <a:cs typeface="B Nazanin" pitchFamily="2" charset="-78"/>
              </a:rPr>
              <a:t>در برخی از ناهنجاری های کروموزومی این ماده کاهش می یابد</a:t>
            </a:r>
            <a:r>
              <a:rPr lang="fa-IR" sz="2000" dirty="0">
                <a:cs typeface="B Nazanin" pitchFamily="2" charset="-78"/>
              </a:rPr>
              <a:t>.</a:t>
            </a:r>
            <a:endParaRPr lang="en-US" sz="2000" dirty="0">
              <a:cs typeface="B Nazanin" pitchFamily="2" charset="-78"/>
            </a:endParaRPr>
          </a:p>
          <a:p>
            <a:pPr algn="justLow" rtl="1"/>
            <a:r>
              <a:rPr lang="fa-IR" sz="2000" b="1" dirty="0">
                <a:cs typeface="B Nazanin" pitchFamily="2" charset="-78"/>
              </a:rPr>
              <a:t>هورمون </a:t>
            </a:r>
            <a:r>
              <a:rPr lang="en-US" b="1" dirty="0">
                <a:cs typeface="B Nazanin" pitchFamily="2" charset="-78"/>
              </a:rPr>
              <a:t>β</a:t>
            </a:r>
            <a:r>
              <a:rPr lang="en-US" b="1" dirty="0" err="1">
                <a:cs typeface="B Nazanin" pitchFamily="2" charset="-78"/>
              </a:rPr>
              <a:t>hCG</a:t>
            </a:r>
            <a:r>
              <a:rPr lang="en-US" b="1" dirty="0">
                <a:cs typeface="B Nazanin" pitchFamily="2" charset="-78"/>
              </a:rPr>
              <a:t> </a:t>
            </a:r>
            <a:r>
              <a:rPr lang="fa-IR" sz="2000" b="1" dirty="0">
                <a:cs typeface="B Nazanin" pitchFamily="2" charset="-78"/>
              </a:rPr>
              <a:t>آزاد</a:t>
            </a:r>
            <a:endParaRPr lang="en-US" sz="2000" dirty="0">
              <a:cs typeface="B Nazanin" pitchFamily="2" charset="-78"/>
            </a:endParaRPr>
          </a:p>
          <a:p>
            <a:pPr algn="justLow" rtl="1"/>
            <a:r>
              <a:rPr lang="ar-SA" sz="2000" dirty="0">
                <a:cs typeface="B Nazanin" pitchFamily="2" charset="-78"/>
              </a:rPr>
              <a:t>عمدتاً توسط سلول های تروفوبلاست جفت ترشح می شود</a:t>
            </a:r>
            <a:r>
              <a:rPr lang="en-US" sz="2000" dirty="0">
                <a:cs typeface="B Nazanin" pitchFamily="2" charset="-78"/>
              </a:rPr>
              <a:t>.</a:t>
            </a:r>
            <a:r>
              <a:rPr lang="fa-IR" sz="2000" dirty="0">
                <a:cs typeface="B Nazanin" pitchFamily="2" charset="-78"/>
              </a:rPr>
              <a:t> </a:t>
            </a:r>
            <a:r>
              <a:rPr lang="ar-SA" sz="2000" dirty="0">
                <a:cs typeface="B Nazanin" pitchFamily="2" charset="-78"/>
              </a:rPr>
              <a:t>در هفته نهم تا یازدهم سطح آن به حداکثر خود می رسد و سپس کاهش می یابد</a:t>
            </a:r>
            <a:r>
              <a:rPr lang="en-US" sz="2000" dirty="0">
                <a:cs typeface="B Nazanin" pitchFamily="2" charset="-78"/>
              </a:rPr>
              <a:t>.</a:t>
            </a:r>
          </a:p>
        </p:txBody>
      </p:sp>
      <p:pic>
        <p:nvPicPr>
          <p:cNvPr id="6146" name="Picture 2" descr="C:\Users\SHAFAPOOR\Desktop\بیوشیمی\161825_7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3657600" cy="285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3764973" cy="285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E5D029EC-7D8D-524B-A08D-79D02B830F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228600" y="17585"/>
            <a:ext cx="304802" cy="3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24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14499" y="6248400"/>
            <a:ext cx="5715001" cy="365125"/>
          </a:xfrm>
        </p:spPr>
        <p:txBody>
          <a:bodyPr/>
          <a:lstStyle/>
          <a:p>
            <a:pPr algn="ctr"/>
            <a:r>
              <a:rPr lang="fa-IR" sz="2000" dirty="0">
                <a:cs typeface="B Nazanin" pitchFamily="2" charset="-78"/>
              </a:rPr>
              <a:t>9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572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itchFamily="2" charset="-78"/>
              </a:rPr>
              <a:t>سونوگرافی</a:t>
            </a:r>
            <a:endParaRPr lang="en-US" sz="2000" b="1" dirty="0">
              <a:cs typeface="B Nazanin" pitchFamily="2" charset="-78"/>
            </a:endParaRPr>
          </a:p>
          <a:p>
            <a:pPr algn="justLow" rtl="1"/>
            <a:r>
              <a:rPr lang="ar-SA" sz="2000" dirty="0">
                <a:cs typeface="B Nazanin" pitchFamily="2" charset="-78"/>
              </a:rPr>
              <a:t>بین 11 تا 14 هفته، یک فضای پر از مایع در پشت گردن جنین دیده می شود</a:t>
            </a:r>
            <a:r>
              <a:rPr lang="fa-IR" sz="2000" dirty="0">
                <a:cs typeface="B Nazanin" pitchFamily="2" charset="-78"/>
              </a:rPr>
              <a:t>.</a:t>
            </a:r>
          </a:p>
          <a:p>
            <a:pPr algn="justLow" rtl="1"/>
            <a:r>
              <a:rPr lang="ar-SA" sz="2000" b="1" dirty="0">
                <a:cs typeface="B Nazanin" pitchFamily="2" charset="-78"/>
              </a:rPr>
              <a:t>تست شفافیت نوکال (</a:t>
            </a:r>
            <a:r>
              <a:rPr lang="en-US" b="1" dirty="0">
                <a:cs typeface="B Nazanin" pitchFamily="2" charset="-78"/>
              </a:rPr>
              <a:t>NT</a:t>
            </a:r>
            <a:r>
              <a:rPr lang="ar-SA" sz="2000" b="1" dirty="0">
                <a:cs typeface="B Nazanin" pitchFamily="2" charset="-78"/>
              </a:rPr>
              <a:t>)= </a:t>
            </a:r>
            <a:r>
              <a:rPr lang="ar-SA" sz="2000" dirty="0">
                <a:cs typeface="B Nazanin" pitchFamily="2" charset="-78"/>
              </a:rPr>
              <a:t>یک سونوگرافی اختیاری است </a:t>
            </a:r>
            <a:r>
              <a:rPr lang="fa-IR" sz="2000" dirty="0">
                <a:cs typeface="B Nazanin" pitchFamily="2" charset="-78"/>
              </a:rPr>
              <a:t>که </a:t>
            </a:r>
            <a:r>
              <a:rPr lang="ar-SA" sz="2000" dirty="0">
                <a:cs typeface="B Nazanin" pitchFamily="2" charset="-78"/>
              </a:rPr>
              <a:t>به تعیین خطر ابتلای نوزاد به شرایط مادرزادی کمک می کند. هنگامی که با سایر غربالگری های سه ماهه اول ترکیب می شود، در تشخیص شرایط بسیار دقیق است.</a:t>
            </a:r>
            <a:endParaRPr lang="en-US" sz="2000" dirty="0">
              <a:cs typeface="B Nazanin" pitchFamily="2" charset="-78"/>
            </a:endParaRPr>
          </a:p>
          <a:p>
            <a:pPr algn="justLow" rtl="1"/>
            <a:r>
              <a:rPr lang="ar-SA" sz="2000" u="sng" dirty="0">
                <a:cs typeface="B Nazanin" pitchFamily="2" charset="-78"/>
              </a:rPr>
              <a:t>سونوگرافی</a:t>
            </a:r>
            <a:r>
              <a:rPr lang="en-US" sz="2000" u="sng" dirty="0">
                <a:cs typeface="B Nazanin" pitchFamily="2" charset="-78"/>
              </a:rPr>
              <a:t> </a:t>
            </a:r>
            <a:r>
              <a:rPr lang="en-US" dirty="0">
                <a:cs typeface="B Nazanin" pitchFamily="2" charset="-78"/>
              </a:rPr>
              <a:t>NT</a:t>
            </a:r>
            <a:r>
              <a:rPr lang="en-US" sz="2000" u="sng" dirty="0">
                <a:cs typeface="B Nazanin" pitchFamily="2" charset="-78"/>
              </a:rPr>
              <a:t> </a:t>
            </a:r>
            <a:r>
              <a:rPr lang="ar-SA" sz="2000" u="sng" dirty="0">
                <a:cs typeface="B Nazanin" pitchFamily="2" charset="-78"/>
              </a:rPr>
              <a:t>همچنین در موارد زیر استفاده می شود</a:t>
            </a:r>
            <a:r>
              <a:rPr lang="en-US" sz="2000" u="sng" dirty="0">
                <a:cs typeface="B Nazanin" pitchFamily="2" charset="-78"/>
              </a:rPr>
              <a:t>:</a:t>
            </a:r>
          </a:p>
          <a:p>
            <a:pPr marL="342900" indent="-342900" algn="justLow" rtl="1">
              <a:buFont typeface="Wingdings" pitchFamily="2" charset="2"/>
              <a:buChar char="Ø"/>
            </a:pPr>
            <a:r>
              <a:rPr lang="ar-SA" sz="2000" dirty="0">
                <a:cs typeface="B Nazanin" pitchFamily="2" charset="-78"/>
              </a:rPr>
              <a:t>زنده بودن جنین را تایید می کند</a:t>
            </a:r>
            <a:r>
              <a:rPr lang="en-US" sz="2000" dirty="0">
                <a:cs typeface="B Nazanin" pitchFamily="2" charset="-78"/>
              </a:rPr>
              <a:t>.</a:t>
            </a:r>
          </a:p>
          <a:p>
            <a:pPr marL="342900" indent="-342900" algn="justLow" rtl="1">
              <a:buFont typeface="Wingdings" pitchFamily="2" charset="2"/>
              <a:buChar char="Ø"/>
            </a:pPr>
            <a:r>
              <a:rPr lang="ar-SA" sz="2000" dirty="0">
                <a:cs typeface="B Nazanin" pitchFamily="2" charset="-78"/>
              </a:rPr>
              <a:t>سن حاملگی را تایید می کند</a:t>
            </a:r>
            <a:r>
              <a:rPr lang="en-US" sz="2000" dirty="0">
                <a:cs typeface="B Nazanin" pitchFamily="2" charset="-78"/>
              </a:rPr>
              <a:t>.</a:t>
            </a:r>
          </a:p>
          <a:p>
            <a:pPr marL="342900" indent="-342900" algn="justLow" rtl="1">
              <a:buFont typeface="Wingdings" pitchFamily="2" charset="2"/>
              <a:buChar char="Ø"/>
            </a:pPr>
            <a:r>
              <a:rPr lang="ar-SA" sz="2000" dirty="0">
                <a:cs typeface="B Nazanin" pitchFamily="2" charset="-78"/>
              </a:rPr>
              <a:t>بارداری دوقلو را تشخیص می دهد</a:t>
            </a:r>
            <a:r>
              <a:rPr lang="en-US" sz="2000" dirty="0">
                <a:cs typeface="B Nazanin" pitchFamily="2" charset="-78"/>
              </a:rPr>
              <a:t>.</a:t>
            </a:r>
          </a:p>
        </p:txBody>
      </p:sp>
      <p:pic>
        <p:nvPicPr>
          <p:cNvPr id="7171" name="Picture 3" descr="C:\Users\SHAFAPOOR\Desktop\بیوشیمی\دباردار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0395"/>
            <a:ext cx="3886200" cy="272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HAFAPOOR\Desktop\بیوشیمی\babyboyultrasound-7bf2ced4b4794754b67dea974b7ec7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19522"/>
            <a:ext cx="3810000" cy="2751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mpAudioRecording.m4a">
            <a:hlinkClick r:id="" action="ppaction://media"/>
            <a:extLst>
              <a:ext uri="{FF2B5EF4-FFF2-40B4-BE49-F238E27FC236}">
                <a16:creationId xmlns:a16="http://schemas.microsoft.com/office/drawing/2014/main" id="{D456B74B-A705-3049-8CE5-3222198433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 flipV="1">
            <a:off x="228600" y="0"/>
            <a:ext cx="377092" cy="37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431</TotalTime>
  <Words>981</Words>
  <Application>Microsoft Office PowerPoint</Application>
  <PresentationFormat>On-screen Show (4:3)</PresentationFormat>
  <Paragraphs>95</Paragraphs>
  <Slides>16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 Nazanin</vt:lpstr>
      <vt:lpstr>Calibri</vt:lpstr>
      <vt:lpstr>Impact</vt:lpstr>
      <vt:lpstr>Times New Roman</vt:lpstr>
      <vt:lpstr>Wingdings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30 DVDs</dc:creator>
  <cp:lastModifiedBy>Kashefi</cp:lastModifiedBy>
  <cp:revision>19</cp:revision>
  <dcterms:created xsi:type="dcterms:W3CDTF">2023-06-03T10:30:15Z</dcterms:created>
  <dcterms:modified xsi:type="dcterms:W3CDTF">2023-06-13T04:04:33Z</dcterms:modified>
</cp:coreProperties>
</file>