
<file path=[Content_Types].xml><?xml version="1.0" encoding="utf-8"?>
<Types xmlns="http://schemas.openxmlformats.org/package/2006/content-types">
  <Default Extension="aac" ContentType="audio/aac"/>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2" r:id="rId1"/>
  </p:sldMasterIdLst>
  <p:sldIdLst>
    <p:sldId id="256" r:id="rId2"/>
    <p:sldId id="257" r:id="rId3"/>
    <p:sldId id="258" r:id="rId4"/>
    <p:sldId id="259" r:id="rId5"/>
    <p:sldId id="260" r:id="rId6"/>
    <p:sldId id="261" r:id="rId7"/>
    <p:sldId id="262" r:id="rId8"/>
    <p:sldId id="263" r:id="rId9"/>
    <p:sldId id="264" r:id="rId10"/>
    <p:sldId id="270" r:id="rId11"/>
    <p:sldId id="267" r:id="rId12"/>
    <p:sldId id="269" r:id="rId13"/>
    <p:sldId id="271"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5923F103-BC34-4FE4-A40E-EDDEECFDA5D0}" type="datetimeFigureOut">
              <a:rPr lang="en-US" smtClean="0"/>
              <a:pPr/>
              <a:t>7/4/2023</a:t>
            </a:fld>
            <a:endParaRPr lang="en-US" dirty="0"/>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endParaRPr lang="en-US" dirty="0"/>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1243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t>7/4/2023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74006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t>7/4/2023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9066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en-US" smtClean="0"/>
              <a:t>Click to edit Master title style</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smtClean="0"/>
              <a:t>7/4/2023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2807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t>7/4/2023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3409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t>7/4/2023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92280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t>7/4/2023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52579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7/4/2023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167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7/4/2023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22836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7/4/2023</a:t>
            </a:fld>
            <a:endParaRPr lang="en-US" dirty="0"/>
          </a:p>
        </p:txBody>
      </p:sp>
      <p:sp>
        <p:nvSpPr>
          <p:cNvPr id="5" name="Footer Placeholder 4"/>
          <p:cNvSpPr>
            <a:spLocks noGrp="1"/>
          </p:cNvSpPr>
          <p:nvPr>
            <p:ph type="ftr" sz="quarter" idx="11"/>
          </p:nvPr>
        </p:nvSpPr>
        <p:spPr/>
        <p:txBody>
          <a:bodyPr/>
          <a:lstStyle>
            <a:lvl1pPr>
              <a:defRPr sz="1000" b="1"/>
            </a:lvl1p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5265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7/4/2023</a:t>
            </a:fld>
            <a:endParaRPr lang="en-US" dirty="0"/>
          </a:p>
        </p:txBody>
      </p:sp>
      <p:sp>
        <p:nvSpPr>
          <p:cNvPr id="5" name="Footer Placeholder 4"/>
          <p:cNvSpPr>
            <a:spLocks noGrp="1"/>
          </p:cNvSpPr>
          <p:nvPr>
            <p:ph type="ftr" sz="quarter" idx="11"/>
          </p:nvPr>
        </p:nvSpPr>
        <p:spPr/>
        <p:txBody>
          <a:bodyPr/>
          <a:lstStyle>
            <a:lvl1pPr>
              <a:defRPr sz="1000" b="1"/>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5277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7/4/2023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964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7/4/2023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07437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7/4/2023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233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7/4/2023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9309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7/4/2023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0536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7/4/2023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1033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2BE451C3-0FF4-47C4-B829-773ADF60F88C}" type="datetimeFigureOut">
              <a:rPr lang="en-US" smtClean="0"/>
              <a:t>7/4/2023</a:t>
            </a:fld>
            <a:endParaRPr lang="en-US" dirty="0"/>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endParaRPr lang="en-US" dirty="0"/>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983056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aac"/><Relationship Id="rId1" Type="http://schemas.microsoft.com/office/2007/relationships/media" Target="../media/media1.aac"/><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aac"/><Relationship Id="rId1" Type="http://schemas.microsoft.com/office/2007/relationships/media" Target="../media/media10.aac"/><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aac"/><Relationship Id="rId1" Type="http://schemas.microsoft.com/office/2007/relationships/media" Target="../media/media11.aac"/><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aac"/><Relationship Id="rId1" Type="http://schemas.microsoft.com/office/2007/relationships/media" Target="../media/media12.aac"/><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aac"/><Relationship Id="rId1" Type="http://schemas.microsoft.com/office/2007/relationships/media" Target="../media/media2.aac"/><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aac"/><Relationship Id="rId1" Type="http://schemas.microsoft.com/office/2007/relationships/media" Target="../media/media3.aac"/><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aac"/><Relationship Id="rId1" Type="http://schemas.microsoft.com/office/2007/relationships/media" Target="../media/media4.aac"/><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aac"/><Relationship Id="rId1" Type="http://schemas.microsoft.com/office/2007/relationships/media" Target="../media/media5.aac"/><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aac"/><Relationship Id="rId1" Type="http://schemas.microsoft.com/office/2007/relationships/media" Target="../media/media6.aac"/><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aac"/><Relationship Id="rId1" Type="http://schemas.microsoft.com/office/2007/relationships/media" Target="../media/media7.aac"/><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aac"/><Relationship Id="rId1" Type="http://schemas.microsoft.com/office/2007/relationships/media" Target="../media/media8.aac"/><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aac"/><Relationship Id="rId1" Type="http://schemas.microsoft.com/office/2007/relationships/media" Target="../media/media9.aac"/><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4" y="1210613"/>
            <a:ext cx="9843603" cy="1622057"/>
          </a:xfrm>
        </p:spPr>
        <p:txBody>
          <a:bodyPr/>
          <a:lstStyle/>
          <a:p>
            <a:r>
              <a:rPr lang="en-US" sz="6600" dirty="0">
                <a:latin typeface="Times New Roman" panose="02020603050405020304" pitchFamily="18" charset="0"/>
                <a:cs typeface="Times New Roman" panose="02020603050405020304" pitchFamily="18" charset="0"/>
              </a:rPr>
              <a:t>water in clinical laboratory</a:t>
            </a:r>
          </a:p>
        </p:txBody>
      </p:sp>
      <p:sp>
        <p:nvSpPr>
          <p:cNvPr id="3" name="Subtitle 2"/>
          <p:cNvSpPr>
            <a:spLocks noGrp="1"/>
          </p:cNvSpPr>
          <p:nvPr>
            <p:ph type="subTitle" idx="1"/>
          </p:nvPr>
        </p:nvSpPr>
        <p:spPr/>
        <p:txBody>
          <a:bodyPr>
            <a:normAutofit/>
          </a:bodyPr>
          <a:lstStyle/>
          <a:p>
            <a:r>
              <a:rPr lang="en-US" sz="2000" dirty="0" err="1" smtClean="0"/>
              <a:t>Nadiya</a:t>
            </a:r>
            <a:r>
              <a:rPr lang="en-US" sz="2000" dirty="0" smtClean="0"/>
              <a:t> </a:t>
            </a:r>
            <a:r>
              <a:rPr lang="en-US" sz="2000" dirty="0" err="1" smtClean="0"/>
              <a:t>hesari</a:t>
            </a:r>
            <a:endParaRPr lang="en-US" sz="2000" dirty="0" smtClean="0"/>
          </a:p>
          <a:p>
            <a:r>
              <a:rPr lang="en-US" sz="2000" dirty="0" smtClean="0"/>
              <a:t>Thanks to </a:t>
            </a:r>
            <a:r>
              <a:rPr lang="en-US" sz="2000" dirty="0" err="1" smtClean="0"/>
              <a:t>Dr.fatemeh</a:t>
            </a:r>
            <a:r>
              <a:rPr lang="en-US" sz="2000" dirty="0" smtClean="0"/>
              <a:t> </a:t>
            </a:r>
            <a:r>
              <a:rPr lang="en-US" sz="2000" dirty="0" err="1" smtClean="0"/>
              <a:t>keyfi</a:t>
            </a:r>
            <a:endParaRPr lang="en-US" sz="2000" dirty="0"/>
          </a:p>
        </p:txBody>
      </p:sp>
      <p:sp>
        <p:nvSpPr>
          <p:cNvPr id="4" name="TextBox 3"/>
          <p:cNvSpPr txBox="1"/>
          <p:nvPr/>
        </p:nvSpPr>
        <p:spPr>
          <a:xfrm>
            <a:off x="10547797" y="489397"/>
            <a:ext cx="540913" cy="584775"/>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1</a:t>
            </a:r>
            <a:endParaRPr lang="en-US" sz="3200" dirty="0">
              <a:latin typeface="Times New Roman" panose="02020603050405020304" pitchFamily="18" charset="0"/>
              <a:cs typeface="Times New Roman" panose="02020603050405020304" pitchFamily="18" charset="0"/>
            </a:endParaRPr>
          </a:p>
        </p:txBody>
      </p:sp>
      <p:pic>
        <p:nvPicPr>
          <p:cNvPr id="5"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3733" y="3501210"/>
            <a:ext cx="1706880" cy="1706880"/>
          </a:xfrm>
          <a:prstGeom prst="rect">
            <a:avLst/>
          </a:prstGeom>
        </p:spPr>
      </p:pic>
    </p:spTree>
    <p:extLst>
      <p:ext uri="{BB962C8B-B14F-4D97-AF65-F5344CB8AC3E}">
        <p14:creationId xmlns:p14="http://schemas.microsoft.com/office/powerpoint/2010/main" val="1086213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83403" y="312442"/>
            <a:ext cx="811369"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10</a:t>
            </a:r>
            <a:endParaRPr lang="en-US" sz="3600" dirty="0">
              <a:latin typeface="Times New Roman" panose="02020603050405020304" pitchFamily="18" charset="0"/>
              <a:cs typeface="Times New Roman" panose="02020603050405020304" pitchFamily="18" charset="0"/>
            </a:endParaRPr>
          </a:p>
        </p:txBody>
      </p:sp>
      <p:sp>
        <p:nvSpPr>
          <p:cNvPr id="4" name="Rectangle 3"/>
          <p:cNvSpPr/>
          <p:nvPr/>
        </p:nvSpPr>
        <p:spPr>
          <a:xfrm>
            <a:off x="691165" y="1293623"/>
            <a:ext cx="9045263"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b="1" dirty="0">
                <a:solidFill>
                  <a:srgbClr val="333333"/>
                </a:solidFill>
                <a:latin typeface="+mj-lt"/>
              </a:rPr>
              <a:t>Clinical Laboratory Reagent Water (CLRW) specification is</a:t>
            </a:r>
            <a:r>
              <a:rPr lang="en-US" sz="2400" b="1" dirty="0" smtClean="0">
                <a:solidFill>
                  <a:srgbClr val="333333"/>
                </a:solidFill>
                <a:latin typeface="+mj-lt"/>
              </a:rPr>
              <a:t>:</a:t>
            </a:r>
            <a:endParaRPr lang="fa-IR" sz="2400" b="1" dirty="0" smtClean="0">
              <a:solidFill>
                <a:srgbClr val="333333"/>
              </a:solidFill>
              <a:latin typeface="+mj-lt"/>
            </a:endParaRPr>
          </a:p>
          <a:p>
            <a:endParaRPr lang="en-US" sz="2400" dirty="0">
              <a:solidFill>
                <a:srgbClr val="333333"/>
              </a:solidFill>
              <a:latin typeface="+mj-lt"/>
            </a:endParaRPr>
          </a:p>
          <a:p>
            <a:r>
              <a:rPr lang="en-US" sz="2400" b="1" dirty="0">
                <a:solidFill>
                  <a:srgbClr val="2C2C2C"/>
                </a:solidFill>
                <a:latin typeface="+mj-lt"/>
              </a:rPr>
              <a:t>Bacteria     &lt;10 CFU/ml</a:t>
            </a:r>
            <a:br>
              <a:rPr lang="en-US" sz="2400" b="1" dirty="0">
                <a:solidFill>
                  <a:srgbClr val="2C2C2C"/>
                </a:solidFill>
                <a:latin typeface="+mj-lt"/>
              </a:rPr>
            </a:br>
            <a:r>
              <a:rPr lang="en-US" sz="2400" b="1" dirty="0">
                <a:solidFill>
                  <a:srgbClr val="2C2C2C"/>
                </a:solidFill>
                <a:latin typeface="+mj-lt"/>
              </a:rPr>
              <a:t>Resistivity  &gt;10 M</a:t>
            </a:r>
            <a:r>
              <a:rPr lang="el-GR" sz="2400" b="1" dirty="0">
                <a:solidFill>
                  <a:srgbClr val="2C2C2C"/>
                </a:solidFill>
                <a:latin typeface="+mj-lt"/>
              </a:rPr>
              <a:t>Ω.</a:t>
            </a:r>
            <a:r>
              <a:rPr lang="en-US" sz="2400" b="1" dirty="0">
                <a:solidFill>
                  <a:srgbClr val="2C2C2C"/>
                </a:solidFill>
                <a:latin typeface="+mj-lt"/>
              </a:rPr>
              <a:t>cm</a:t>
            </a:r>
            <a:br>
              <a:rPr lang="en-US" sz="2400" b="1" dirty="0">
                <a:solidFill>
                  <a:srgbClr val="2C2C2C"/>
                </a:solidFill>
                <a:latin typeface="+mj-lt"/>
              </a:rPr>
            </a:br>
            <a:r>
              <a:rPr lang="en-US" sz="2400" b="1" dirty="0">
                <a:solidFill>
                  <a:srgbClr val="2C2C2C"/>
                </a:solidFill>
                <a:latin typeface="+mj-lt"/>
              </a:rPr>
              <a:t>TOC             &lt;500 PPB</a:t>
            </a:r>
            <a:br>
              <a:rPr lang="en-US" sz="2400" b="1" dirty="0">
                <a:solidFill>
                  <a:srgbClr val="2C2C2C"/>
                </a:solidFill>
                <a:latin typeface="+mj-lt"/>
              </a:rPr>
            </a:br>
            <a:r>
              <a:rPr lang="en-US" sz="2400" b="1" dirty="0">
                <a:solidFill>
                  <a:srgbClr val="2C2C2C"/>
                </a:solidFill>
                <a:latin typeface="+mj-lt"/>
              </a:rPr>
              <a:t>Particles     0.2um filtration or better</a:t>
            </a:r>
            <a:endParaRPr lang="en-US" sz="2400" b="0" i="0" dirty="0">
              <a:solidFill>
                <a:srgbClr val="2C2C2C"/>
              </a:solidFill>
              <a:effectLst/>
              <a:latin typeface="+mj-lt"/>
            </a:endParaRPr>
          </a:p>
        </p:txBody>
      </p:sp>
      <p:pic>
        <p:nvPicPr>
          <p:cNvPr id="5" name="Picture 4"/>
          <p:cNvPicPr>
            <a:picLocks noChangeAspect="1"/>
          </p:cNvPicPr>
          <p:nvPr/>
        </p:nvPicPr>
        <p:blipFill>
          <a:blip r:embed="rId4"/>
          <a:stretch>
            <a:fillRect/>
          </a:stretch>
        </p:blipFill>
        <p:spPr>
          <a:xfrm>
            <a:off x="6230913" y="3425781"/>
            <a:ext cx="5063859" cy="3157956"/>
          </a:xfrm>
          <a:prstGeom prst="rect">
            <a:avLst/>
          </a:prstGeom>
        </p:spPr>
      </p:pic>
      <p:pic>
        <p:nvPicPr>
          <p:cNvPr id="6" nam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165" y="4786370"/>
            <a:ext cx="1797367" cy="1797367"/>
          </a:xfrm>
          <a:prstGeom prst="rect">
            <a:avLst/>
          </a:prstGeom>
        </p:spPr>
      </p:pic>
    </p:spTree>
    <p:extLst>
      <p:ext uri="{BB962C8B-B14F-4D97-AF65-F5344CB8AC3E}">
        <p14:creationId xmlns:p14="http://schemas.microsoft.com/office/powerpoint/2010/main" val="81836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latin typeface="Times New Roman" panose="02020603050405020304" pitchFamily="18" charset="0"/>
                <a:cs typeface="Times New Roman" panose="02020603050405020304" pitchFamily="18" charset="0"/>
              </a:rPr>
              <a:t>Conclusion</a:t>
            </a:r>
            <a:endParaRPr lang="en-US" sz="4800" b="1" dirty="0">
              <a:latin typeface="Times New Roman" panose="02020603050405020304" pitchFamily="18" charset="0"/>
              <a:cs typeface="Times New Roman" panose="02020603050405020304" pitchFamily="18" charset="0"/>
            </a:endParaRPr>
          </a:p>
        </p:txBody>
      </p:sp>
      <p:sp>
        <p:nvSpPr>
          <p:cNvPr id="3" name="Rectangle 2"/>
          <p:cNvSpPr/>
          <p:nvPr/>
        </p:nvSpPr>
        <p:spPr>
          <a:xfrm>
            <a:off x="1152144" y="2793161"/>
            <a:ext cx="7856113" cy="1938992"/>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Along with the many uses of pure water in clinical labs, the importance of water quality can also be seen in the life science industry for a wide range of research lab applications, such as molecular biology, electrophoresis, electrophysiology, endotoxin analysis, histology, monoclonal antibody research and immunocytochemistry, and radioimmunology (RIA) and enzyme-linked immunosorbent assays (ELISAs).</a:t>
            </a:r>
          </a:p>
        </p:txBody>
      </p:sp>
      <p:sp>
        <p:nvSpPr>
          <p:cNvPr id="5" name="TextBox 4"/>
          <p:cNvSpPr txBox="1"/>
          <p:nvPr/>
        </p:nvSpPr>
        <p:spPr>
          <a:xfrm>
            <a:off x="10468377" y="322933"/>
            <a:ext cx="811369"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11</a:t>
            </a:r>
            <a:endParaRPr lang="en-US" sz="3600" dirty="0">
              <a:latin typeface="Times New Roman" panose="02020603050405020304" pitchFamily="18" charset="0"/>
              <a:cs typeface="Times New Roman" panose="02020603050405020304" pitchFamily="18" charset="0"/>
            </a:endParaRPr>
          </a:p>
        </p:txBody>
      </p:sp>
      <p:pic>
        <p:nvPicPr>
          <p:cNvPr id="6" nam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76419" y="4732153"/>
            <a:ext cx="1461770" cy="1461770"/>
          </a:xfrm>
          <a:prstGeom prst="rect">
            <a:avLst/>
          </a:prstGeom>
        </p:spPr>
      </p:pic>
    </p:spTree>
    <p:extLst>
      <p:ext uri="{BB962C8B-B14F-4D97-AF65-F5344CB8AC3E}">
        <p14:creationId xmlns:p14="http://schemas.microsoft.com/office/powerpoint/2010/main" val="302912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latin typeface="Times New Roman" panose="02020603050405020304" pitchFamily="18" charset="0"/>
                <a:cs typeface="Times New Roman" panose="02020603050405020304" pitchFamily="18" charset="0"/>
              </a:rPr>
              <a:t>references</a:t>
            </a:r>
          </a:p>
        </p:txBody>
      </p:sp>
      <p:sp>
        <p:nvSpPr>
          <p:cNvPr id="3" name="Rectangle 2"/>
          <p:cNvSpPr/>
          <p:nvPr/>
        </p:nvSpPr>
        <p:spPr>
          <a:xfrm>
            <a:off x="1152144" y="3031729"/>
            <a:ext cx="9344138" cy="646331"/>
          </a:xfrm>
          <a:prstGeom prst="rect">
            <a:avLst/>
          </a:prstGeom>
        </p:spPr>
        <p:txBody>
          <a:bodyPr wrap="square">
            <a:spAutoFit/>
          </a:bodyPr>
          <a:lstStyle/>
          <a:p>
            <a:r>
              <a:rPr lang="en-US" dirty="0"/>
              <a:t>https://www.mlo-online.com/management/qa-qc/article/21138367/achieving-best-qc-practices-for-clinical-lab-water</a:t>
            </a:r>
          </a:p>
        </p:txBody>
      </p:sp>
      <p:sp>
        <p:nvSpPr>
          <p:cNvPr id="4" name="Rectangle 3"/>
          <p:cNvSpPr/>
          <p:nvPr/>
        </p:nvSpPr>
        <p:spPr>
          <a:xfrm>
            <a:off x="1152143" y="4445984"/>
            <a:ext cx="8825659" cy="1200329"/>
          </a:xfrm>
          <a:prstGeom prst="rect">
            <a:avLst/>
          </a:prstGeom>
        </p:spPr>
        <p:txBody>
          <a:bodyPr wrap="square">
            <a:spAutoFit/>
          </a:bodyPr>
          <a:lstStyle/>
          <a:p>
            <a:r>
              <a:rPr lang="en-US" dirty="0"/>
              <a:t>(This article was created with the permission of ELGAⓇ </a:t>
            </a:r>
            <a:r>
              <a:rPr lang="en-US" dirty="0" err="1"/>
              <a:t>LabWater</a:t>
            </a:r>
            <a:r>
              <a:rPr lang="en-US" dirty="0"/>
              <a:t>, with information taken from their 2019 Pure </a:t>
            </a:r>
            <a:r>
              <a:rPr lang="en-US" dirty="0" err="1"/>
              <a:t>Labwater</a:t>
            </a:r>
            <a:r>
              <a:rPr lang="en-US" dirty="0"/>
              <a:t> Guide). ELGA ® </a:t>
            </a:r>
            <a:r>
              <a:rPr lang="en-US" dirty="0" err="1"/>
              <a:t>LabWater</a:t>
            </a:r>
            <a:r>
              <a:rPr lang="en-US" dirty="0"/>
              <a:t> is a leading global water purification manufacturer. For more information, visit www.elgalabwater.com.</a:t>
            </a:r>
          </a:p>
        </p:txBody>
      </p:sp>
      <p:sp>
        <p:nvSpPr>
          <p:cNvPr id="5" name="TextBox 4"/>
          <p:cNvSpPr txBox="1"/>
          <p:nvPr/>
        </p:nvSpPr>
        <p:spPr>
          <a:xfrm>
            <a:off x="10444766" y="322933"/>
            <a:ext cx="811369"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13</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2283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0863" y="1109305"/>
            <a:ext cx="8460983" cy="2698249"/>
          </a:xfrm>
        </p:spPr>
        <p:txBody>
          <a:bodyPr/>
          <a:lstStyle/>
          <a:p>
            <a:r>
              <a:rPr lang="en-US" sz="4800" b="1" dirty="0" smtClean="0"/>
              <a:t>Thanks For Your Attention</a:t>
            </a:r>
            <a:endParaRPr lang="en-US" sz="4800" b="1" dirty="0"/>
          </a:p>
        </p:txBody>
      </p:sp>
      <p:sp>
        <p:nvSpPr>
          <p:cNvPr id="5" name="TextBox 4"/>
          <p:cNvSpPr txBox="1"/>
          <p:nvPr/>
        </p:nvSpPr>
        <p:spPr>
          <a:xfrm>
            <a:off x="10444766" y="322933"/>
            <a:ext cx="811369"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14</a:t>
            </a:r>
            <a:endParaRPr lang="en-US" sz="3600" dirty="0">
              <a:latin typeface="Times New Roman" panose="02020603050405020304" pitchFamily="18" charset="0"/>
              <a:cs typeface="Times New Roman" panose="02020603050405020304" pitchFamily="18" charset="0"/>
            </a:endParaRPr>
          </a:p>
        </p:txBody>
      </p:sp>
      <p:pic>
        <p:nvPicPr>
          <p:cNvPr id="6" name="la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80863" y="3807554"/>
            <a:ext cx="2956808" cy="2956808"/>
          </a:xfrm>
          <a:prstGeom prst="rect">
            <a:avLst/>
          </a:prstGeom>
        </p:spPr>
      </p:pic>
    </p:spTree>
    <p:extLst>
      <p:ext uri="{BB962C8B-B14F-4D97-AF65-F5344CB8AC3E}">
        <p14:creationId xmlns:p14="http://schemas.microsoft.com/office/powerpoint/2010/main" val="194258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0774" y="2989866"/>
            <a:ext cx="8825659" cy="3416300"/>
          </a:xfrm>
        </p:spPr>
        <p:txBody>
          <a:bodyPr>
            <a:normAutofit/>
          </a:bodyPr>
          <a:lstStyle/>
          <a:p>
            <a:r>
              <a:rPr lang="en-US" sz="2000" dirty="0">
                <a:latin typeface="Times New Roman" panose="02020603050405020304" pitchFamily="18" charset="0"/>
                <a:cs typeface="Times New Roman" panose="02020603050405020304" pitchFamily="18" charset="0"/>
              </a:rPr>
              <a:t>In today’s laboratories, the availability of pure water is essential, and while consumers consider tap water to be “pure,” laboratory scientists and healthcare professionals regard it as highly contaminated</a:t>
            </a:r>
            <a:r>
              <a:rPr lang="en-US" sz="2000" dirty="0" smtClean="0">
                <a:latin typeface="Times New Roman" panose="02020603050405020304" pitchFamily="18" charset="0"/>
                <a:cs typeface="Times New Roman" panose="02020603050405020304" pitchFamily="18" charset="0"/>
              </a:rPr>
              <a:t>.</a:t>
            </a:r>
            <a:endParaRPr lang="fa-IR" sz="2000" dirty="0" smtClean="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Analytical and experimental scientists are concerned with elements and compounds at concentrations in the parts per billion (ppb) range or lower as many of these contaminants can have a negative effect on applications through their interaction with other substances, including the substance under analysis</a:t>
            </a:r>
            <a:r>
              <a:rPr lang="en-US" sz="2000" dirty="0" smtClean="0">
                <a:latin typeface="Times New Roman" panose="02020603050405020304" pitchFamily="18" charset="0"/>
                <a:cs typeface="Times New Roman" panose="02020603050405020304" pitchFamily="18" charset="0"/>
              </a:rPr>
              <a:t>.</a:t>
            </a:r>
            <a:endParaRPr lang="fa-IR"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0586433" y="502276"/>
            <a:ext cx="746975"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2</a:t>
            </a:r>
          </a:p>
        </p:txBody>
      </p:sp>
      <p:sp>
        <p:nvSpPr>
          <p:cNvPr id="5" name="Rectangle 4"/>
          <p:cNvSpPr/>
          <p:nvPr/>
        </p:nvSpPr>
        <p:spPr>
          <a:xfrm>
            <a:off x="765675" y="684242"/>
            <a:ext cx="3942426" cy="923330"/>
          </a:xfrm>
          <a:prstGeom prst="rect">
            <a:avLst/>
          </a:prstGeom>
        </p:spPr>
        <p:txBody>
          <a:bodyPr wrap="none">
            <a:spAutoFit/>
          </a:bodyPr>
          <a:lstStyle/>
          <a:p>
            <a:r>
              <a:rPr lang="en-US" sz="5400" b="1" dirty="0">
                <a:solidFill>
                  <a:schemeClr val="bg1"/>
                </a:solidFill>
                <a:latin typeface="Times New Roman" panose="02020603050405020304" pitchFamily="18" charset="0"/>
                <a:cs typeface="Times New Roman" panose="02020603050405020304" pitchFamily="18" charset="0"/>
              </a:rPr>
              <a:t>Introduction</a:t>
            </a:r>
          </a:p>
        </p:txBody>
      </p:sp>
      <p:pic>
        <p:nvPicPr>
          <p:cNvPr id="2"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3919" y="502276"/>
            <a:ext cx="1594833" cy="1594833"/>
          </a:xfrm>
          <a:prstGeom prst="rect">
            <a:avLst/>
          </a:prstGeom>
        </p:spPr>
      </p:pic>
    </p:spTree>
    <p:extLst>
      <p:ext uri="{BB962C8B-B14F-4D97-AF65-F5344CB8AC3E}">
        <p14:creationId xmlns:p14="http://schemas.microsoft.com/office/powerpoint/2010/main" val="159533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6393" y="2423195"/>
            <a:ext cx="8130714" cy="3416300"/>
          </a:xfrm>
        </p:spPr>
        <p:txBody>
          <a:bodyPr>
            <a:normAutofit/>
          </a:bodyPr>
          <a:lstStyle/>
          <a:p>
            <a:r>
              <a:rPr lang="en-US" sz="2000" dirty="0">
                <a:latin typeface="Times New Roman" panose="02020603050405020304" pitchFamily="18" charset="0"/>
                <a:cs typeface="Times New Roman" panose="02020603050405020304" pitchFamily="18" charset="0"/>
              </a:rPr>
              <a:t>For most laboratory and clinical applications, the water that is used is typically purified from drinking water; however, the unique ability of water to dissolve (to some extent) virtually every chemical compound and support practically every form of life means that drinking water supplies contain many substances in solution or suspension, and additional impurities are derived during the drinking water purification process. Furthermore, unlike other raw materials, drinking water may vary significantly in purity – both from one geographical region to another and from season to season.</a:t>
            </a:r>
          </a:p>
        </p:txBody>
      </p:sp>
      <p:sp>
        <p:nvSpPr>
          <p:cNvPr id="4" name="TextBox 3"/>
          <p:cNvSpPr txBox="1"/>
          <p:nvPr/>
        </p:nvSpPr>
        <p:spPr>
          <a:xfrm>
            <a:off x="10599313" y="476519"/>
            <a:ext cx="708338"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3</a:t>
            </a:r>
            <a:endParaRPr lang="en-US" sz="36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8657107" y="1316242"/>
            <a:ext cx="3358173" cy="4523253"/>
          </a:xfrm>
          <a:prstGeom prst="rect">
            <a:avLst/>
          </a:prstGeom>
        </p:spPr>
      </p:pic>
      <p:pic>
        <p:nvPicPr>
          <p:cNvPr id="2"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38137" y="476519"/>
            <a:ext cx="1918970" cy="1918970"/>
          </a:xfrm>
          <a:prstGeom prst="rect">
            <a:avLst/>
          </a:prstGeom>
        </p:spPr>
      </p:pic>
    </p:spTree>
    <p:extLst>
      <p:ext uri="{BB962C8B-B14F-4D97-AF65-F5344CB8AC3E}">
        <p14:creationId xmlns:p14="http://schemas.microsoft.com/office/powerpoint/2010/main" val="254520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3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8338" y="1326525"/>
            <a:ext cx="7753082" cy="4401205"/>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There are </a:t>
            </a:r>
            <a:r>
              <a:rPr lang="en-US" sz="2000" b="1" dirty="0">
                <a:latin typeface="Times New Roman" panose="02020603050405020304" pitchFamily="18" charset="0"/>
                <a:cs typeface="Times New Roman" panose="02020603050405020304" pitchFamily="18" charset="0"/>
              </a:rPr>
              <a:t>five classes </a:t>
            </a:r>
            <a:r>
              <a:rPr lang="en-US" sz="2000" dirty="0">
                <a:latin typeface="Times New Roman" panose="02020603050405020304" pitchFamily="18" charset="0"/>
                <a:cs typeface="Times New Roman" panose="02020603050405020304" pitchFamily="18" charset="0"/>
              </a:rPr>
              <a:t>of impurities found in natural and drinking water: suspended </a:t>
            </a:r>
            <a:r>
              <a:rPr lang="en-US" sz="2000" dirty="0" smtClean="0">
                <a:latin typeface="Times New Roman" panose="02020603050405020304" pitchFamily="18" charset="0"/>
                <a:cs typeface="Times New Roman" panose="02020603050405020304" pitchFamily="18" charset="0"/>
              </a:rPr>
              <a:t>particles</a:t>
            </a:r>
          </a:p>
          <a:p>
            <a:r>
              <a:rPr lang="en-US" sz="2000" dirty="0" smtClean="0">
                <a:latin typeface="Times New Roman" panose="02020603050405020304" pitchFamily="18" charset="0"/>
                <a:cs typeface="Times New Roman" panose="02020603050405020304" pitchFamily="18" charset="0"/>
              </a:rPr>
              <a:t>dissolved </a:t>
            </a:r>
            <a:r>
              <a:rPr lang="en-US" sz="2000" dirty="0">
                <a:latin typeface="Times New Roman" panose="02020603050405020304" pitchFamily="18" charset="0"/>
                <a:cs typeface="Times New Roman" panose="02020603050405020304" pitchFamily="18" charset="0"/>
              </a:rPr>
              <a:t>inorganic </a:t>
            </a:r>
            <a:r>
              <a:rPr lang="en-US" sz="2000" dirty="0" smtClean="0">
                <a:latin typeface="Times New Roman" panose="02020603050405020304" pitchFamily="18" charset="0"/>
                <a:cs typeface="Times New Roman" panose="02020603050405020304" pitchFamily="18" charset="0"/>
              </a:rPr>
              <a:t>compounds</a:t>
            </a:r>
          </a:p>
          <a:p>
            <a:r>
              <a:rPr lang="en-US" sz="2000" dirty="0" smtClean="0">
                <a:latin typeface="Times New Roman" panose="02020603050405020304" pitchFamily="18" charset="0"/>
                <a:cs typeface="Times New Roman" panose="02020603050405020304" pitchFamily="18" charset="0"/>
              </a:rPr>
              <a:t>dissolved </a:t>
            </a:r>
            <a:r>
              <a:rPr lang="en-US" sz="2000" dirty="0">
                <a:latin typeface="Times New Roman" panose="02020603050405020304" pitchFamily="18" charset="0"/>
                <a:cs typeface="Times New Roman" panose="02020603050405020304" pitchFamily="18" charset="0"/>
              </a:rPr>
              <a:t>organic </a:t>
            </a:r>
            <a:r>
              <a:rPr lang="en-US" sz="2000" dirty="0" smtClean="0">
                <a:latin typeface="Times New Roman" panose="02020603050405020304" pitchFamily="18" charset="0"/>
                <a:cs typeface="Times New Roman" panose="02020603050405020304" pitchFamily="18" charset="0"/>
              </a:rPr>
              <a:t>compounds</a:t>
            </a:r>
          </a:p>
          <a:p>
            <a:r>
              <a:rPr lang="en-US" sz="2000" dirty="0" smtClean="0">
                <a:latin typeface="Times New Roman" panose="02020603050405020304" pitchFamily="18" charset="0"/>
                <a:cs typeface="Times New Roman" panose="02020603050405020304" pitchFamily="18" charset="0"/>
              </a:rPr>
              <a:t>microorganisms </a:t>
            </a:r>
            <a:r>
              <a:rPr lang="en-US" sz="2000" dirty="0">
                <a:latin typeface="Times New Roman" panose="02020603050405020304" pitchFamily="18" charset="0"/>
                <a:cs typeface="Times New Roman" panose="02020603050405020304" pitchFamily="18" charset="0"/>
              </a:rPr>
              <a:t>and </a:t>
            </a:r>
            <a:r>
              <a:rPr lang="en-US" sz="2000" dirty="0" smtClean="0">
                <a:latin typeface="Times New Roman" panose="02020603050405020304" pitchFamily="18" charset="0"/>
                <a:cs typeface="Times New Roman" panose="02020603050405020304" pitchFamily="18" charset="0"/>
              </a:rPr>
              <a:t>biomolecules</a:t>
            </a:r>
          </a:p>
          <a:p>
            <a:r>
              <a:rPr lang="en-US" sz="2000" dirty="0" smtClean="0">
                <a:latin typeface="Times New Roman" panose="02020603050405020304" pitchFamily="18" charset="0"/>
                <a:cs typeface="Times New Roman" panose="02020603050405020304" pitchFamily="18" charset="0"/>
              </a:rPr>
              <a:t>and </a:t>
            </a:r>
            <a:r>
              <a:rPr lang="en-US" sz="2000" dirty="0">
                <a:latin typeface="Times New Roman" panose="02020603050405020304" pitchFamily="18" charset="0"/>
                <a:cs typeface="Times New Roman" panose="02020603050405020304" pitchFamily="18" charset="0"/>
              </a:rPr>
              <a:t>dissolved gases</a:t>
            </a:r>
            <a:r>
              <a:rPr lang="en-US" sz="2000" dirty="0" smtClean="0">
                <a:latin typeface="Times New Roman" panose="02020603050405020304" pitchFamily="18" charset="0"/>
                <a:cs typeface="Times New Roman" panose="02020603050405020304" pitchFamily="18" charset="0"/>
              </a:rPr>
              <a:t>.</a:t>
            </a:r>
          </a:p>
          <a:p>
            <a:endParaRPr lang="en-US"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The </a:t>
            </a:r>
            <a:r>
              <a:rPr lang="en-US" sz="2000" dirty="0">
                <a:latin typeface="Times New Roman" panose="02020603050405020304" pitchFamily="18" charset="0"/>
                <a:cs typeface="Times New Roman" panose="02020603050405020304" pitchFamily="18" charset="0"/>
              </a:rPr>
              <a:t>overall objective of water purification methods for scientific and medical applications is to remove drinking water impurities while minimizing additional contamination from purification system components and bacterial growth.</a:t>
            </a:r>
          </a:p>
        </p:txBody>
      </p:sp>
      <p:sp>
        <p:nvSpPr>
          <p:cNvPr id="3" name="TextBox 2"/>
          <p:cNvSpPr txBox="1"/>
          <p:nvPr/>
        </p:nvSpPr>
        <p:spPr>
          <a:xfrm>
            <a:off x="10599313" y="399245"/>
            <a:ext cx="669701" cy="584775"/>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4</a:t>
            </a:r>
            <a:endParaRPr lang="en-US" sz="3200" dirty="0">
              <a:latin typeface="Times New Roman" panose="02020603050405020304" pitchFamily="18" charset="0"/>
              <a:cs typeface="Times New Roman" panose="02020603050405020304" pitchFamily="18" charset="0"/>
            </a:endParaRPr>
          </a:p>
        </p:txBody>
      </p:sp>
      <p:pic>
        <p:nvPicPr>
          <p:cNvPr id="4"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61420" y="2689562"/>
            <a:ext cx="1675130" cy="1675130"/>
          </a:xfrm>
          <a:prstGeom prst="rect">
            <a:avLst/>
          </a:prstGeom>
        </p:spPr>
      </p:pic>
    </p:spTree>
    <p:extLst>
      <p:ext uri="{BB962C8B-B14F-4D97-AF65-F5344CB8AC3E}">
        <p14:creationId xmlns:p14="http://schemas.microsoft.com/office/powerpoint/2010/main" val="393317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9318380" cy="704088"/>
          </a:xfrm>
        </p:spPr>
        <p:txBody>
          <a:bodyPr/>
          <a:lstStyle/>
          <a:p>
            <a:r>
              <a:rPr lang="en-US" sz="4400" b="1" dirty="0">
                <a:latin typeface="Times New Roman" panose="02020603050405020304" pitchFamily="18" charset="0"/>
                <a:cs typeface="Times New Roman" panose="02020603050405020304" pitchFamily="18" charset="0"/>
              </a:rPr>
              <a:t>Water quality for clinical diagnostics</a:t>
            </a:r>
          </a:p>
        </p:txBody>
      </p:sp>
      <p:sp>
        <p:nvSpPr>
          <p:cNvPr id="3" name="TextBox 2"/>
          <p:cNvSpPr txBox="1"/>
          <p:nvPr/>
        </p:nvSpPr>
        <p:spPr>
          <a:xfrm>
            <a:off x="10599312" y="502276"/>
            <a:ext cx="631065"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5</a:t>
            </a:r>
            <a:endParaRPr lang="en-US" sz="3600" dirty="0">
              <a:latin typeface="Times New Roman" panose="02020603050405020304" pitchFamily="18" charset="0"/>
              <a:cs typeface="Times New Roman" panose="02020603050405020304" pitchFamily="18" charset="0"/>
            </a:endParaRPr>
          </a:p>
        </p:txBody>
      </p:sp>
      <p:sp>
        <p:nvSpPr>
          <p:cNvPr id="4" name="Rectangle 3"/>
          <p:cNvSpPr/>
          <p:nvPr/>
        </p:nvSpPr>
        <p:spPr>
          <a:xfrm>
            <a:off x="1152144" y="2693711"/>
            <a:ext cx="10320270" cy="400110"/>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reduce the reliability of the test results and increase calibration times and reagent costs</a:t>
            </a:r>
          </a:p>
        </p:txBody>
      </p:sp>
      <p:sp>
        <p:nvSpPr>
          <p:cNvPr id="5" name="Rectangle 4"/>
          <p:cNvSpPr/>
          <p:nvPr/>
        </p:nvSpPr>
        <p:spPr>
          <a:xfrm>
            <a:off x="1152144" y="3736693"/>
            <a:ext cx="7834648" cy="1323439"/>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On one hand, in a clinical analyzer, purified water can be used for many different functions, including washing reaction cuvettes; feeding wash stations for probes and stirrer paddles; diluting reagents, samples, and detergents; incubator baths; and interface between syringe and sample.</a:t>
            </a:r>
          </a:p>
        </p:txBody>
      </p:sp>
      <p:pic>
        <p:nvPicPr>
          <p:cNvPr id="6"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00759" y="4428809"/>
            <a:ext cx="1829618" cy="1829618"/>
          </a:xfrm>
          <a:prstGeom prst="rect">
            <a:avLst/>
          </a:prstGeom>
        </p:spPr>
      </p:pic>
    </p:spTree>
    <p:extLst>
      <p:ext uri="{BB962C8B-B14F-4D97-AF65-F5344CB8AC3E}">
        <p14:creationId xmlns:p14="http://schemas.microsoft.com/office/powerpoint/2010/main" val="377421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1152144" y="2828423"/>
            <a:ext cx="7873285" cy="2862322"/>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On the other hand, poor water quality can affect the analyzer performance in different ways as well. For example, poor water quality can reduce the accuracy of pipetting volume due to particles and bacteria; cause errors in photometric readings as a result of particles interfering when a water bath is used; contaminate cuvette washing, carryover, and water marks; contaminate sample and reagent probe washing and carryover; affect sample and dilution, leading to errors and poor reagent stability; and reduce calibration stability and sensitivity as a zero standard (Ca, Mg, PO4, HCO3, etc.).</a:t>
            </a:r>
          </a:p>
        </p:txBody>
      </p:sp>
      <p:sp>
        <p:nvSpPr>
          <p:cNvPr id="4" name="TextBox 3"/>
          <p:cNvSpPr txBox="1"/>
          <p:nvPr/>
        </p:nvSpPr>
        <p:spPr>
          <a:xfrm>
            <a:off x="10625070" y="446044"/>
            <a:ext cx="669702"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6</a:t>
            </a:r>
            <a:endParaRPr lang="en-US" sz="2800" dirty="0">
              <a:latin typeface="Times New Roman" panose="02020603050405020304" pitchFamily="18" charset="0"/>
              <a:cs typeface="Times New Roman" panose="02020603050405020304" pitchFamily="18" charset="0"/>
            </a:endParaRPr>
          </a:p>
        </p:txBody>
      </p:sp>
      <p:pic>
        <p:nvPicPr>
          <p:cNvPr id="5"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25429" y="3567113"/>
            <a:ext cx="2438400" cy="2438400"/>
          </a:xfrm>
          <a:prstGeom prst="rect">
            <a:avLst/>
          </a:prstGeom>
        </p:spPr>
      </p:pic>
    </p:spTree>
    <p:extLst>
      <p:ext uri="{BB962C8B-B14F-4D97-AF65-F5344CB8AC3E}">
        <p14:creationId xmlns:p14="http://schemas.microsoft.com/office/powerpoint/2010/main" val="394543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2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1152144" y="3037860"/>
            <a:ext cx="9431628" cy="1631216"/>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In addition, in immunoassay systems, bacterial byproducts (notably alkaline phosphatase) can interfere with some enzyme-based assay results; however, perhaps the most important aspect of pure water for automated pathology analyzers is arguably reliability. Laboratories without the budget or space for a “duplex” system require a robust design, which incorporates sub-systems to be used in the event of an emergency or system failure.</a:t>
            </a:r>
          </a:p>
        </p:txBody>
      </p:sp>
      <p:sp>
        <p:nvSpPr>
          <p:cNvPr id="4" name="TextBox 3"/>
          <p:cNvSpPr txBox="1"/>
          <p:nvPr/>
        </p:nvSpPr>
        <p:spPr>
          <a:xfrm>
            <a:off x="10583772" y="322933"/>
            <a:ext cx="643944"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7</a:t>
            </a:r>
            <a:endParaRPr lang="en-US" sz="3600" dirty="0">
              <a:latin typeface="Times New Roman" panose="02020603050405020304" pitchFamily="18" charset="0"/>
              <a:cs typeface="Times New Roman" panose="02020603050405020304" pitchFamily="18" charset="0"/>
            </a:endParaRPr>
          </a:p>
        </p:txBody>
      </p:sp>
      <p:pic>
        <p:nvPicPr>
          <p:cNvPr id="5"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30701" y="4669076"/>
            <a:ext cx="1950085" cy="1950085"/>
          </a:xfrm>
          <a:prstGeom prst="rect">
            <a:avLst/>
          </a:prstGeom>
        </p:spPr>
      </p:pic>
    </p:spTree>
    <p:extLst>
      <p:ext uri="{BB962C8B-B14F-4D97-AF65-F5344CB8AC3E}">
        <p14:creationId xmlns:p14="http://schemas.microsoft.com/office/powerpoint/2010/main" val="191848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9253986" cy="704088"/>
          </a:xfrm>
        </p:spPr>
        <p:txBody>
          <a:bodyPr/>
          <a:lstStyle/>
          <a:p>
            <a:r>
              <a:rPr lang="en-US" sz="4000" b="1" dirty="0">
                <a:latin typeface="Times New Roman" panose="02020603050405020304" pitchFamily="18" charset="0"/>
                <a:cs typeface="Times New Roman" panose="02020603050405020304" pitchFamily="18" charset="0"/>
              </a:rPr>
              <a:t>Pure water requirements and regulations</a:t>
            </a:r>
          </a:p>
        </p:txBody>
      </p:sp>
      <p:sp>
        <p:nvSpPr>
          <p:cNvPr id="3" name="TextBox 2"/>
          <p:cNvSpPr txBox="1"/>
          <p:nvPr/>
        </p:nvSpPr>
        <p:spPr>
          <a:xfrm>
            <a:off x="10625071" y="322933"/>
            <a:ext cx="631064"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8</a:t>
            </a:r>
            <a:endParaRPr lang="en-US" sz="3600" dirty="0">
              <a:latin typeface="Times New Roman" panose="02020603050405020304" pitchFamily="18" charset="0"/>
              <a:cs typeface="Times New Roman" panose="02020603050405020304" pitchFamily="18" charset="0"/>
            </a:endParaRPr>
          </a:p>
        </p:txBody>
      </p:sp>
      <p:sp>
        <p:nvSpPr>
          <p:cNvPr id="5" name="Rectangle 4"/>
          <p:cNvSpPr/>
          <p:nvPr/>
        </p:nvSpPr>
        <p:spPr>
          <a:xfrm>
            <a:off x="1152144" y="2989305"/>
            <a:ext cx="9253986" cy="2554545"/>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Since purified water is required in all science-based organizations, this has led international and national standards authorities to establish water quality standards for various applications. The most relevant to the clinical analyzer market is the Clinical and Laboratory Standards Institute (CLSI) – formerly the National Committee for Clinical Laboratory Standards. The key purified water guidelines recommend three main types of water (Type I-III), of which Type I is most relevant to clinical laboratories and feeds to automated instruments. These have been replaced with the terms Clinical Laboratory Reagent Water (CLRW), Special Reagent Water (SRW), and Instrument Feed Water.</a:t>
            </a:r>
          </a:p>
        </p:txBody>
      </p:sp>
      <p:pic>
        <p:nvPicPr>
          <p:cNvPr id="4"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06130" y="4112560"/>
            <a:ext cx="1431290" cy="1431290"/>
          </a:xfrm>
          <a:prstGeom prst="rect">
            <a:avLst/>
          </a:prstGeom>
        </p:spPr>
      </p:pic>
    </p:spTree>
    <p:extLst>
      <p:ext uri="{BB962C8B-B14F-4D97-AF65-F5344CB8AC3E}">
        <p14:creationId xmlns:p14="http://schemas.microsoft.com/office/powerpoint/2010/main" val="192873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latin typeface="Times New Roman" panose="02020603050405020304" pitchFamily="18" charset="0"/>
                <a:cs typeface="Times New Roman" panose="02020603050405020304" pitchFamily="18" charset="0"/>
              </a:rPr>
              <a:t>Validation and trend monitoring</a:t>
            </a:r>
          </a:p>
        </p:txBody>
      </p:sp>
      <p:sp>
        <p:nvSpPr>
          <p:cNvPr id="4" name="TextBox 3"/>
          <p:cNvSpPr txBox="1"/>
          <p:nvPr/>
        </p:nvSpPr>
        <p:spPr>
          <a:xfrm>
            <a:off x="10625071" y="322933"/>
            <a:ext cx="631064"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9</a:t>
            </a:r>
            <a:endParaRPr lang="en-US" sz="3600" dirty="0">
              <a:latin typeface="Times New Roman" panose="02020603050405020304" pitchFamily="18" charset="0"/>
              <a:cs typeface="Times New Roman" panose="02020603050405020304" pitchFamily="18" charset="0"/>
            </a:endParaRPr>
          </a:p>
        </p:txBody>
      </p:sp>
      <p:sp>
        <p:nvSpPr>
          <p:cNvPr id="5" name="Rectangle 4"/>
          <p:cNvSpPr/>
          <p:nvPr/>
        </p:nvSpPr>
        <p:spPr>
          <a:xfrm>
            <a:off x="1152144" y="2970091"/>
            <a:ext cx="9472927" cy="2246769"/>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After validating the water as fit for its purpose, it is critical to ensure that it continues to meet the required specifications, which is achieved by measuring and documenting defined parameters at established regular intervals. Furthermore, this approach can detect deterioration of purification components before this has impacted the required water quality. Deterioration in a measured parameter, such as changes in the required resistivity or bacteria level, indicates the need for system maintenance or further investigation to ensure the required water specification is always met.</a:t>
            </a:r>
          </a:p>
        </p:txBody>
      </p:sp>
      <p:pic>
        <p:nvPicPr>
          <p:cNvPr id="6" nam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77803" y="4552671"/>
            <a:ext cx="1960928" cy="1960928"/>
          </a:xfrm>
          <a:prstGeom prst="rect">
            <a:avLst/>
          </a:prstGeom>
        </p:spPr>
      </p:pic>
    </p:spTree>
    <p:extLst>
      <p:ext uri="{BB962C8B-B14F-4D97-AF65-F5344CB8AC3E}">
        <p14:creationId xmlns:p14="http://schemas.microsoft.com/office/powerpoint/2010/main" val="111907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docProps/app.xml><?xml version="1.0" encoding="utf-8"?>
<Properties xmlns="http://schemas.openxmlformats.org/officeDocument/2006/extended-properties" xmlns:vt="http://schemas.openxmlformats.org/officeDocument/2006/docPropsVTypes">
  <Template>Ion Boardroom</Template>
  <TotalTime>253</TotalTime>
  <Words>854</Words>
  <Application>Microsoft Office PowerPoint</Application>
  <PresentationFormat>Widescreen</PresentationFormat>
  <Paragraphs>48</Paragraphs>
  <Slides>13</Slides>
  <Notes>0</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Century Gothic</vt:lpstr>
      <vt:lpstr>Times New Roman</vt:lpstr>
      <vt:lpstr>Wingdings 3</vt:lpstr>
      <vt:lpstr>Ion Boardroom</vt:lpstr>
      <vt:lpstr>water in clinical laboratory</vt:lpstr>
      <vt:lpstr>PowerPoint Presentation</vt:lpstr>
      <vt:lpstr>PowerPoint Presentation</vt:lpstr>
      <vt:lpstr>PowerPoint Presentation</vt:lpstr>
      <vt:lpstr>Water quality for clinical diagnostics</vt:lpstr>
      <vt:lpstr>PowerPoint Presentation</vt:lpstr>
      <vt:lpstr>PowerPoint Presentation</vt:lpstr>
      <vt:lpstr>Pure water requirements and regulations</vt:lpstr>
      <vt:lpstr>Validation and trend monitoring</vt:lpstr>
      <vt:lpstr>PowerPoint Presentation</vt:lpstr>
      <vt:lpstr>Conclusion</vt:lpstr>
      <vt:lpstr>references</vt:lpstr>
      <vt:lpstr>Thanks For Your Attention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40</cp:revision>
  <dcterms:created xsi:type="dcterms:W3CDTF">2023-07-03T19:06:39Z</dcterms:created>
  <dcterms:modified xsi:type="dcterms:W3CDTF">2023-07-04T13:03:25Z</dcterms:modified>
</cp:coreProperties>
</file>